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43"/>
  </p:notesMasterIdLst>
  <p:handoutMasterIdLst>
    <p:handoutMasterId r:id="rId44"/>
  </p:handoutMasterIdLst>
  <p:sldIdLst>
    <p:sldId id="1392" r:id="rId2"/>
    <p:sldId id="1375" r:id="rId3"/>
    <p:sldId id="1394" r:id="rId4"/>
    <p:sldId id="1393" r:id="rId5"/>
    <p:sldId id="1345" r:id="rId6"/>
    <p:sldId id="1346" r:id="rId7"/>
    <p:sldId id="1265" r:id="rId8"/>
    <p:sldId id="1266" r:id="rId9"/>
    <p:sldId id="1347" r:id="rId10"/>
    <p:sldId id="1348" r:id="rId11"/>
    <p:sldId id="1382" r:id="rId12"/>
    <p:sldId id="1383" r:id="rId13"/>
    <p:sldId id="1384" r:id="rId14"/>
    <p:sldId id="1385" r:id="rId15"/>
    <p:sldId id="1386" r:id="rId16"/>
    <p:sldId id="1387" r:id="rId17"/>
    <p:sldId id="1388" r:id="rId18"/>
    <p:sldId id="1389" r:id="rId19"/>
    <p:sldId id="1390" r:id="rId20"/>
    <p:sldId id="1391" r:id="rId21"/>
    <p:sldId id="1350" r:id="rId22"/>
    <p:sldId id="1353" r:id="rId23"/>
    <p:sldId id="1354" r:id="rId24"/>
    <p:sldId id="1356" r:id="rId25"/>
    <p:sldId id="1376" r:id="rId26"/>
    <p:sldId id="1377" r:id="rId27"/>
    <p:sldId id="1380" r:id="rId28"/>
    <p:sldId id="1378" r:id="rId29"/>
    <p:sldId id="1379" r:id="rId30"/>
    <p:sldId id="1357" r:id="rId31"/>
    <p:sldId id="1358" r:id="rId32"/>
    <p:sldId id="1359" r:id="rId33"/>
    <p:sldId id="1360" r:id="rId34"/>
    <p:sldId id="1361" r:id="rId35"/>
    <p:sldId id="1362" r:id="rId36"/>
    <p:sldId id="1363" r:id="rId37"/>
    <p:sldId id="1369" r:id="rId38"/>
    <p:sldId id="1365" r:id="rId39"/>
    <p:sldId id="1366" r:id="rId40"/>
    <p:sldId id="1367" r:id="rId41"/>
    <p:sldId id="1318" r:id="rId4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CCFF"/>
    <a:srgbClr val="CCECFF"/>
    <a:srgbClr val="FFFF99"/>
    <a:srgbClr val="CCFFFF"/>
    <a:srgbClr val="0066FF"/>
    <a:srgbClr val="3399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1" autoAdjust="0"/>
    <p:restoredTop sz="94688" autoAdjust="0"/>
  </p:normalViewPr>
  <p:slideViewPr>
    <p:cSldViewPr>
      <p:cViewPr varScale="1">
        <p:scale>
          <a:sx n="91" d="100"/>
          <a:sy n="91" d="100"/>
        </p:scale>
        <p:origin x="-4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62DEDC4B-E4FE-4911-854B-C31ED6AAE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49" tIns="46474" rIns="92949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3B9151B0-9F2D-413E-8B87-FD85B39AA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84F6D-BC57-42CD-9CA1-695C2E64B96F}" type="slidenum">
              <a:rPr lang="en-US"/>
              <a:pPr/>
              <a:t>2</a:t>
            </a:fld>
            <a:endParaRPr lang="en-US"/>
          </a:p>
        </p:txBody>
      </p:sp>
      <p:sp>
        <p:nvSpPr>
          <p:cNvPr id="141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6338" y="700088"/>
            <a:ext cx="4635500" cy="34766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1663"/>
            <a:ext cx="5121275" cy="4173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5" tIns="45852" rIns="93285" bIns="45852"/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</a:rPr>
              <a:t>It should be clear that the simulation specification includes exactly the schematic content of the different elements of the sentence, bound appropriately. </a:t>
            </a:r>
          </a:p>
          <a:p>
            <a:pPr>
              <a:spcBef>
                <a:spcPct val="0"/>
              </a:spcBef>
            </a:pPr>
            <a:endParaRPr lang="en-US" sz="240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endParaRPr lang="en-US" sz="240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</a:rPr>
              <a:t>As noted earlier, the two representations differ with respect to which image schemas are involved – as reflected by the additional CONTAINER schema in Figure 5b – and in the precise bindings of aspects of the cafe to the SPG schema. </a:t>
            </a:r>
          </a:p>
          <a:p>
            <a:pPr>
              <a:spcBef>
                <a:spcPct val="0"/>
              </a:spcBef>
            </a:pPr>
            <a:endParaRPr lang="en-US" sz="240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</a:rPr>
              <a:t>Like the image schema representations, the simulation specifications can be viewed as a summary of the much more complex structures that are active when an event is simulated or imagined. Activating these structures – that is, “running” the simulation – can thus provide the much richer basis for inference necessary for accounting for many linguistic phenomena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EB3A80-9577-42DD-9629-8EA0279AD60E}" type="slidenum">
              <a:rPr lang="en-US"/>
              <a:pPr/>
              <a:t>21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6913"/>
            <a:ext cx="4641850" cy="3481387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10075"/>
            <a:ext cx="5588000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A28141-6E4D-4531-8DBB-0B63D276DE01}" type="slidenum">
              <a:rPr lang="en-US"/>
              <a:pPr/>
              <a:t>26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8500"/>
            <a:ext cx="4635500" cy="3476625"/>
          </a:xfrm>
          <a:ln w="12700" cap="flat"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1663"/>
            <a:ext cx="5121275" cy="4175125"/>
          </a:xfrm>
          <a:noFill/>
          <a:ln/>
        </p:spPr>
        <p:txBody>
          <a:bodyPr wrap="square" lIns="91990" tIns="46802" rIns="91990" bIns="46802"/>
          <a:lstStyle/>
          <a:p>
            <a:pPr eaLnBrk="1" hangingPunct="1">
              <a:spcBef>
                <a:spcPct val="0"/>
              </a:spcBef>
            </a:pPr>
            <a:r>
              <a:rPr lang="en-US" sz="2400" smtClean="0"/>
              <a:t>Young children’s early verbs and relational terms are individual islands of organization in an otherwise unorganized grammatical system.  Later get: SELF-MOTION CXN, more general kind of progressive construction, etc.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3572F2-8305-45E8-8E20-85CAD26C6952}" type="slidenum">
              <a:rPr lang="en-US"/>
              <a:pPr/>
              <a:t>28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37087" cy="3478212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4411663"/>
            <a:ext cx="5124450" cy="4175125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Lots of background; defer discussion until later if possible (big picture view first)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497F0F-C3FF-43D5-BD2A-F11946890D8E}" type="slidenum">
              <a:rPr lang="en-US"/>
              <a:pPr/>
              <a:t>29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8500"/>
            <a:ext cx="4635500" cy="3476625"/>
          </a:xfrm>
          <a:ln w="12700" cap="flat"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1663"/>
            <a:ext cx="5121275" cy="4175125"/>
          </a:xfrm>
          <a:noFill/>
          <a:ln/>
        </p:spPr>
        <p:txBody>
          <a:bodyPr wrap="square" lIns="92672" tIns="47149" rIns="92672" bIns="47149"/>
          <a:lstStyle/>
          <a:p>
            <a:pPr eaLnBrk="1" hangingPunct="1">
              <a:spcBef>
                <a:spcPct val="0"/>
              </a:spcBef>
            </a:pPr>
            <a:r>
              <a:rPr lang="en-US" sz="2400" smtClean="0"/>
              <a:t>generalization power is mostly SEMANTIC (much richer structure)</a:t>
            </a:r>
          </a:p>
          <a:p>
            <a:pPr eaLnBrk="1" hangingPunct="1">
              <a:spcBef>
                <a:spcPct val="0"/>
              </a:spcBef>
            </a:pPr>
            <a:r>
              <a:rPr lang="en-US" sz="2400" smtClean="0"/>
              <a:t>but is linked by maps to more constrained FORM features/relations.</a:t>
            </a:r>
          </a:p>
          <a:p>
            <a:pPr eaLnBrk="1" hangingPunct="1">
              <a:spcBef>
                <a:spcPct val="0"/>
              </a:spcBef>
            </a:pPr>
            <a:endParaRPr lang="en-US" sz="2400" smtClean="0"/>
          </a:p>
          <a:p>
            <a:pPr eaLnBrk="1" hangingPunct="1">
              <a:spcBef>
                <a:spcPct val="0"/>
              </a:spcBef>
            </a:pPr>
            <a:r>
              <a:rPr lang="en-US" sz="2400" smtClean="0"/>
              <a:t>Young children’s early verbs and relational terms are individual islands of organization in an otherwise unorganized grammatical system.  Later get: SELF-MOTION CXN, more general kind of progressive construction, etc.</a:t>
            </a:r>
          </a:p>
          <a:p>
            <a:pPr eaLnBrk="1" hangingPunct="1">
              <a:spcBef>
                <a:spcPct val="0"/>
              </a:spcBef>
            </a:pPr>
            <a:endParaRPr lang="en-US" sz="24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40F9A-7526-4D0D-8CEF-8D7A2958F571}" type="slidenum">
              <a:rPr lang="en-US"/>
              <a:pPr/>
              <a:t>41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6913"/>
            <a:ext cx="4641850" cy="3481387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4418013"/>
            <a:ext cx="6538912" cy="4168775"/>
          </a:xfrm>
          <a:noFill/>
          <a:ln/>
        </p:spPr>
        <p:txBody>
          <a:bodyPr wrap="square" lIns="89546" tIns="44773" rIns="89546" bIns="44773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A20F8-7E96-499E-9894-92AF8B3DE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BC425-0415-4C98-9EBF-0A6AAB4B4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C9C2A-E346-4D5E-86AA-97303A6F3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94797-C3BF-4049-836D-D1AFD9DB0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AB309-874A-4F0E-A43A-7D2B61BA2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9D717-98DE-41B0-869C-919158B61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EEA48-3FBD-48B0-B883-5511C63BB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A7DD1-A0DD-4072-B37C-C46312C38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3DBAD-D43D-43E1-AC83-609611376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04B2F-43F4-4B29-BBDF-FE824C6B4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3C15A-A95E-4CD9-97E0-31FAF57A2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94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4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994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877E9463-6401-4244-8FEA-6D899AD0C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9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Embodied Construction Grammar</a:t>
            </a:r>
            <a:br>
              <a:rPr lang="en-US" sz="4000" dirty="0"/>
            </a:br>
            <a:r>
              <a:rPr lang="en-US" sz="4000" dirty="0"/>
              <a:t>ECG</a:t>
            </a:r>
            <a:br>
              <a:rPr lang="en-US" sz="4000" dirty="0"/>
            </a:br>
            <a:r>
              <a:rPr lang="en-US" sz="3600" dirty="0">
                <a:solidFill>
                  <a:schemeClr val="hlink"/>
                </a:solidFill>
              </a:rPr>
              <a:t>(Formalizing Cognitive </a:t>
            </a:r>
            <a:r>
              <a:rPr lang="en-US" sz="3600" dirty="0" smtClean="0">
                <a:solidFill>
                  <a:schemeClr val="hlink"/>
                </a:solidFill>
              </a:rPr>
              <a:t>Linguistics</a:t>
            </a:r>
            <a:r>
              <a:rPr lang="en-US" sz="3600" dirty="0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171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763000" cy="41910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 smtClean="0"/>
              <a:t>Community Grammar and Core Concepts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Deep Grammatical Analysis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Computational </a:t>
            </a:r>
            <a:r>
              <a:rPr lang="en-US" dirty="0"/>
              <a:t>Implementation</a:t>
            </a:r>
          </a:p>
          <a:p>
            <a:pPr marL="990600" lvl="1" indent="-533400">
              <a:buFontTx/>
              <a:buAutoNum type="alphaLcPeriod"/>
            </a:pPr>
            <a:r>
              <a:rPr lang="en-US" dirty="0"/>
              <a:t>Test Grammars </a:t>
            </a:r>
          </a:p>
          <a:p>
            <a:pPr marL="990600" lvl="1" indent="-533400">
              <a:buFontTx/>
              <a:buAutoNum type="alphaLcPeriod"/>
            </a:pPr>
            <a:r>
              <a:rPr lang="en-US" dirty="0"/>
              <a:t>Applied Projects – Question Answering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Map to Connectionist Models, Brain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Models of Grammar Acquisition</a:t>
            </a:r>
          </a:p>
          <a:p>
            <a:pPr marL="609600" indent="-609600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Arguments are omitted with different probabilities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562600"/>
            <a:ext cx="8153400" cy="4159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600" smtClean="0"/>
              <a:t>All args omitted: 30.6%	     No args omitted: 6.1%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676400" y="1268413"/>
          <a:ext cx="5486400" cy="4319587"/>
        </p:xfrm>
        <a:graphic>
          <a:graphicData uri="http://schemas.openxmlformats.org/presentationml/2006/ole">
            <p:oleObj spid="_x0000_s1026" name="Chart" r:id="rId3" imgW="3181470" imgH="25050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Analyzing </a:t>
            </a:r>
            <a:r>
              <a:rPr lang="en-US" i="1" smtClean="0"/>
              <a:t>ni3 gei3 yi2</a:t>
            </a:r>
            <a:r>
              <a:rPr lang="en-US" smtClean="0"/>
              <a:t> (You give auntie)</a:t>
            </a:r>
          </a:p>
        </p:txBody>
      </p:sp>
      <p:sp>
        <p:nvSpPr>
          <p:cNvPr id="64648" name="Rectangle 136"/>
          <p:cNvSpPr>
            <a:spLocks noGrp="1" noChangeArrowheads="1"/>
          </p:cNvSpPr>
          <p:nvPr>
            <p:ph type="body" idx="1"/>
          </p:nvPr>
        </p:nvSpPr>
        <p:spPr>
          <a:xfrm>
            <a:off x="381000" y="3581400"/>
            <a:ext cx="8229600" cy="1600200"/>
          </a:xfrm>
        </p:spPr>
        <p:txBody>
          <a:bodyPr/>
          <a:lstStyle/>
          <a:p>
            <a:pPr eaLnBrk="1" hangingPunct="1"/>
            <a:r>
              <a:rPr lang="en-US" smtClean="0"/>
              <a:t>Syntactic Fit: </a:t>
            </a:r>
          </a:p>
          <a:p>
            <a:pPr lvl="1" eaLnBrk="1" hangingPunct="1"/>
            <a:r>
              <a:rPr lang="en-US" smtClean="0"/>
              <a:t>P(Theme omitted | ditransitive cxn) = 0.65</a:t>
            </a:r>
          </a:p>
          <a:p>
            <a:pPr lvl="1" eaLnBrk="1" hangingPunct="1"/>
            <a:r>
              <a:rPr lang="en-US" smtClean="0"/>
              <a:t>P(Recipient omitted | ditransitive cxn) = 0.42</a:t>
            </a:r>
          </a:p>
        </p:txBody>
      </p:sp>
      <p:sp>
        <p:nvSpPr>
          <p:cNvPr id="14340" name="Rectangle 71"/>
          <p:cNvSpPr>
            <a:spLocks noChangeArrowheads="1"/>
          </p:cNvSpPr>
          <p:nvPr/>
        </p:nvSpPr>
        <p:spPr bwMode="auto">
          <a:xfrm>
            <a:off x="2286000" y="1295400"/>
            <a:ext cx="447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Two of the competing analyses:</a:t>
            </a:r>
          </a:p>
        </p:txBody>
      </p:sp>
      <p:graphicFrame>
        <p:nvGraphicFramePr>
          <p:cNvPr id="64627" name="Group 115"/>
          <p:cNvGraphicFramePr>
            <a:graphicFrameLocks noGrp="1"/>
          </p:cNvGraphicFramePr>
          <p:nvPr/>
        </p:nvGraphicFramePr>
        <p:xfrm>
          <a:off x="304800" y="2057400"/>
          <a:ext cx="4114800" cy="914400"/>
        </p:xfrm>
        <a:graphic>
          <a:graphicData uri="http://schemas.openxmlformats.org/drawingml/2006/table">
            <a:tbl>
              <a:tblPr/>
              <a:tblGrid>
                <a:gridCol w="914400"/>
                <a:gridCol w="1066800"/>
                <a:gridCol w="1104900"/>
                <a:gridCol w="10287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gei3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yi2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omitted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Giver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Transfer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Recipient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Theme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4646" name="Group 134"/>
          <p:cNvGraphicFramePr>
            <a:graphicFrameLocks noGrp="1"/>
          </p:cNvGraphicFramePr>
          <p:nvPr/>
        </p:nvGraphicFramePr>
        <p:xfrm>
          <a:off x="4724400" y="2057400"/>
          <a:ext cx="4114800" cy="914400"/>
        </p:xfrm>
        <a:graphic>
          <a:graphicData uri="http://schemas.openxmlformats.org/drawingml/2006/table">
            <a:tbl>
              <a:tblPr/>
              <a:tblGrid>
                <a:gridCol w="914400"/>
                <a:gridCol w="1066800"/>
                <a:gridCol w="1104900"/>
                <a:gridCol w="10287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gei3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omitted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yi2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Giver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Transfer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Recipient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Theme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5" name="Rectangle 139"/>
          <p:cNvSpPr>
            <a:spLocks noChangeArrowheads="1"/>
          </p:cNvSpPr>
          <p:nvPr/>
        </p:nvSpPr>
        <p:spPr bwMode="auto">
          <a:xfrm>
            <a:off x="1524000" y="5791200"/>
            <a:ext cx="2130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(1-0.78)*(1-0.42)*0.65 = 0.08</a:t>
            </a:r>
          </a:p>
        </p:txBody>
      </p:sp>
      <p:sp>
        <p:nvSpPr>
          <p:cNvPr id="14376" name="Rectangle 140"/>
          <p:cNvSpPr>
            <a:spLocks noChangeArrowheads="1"/>
          </p:cNvSpPr>
          <p:nvPr/>
        </p:nvSpPr>
        <p:spPr bwMode="auto">
          <a:xfrm>
            <a:off x="5562600" y="5791200"/>
            <a:ext cx="2130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(1-0.78)*(1-0.65)*0.42 = 0.03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4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Using frame and lexical information to restrict type of reference</a:t>
            </a:r>
          </a:p>
        </p:txBody>
      </p:sp>
      <p:graphicFrame>
        <p:nvGraphicFramePr>
          <p:cNvPr id="72728" name="Group 24"/>
          <p:cNvGraphicFramePr>
            <a:graphicFrameLocks noGrp="1"/>
          </p:cNvGraphicFramePr>
          <p:nvPr/>
        </p:nvGraphicFramePr>
        <p:xfrm>
          <a:off x="4953000" y="2438400"/>
          <a:ext cx="3124200" cy="2590800"/>
        </p:xfrm>
        <a:graphic>
          <a:graphicData uri="http://schemas.openxmlformats.org/drawingml/2006/table">
            <a:tbl>
              <a:tblPr/>
              <a:tblGrid>
                <a:gridCol w="3124200"/>
              </a:tblGrid>
              <a:tr h="25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Lexical Unit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gei3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Giver		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(DNI)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Recipient	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(DNI)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Theme	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(DNI)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727" name="Group 23"/>
          <p:cNvGraphicFramePr>
            <a:graphicFrameLocks noGrp="1"/>
          </p:cNvGraphicFramePr>
          <p:nvPr/>
        </p:nvGraphicFramePr>
        <p:xfrm>
          <a:off x="990600" y="1981200"/>
          <a:ext cx="3276600" cy="3695510"/>
        </p:xfrm>
        <a:graphic>
          <a:graphicData uri="http://schemas.openxmlformats.org/drawingml/2006/table">
            <a:tbl>
              <a:tblPr/>
              <a:tblGrid>
                <a:gridCol w="1638300"/>
                <a:gridCol w="1638300"/>
              </a:tblGrid>
              <a:tr h="2205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Transfer Frame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Recipient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76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Place</a:t>
                      </a:r>
                    </a:p>
                  </a:txBody>
                  <a:tcPr marT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Purpose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Reason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</a:t>
                      </a:r>
                    </a:p>
                  </a:txBody>
                  <a:tcPr marT="9144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Can the omitted argument be recovered from context?</a:t>
            </a:r>
          </a:p>
        </p:txBody>
      </p:sp>
      <p:sp>
        <p:nvSpPr>
          <p:cNvPr id="16387" name="Rectangle 41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eaLnBrk="1" hangingPunct="1"/>
            <a:r>
              <a:rPr lang="en-US" smtClean="0"/>
              <a:t>Antecedent Fit:</a:t>
            </a:r>
          </a:p>
        </p:txBody>
      </p:sp>
      <p:graphicFrame>
        <p:nvGraphicFramePr>
          <p:cNvPr id="68613" name="Group 5"/>
          <p:cNvGraphicFramePr>
            <a:graphicFrameLocks noGrp="1"/>
          </p:cNvGraphicFramePr>
          <p:nvPr/>
        </p:nvGraphicFramePr>
        <p:xfrm>
          <a:off x="304800" y="2286000"/>
          <a:ext cx="4114800" cy="914400"/>
        </p:xfrm>
        <a:graphic>
          <a:graphicData uri="http://schemas.openxmlformats.org/drawingml/2006/table">
            <a:tbl>
              <a:tblPr/>
              <a:tblGrid>
                <a:gridCol w="914400"/>
                <a:gridCol w="1066800"/>
                <a:gridCol w="1104900"/>
                <a:gridCol w="10287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gei3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yi2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omitted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Giver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Transfer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Recipient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Theme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8630" name="Group 22"/>
          <p:cNvGraphicFramePr>
            <a:graphicFrameLocks noGrp="1"/>
          </p:cNvGraphicFramePr>
          <p:nvPr/>
        </p:nvGraphicFramePr>
        <p:xfrm>
          <a:off x="4724400" y="2286000"/>
          <a:ext cx="4114800" cy="914400"/>
        </p:xfrm>
        <a:graphic>
          <a:graphicData uri="http://schemas.openxmlformats.org/drawingml/2006/table">
            <a:tbl>
              <a:tblPr/>
              <a:tblGrid>
                <a:gridCol w="914400"/>
                <a:gridCol w="1066800"/>
                <a:gridCol w="1104900"/>
                <a:gridCol w="10287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gei3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omitted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yi2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Giver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Transfer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Recipient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Theme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2819400" y="3733800"/>
            <a:ext cx="4038600" cy="2362200"/>
            <a:chOff x="3696" y="1296"/>
            <a:chExt cx="1723" cy="1570"/>
          </a:xfrm>
        </p:grpSpPr>
        <p:sp>
          <p:nvSpPr>
            <p:cNvPr id="16427" name="AutoShape 43"/>
            <p:cNvSpPr>
              <a:spLocks noChangeArrowheads="1"/>
            </p:cNvSpPr>
            <p:nvPr/>
          </p:nvSpPr>
          <p:spPr bwMode="auto">
            <a:xfrm>
              <a:off x="3802" y="1296"/>
              <a:ext cx="1617" cy="1333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 lIns="0" tIns="77724" rIns="0" bIns="0"/>
            <a:lstStyle/>
            <a:p>
              <a:pPr eaLnBrk="0" hangingPunct="0"/>
              <a:endParaRPr lang="en-GB"/>
            </a:p>
          </p:txBody>
        </p:sp>
        <p:sp>
          <p:nvSpPr>
            <p:cNvPr id="16428" name="AutoShape 44"/>
            <p:cNvSpPr>
              <a:spLocks noChangeArrowheads="1"/>
            </p:cNvSpPr>
            <p:nvPr/>
          </p:nvSpPr>
          <p:spPr bwMode="auto">
            <a:xfrm>
              <a:off x="3744" y="1392"/>
              <a:ext cx="1619" cy="133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 lIns="0" tIns="77724" rIns="0" bIns="0"/>
            <a:lstStyle/>
            <a:p>
              <a:pPr eaLnBrk="0" hangingPunct="0"/>
              <a:endParaRPr lang="en-GB"/>
            </a:p>
          </p:txBody>
        </p:sp>
        <p:sp>
          <p:nvSpPr>
            <p:cNvPr id="16429" name="AutoShape 45"/>
            <p:cNvSpPr>
              <a:spLocks noChangeArrowheads="1"/>
            </p:cNvSpPr>
            <p:nvPr/>
          </p:nvSpPr>
          <p:spPr bwMode="auto">
            <a:xfrm>
              <a:off x="3696" y="1536"/>
              <a:ext cx="1619" cy="1330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 lIns="0" tIns="15545" rIns="0" bIns="0"/>
            <a:lstStyle/>
            <a:p>
              <a:pPr algn="ctr" eaLnBrk="0" hangingPunct="0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Discourse &amp; Situational </a:t>
              </a:r>
              <a:br>
                <a:rPr lang="en-US" altLang="zh-TW" sz="2000">
                  <a:latin typeface="Verdana" pitchFamily="34" charset="0"/>
                  <a:ea typeface="PMingLiU" pitchFamily="18" charset="-120"/>
                </a:rPr>
              </a:br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Context</a:t>
              </a:r>
              <a:br>
                <a:rPr lang="en-US" altLang="zh-TW" sz="2000">
                  <a:latin typeface="Verdana" pitchFamily="34" charset="0"/>
                  <a:ea typeface="PMingLiU" pitchFamily="18" charset="-120"/>
                </a:rPr>
              </a:br>
              <a:endParaRPr lang="en-US" altLang="zh-TW" sz="2000">
                <a:latin typeface="Verdana" pitchFamily="34" charset="0"/>
                <a:ea typeface="PMingLiU" pitchFamily="18" charset="-120"/>
              </a:endParaRPr>
            </a:p>
            <a:p>
              <a:pPr marL="230188" lvl="1" eaLnBrk="0" hangingPunct="0"/>
              <a:r>
                <a:rPr lang="en-US" sz="2000">
                  <a:latin typeface="Verdana" pitchFamily="34" charset="0"/>
                </a:rPr>
                <a:t>child		mother</a:t>
              </a:r>
            </a:p>
            <a:p>
              <a:pPr marL="230188" lvl="1" eaLnBrk="0" hangingPunct="0"/>
              <a:r>
                <a:rPr lang="en-US" sz="2000">
                  <a:latin typeface="Verdana" pitchFamily="34" charset="0"/>
                </a:rPr>
                <a:t>peach	auntie	</a:t>
              </a:r>
            </a:p>
            <a:p>
              <a:pPr marL="230188" lvl="1" eaLnBrk="0" hangingPunct="0"/>
              <a:r>
                <a:rPr lang="en-US" sz="2000">
                  <a:latin typeface="Verdana" pitchFamily="34" charset="0"/>
                </a:rPr>
                <a:t>table</a:t>
              </a:r>
            </a:p>
          </p:txBody>
        </p:sp>
      </p:grpSp>
      <p:sp>
        <p:nvSpPr>
          <p:cNvPr id="68654" name="Freeform 46"/>
          <p:cNvSpPr>
            <a:spLocks/>
          </p:cNvSpPr>
          <p:nvPr/>
        </p:nvSpPr>
        <p:spPr bwMode="auto">
          <a:xfrm>
            <a:off x="2224088" y="3276600"/>
            <a:ext cx="1662112" cy="2438400"/>
          </a:xfrm>
          <a:custGeom>
            <a:avLst/>
            <a:gdLst>
              <a:gd name="T0" fmla="*/ 1089 w 1098"/>
              <a:gd name="T1" fmla="*/ 0 h 1647"/>
              <a:gd name="T2" fmla="*/ 940 w 1098"/>
              <a:gd name="T3" fmla="*/ 158 h 1647"/>
              <a:gd name="T4" fmla="*/ 141 w 1098"/>
              <a:gd name="T5" fmla="*/ 325 h 1647"/>
              <a:gd name="T6" fmla="*/ 94 w 1098"/>
              <a:gd name="T7" fmla="*/ 1435 h 1647"/>
              <a:gd name="T8" fmla="*/ 519 w 1098"/>
              <a:gd name="T9" fmla="*/ 1596 h 16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98"/>
              <a:gd name="T16" fmla="*/ 0 h 1647"/>
              <a:gd name="T17" fmla="*/ 1098 w 1098"/>
              <a:gd name="T18" fmla="*/ 1647 h 16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98" h="1647">
                <a:moveTo>
                  <a:pt x="1089" y="0"/>
                </a:moveTo>
                <a:cubicBezTo>
                  <a:pt x="1064" y="26"/>
                  <a:pt x="1098" y="104"/>
                  <a:pt x="940" y="158"/>
                </a:cubicBezTo>
                <a:cubicBezTo>
                  <a:pt x="782" y="212"/>
                  <a:pt x="282" y="112"/>
                  <a:pt x="141" y="325"/>
                </a:cubicBezTo>
                <a:cubicBezTo>
                  <a:pt x="0" y="538"/>
                  <a:pt x="31" y="1223"/>
                  <a:pt x="94" y="1435"/>
                </a:cubicBezTo>
                <a:cubicBezTo>
                  <a:pt x="157" y="1647"/>
                  <a:pt x="430" y="1563"/>
                  <a:pt x="519" y="159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8655" name="Freeform 47"/>
          <p:cNvSpPr>
            <a:spLocks/>
          </p:cNvSpPr>
          <p:nvPr/>
        </p:nvSpPr>
        <p:spPr bwMode="auto">
          <a:xfrm>
            <a:off x="5867400" y="3381375"/>
            <a:ext cx="1600200" cy="1876425"/>
          </a:xfrm>
          <a:custGeom>
            <a:avLst/>
            <a:gdLst>
              <a:gd name="T0" fmla="*/ 1021 w 1177"/>
              <a:gd name="T1" fmla="*/ 0 h 1545"/>
              <a:gd name="T2" fmla="*/ 1162 w 1177"/>
              <a:gd name="T3" fmla="*/ 756 h 1545"/>
              <a:gd name="T4" fmla="*/ 929 w 1177"/>
              <a:gd name="T5" fmla="*/ 1397 h 1545"/>
              <a:gd name="T6" fmla="*/ 0 w 1177"/>
              <a:gd name="T7" fmla="*/ 1545 h 1545"/>
              <a:gd name="T8" fmla="*/ 0 60000 65536"/>
              <a:gd name="T9" fmla="*/ 0 60000 65536"/>
              <a:gd name="T10" fmla="*/ 0 60000 65536"/>
              <a:gd name="T11" fmla="*/ 0 60000 65536"/>
              <a:gd name="T12" fmla="*/ 0 w 1177"/>
              <a:gd name="T13" fmla="*/ 0 h 1545"/>
              <a:gd name="T14" fmla="*/ 1177 w 1177"/>
              <a:gd name="T15" fmla="*/ 1545 h 15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7" h="1545">
                <a:moveTo>
                  <a:pt x="1021" y="0"/>
                </a:moveTo>
                <a:cubicBezTo>
                  <a:pt x="1044" y="126"/>
                  <a:pt x="1177" y="523"/>
                  <a:pt x="1162" y="756"/>
                </a:cubicBezTo>
                <a:cubicBezTo>
                  <a:pt x="1147" y="989"/>
                  <a:pt x="1123" y="1266"/>
                  <a:pt x="929" y="1397"/>
                </a:cubicBezTo>
                <a:cubicBezTo>
                  <a:pt x="735" y="1528"/>
                  <a:pt x="194" y="1514"/>
                  <a:pt x="0" y="1545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8656" name="Freeform 48"/>
          <p:cNvSpPr>
            <a:spLocks/>
          </p:cNvSpPr>
          <p:nvPr/>
        </p:nvSpPr>
        <p:spPr bwMode="auto">
          <a:xfrm>
            <a:off x="5791200" y="3429000"/>
            <a:ext cx="1676400" cy="2209800"/>
          </a:xfrm>
          <a:custGeom>
            <a:avLst/>
            <a:gdLst>
              <a:gd name="T0" fmla="*/ 1021 w 1177"/>
              <a:gd name="T1" fmla="*/ 0 h 1545"/>
              <a:gd name="T2" fmla="*/ 1162 w 1177"/>
              <a:gd name="T3" fmla="*/ 756 h 1545"/>
              <a:gd name="T4" fmla="*/ 929 w 1177"/>
              <a:gd name="T5" fmla="*/ 1397 h 1545"/>
              <a:gd name="T6" fmla="*/ 0 w 1177"/>
              <a:gd name="T7" fmla="*/ 1545 h 1545"/>
              <a:gd name="T8" fmla="*/ 0 60000 65536"/>
              <a:gd name="T9" fmla="*/ 0 60000 65536"/>
              <a:gd name="T10" fmla="*/ 0 60000 65536"/>
              <a:gd name="T11" fmla="*/ 0 60000 65536"/>
              <a:gd name="T12" fmla="*/ 0 w 1177"/>
              <a:gd name="T13" fmla="*/ 0 h 1545"/>
              <a:gd name="T14" fmla="*/ 1177 w 1177"/>
              <a:gd name="T15" fmla="*/ 1545 h 15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7" h="1545">
                <a:moveTo>
                  <a:pt x="1021" y="0"/>
                </a:moveTo>
                <a:cubicBezTo>
                  <a:pt x="1044" y="126"/>
                  <a:pt x="1177" y="523"/>
                  <a:pt x="1162" y="756"/>
                </a:cubicBezTo>
                <a:cubicBezTo>
                  <a:pt x="1147" y="989"/>
                  <a:pt x="1123" y="1266"/>
                  <a:pt x="929" y="1397"/>
                </a:cubicBezTo>
                <a:cubicBezTo>
                  <a:pt x="735" y="1528"/>
                  <a:pt x="194" y="1514"/>
                  <a:pt x="0" y="1545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8657" name="Rectangle 49"/>
          <p:cNvSpPr>
            <a:spLocks noChangeArrowheads="1"/>
          </p:cNvSpPr>
          <p:nvPr/>
        </p:nvSpPr>
        <p:spPr bwMode="auto">
          <a:xfrm>
            <a:off x="7620000" y="4191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54" grpId="0" animBg="1"/>
      <p:bldP spid="68655" grpId="0" animBg="1"/>
      <p:bldP spid="68656" grpId="0" animBg="1"/>
      <p:bldP spid="686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How good of a theme is a peach? </a:t>
            </a:r>
            <a:br>
              <a:rPr lang="en-US" sz="3200" smtClean="0"/>
            </a:br>
            <a:r>
              <a:rPr lang="en-US" sz="3200" smtClean="0"/>
              <a:t>How about an aunt?</a:t>
            </a:r>
          </a:p>
        </p:txBody>
      </p:sp>
      <p:graphicFrame>
        <p:nvGraphicFramePr>
          <p:cNvPr id="74771" name="Group 19"/>
          <p:cNvGraphicFramePr>
            <a:graphicFrameLocks noGrp="1"/>
          </p:cNvGraphicFramePr>
          <p:nvPr/>
        </p:nvGraphicFramePr>
        <p:xfrm>
          <a:off x="2133600" y="3581400"/>
          <a:ext cx="4876800" cy="2205038"/>
        </p:xfrm>
        <a:graphic>
          <a:graphicData uri="http://schemas.openxmlformats.org/drawingml/2006/table">
            <a:tbl>
              <a:tblPr/>
              <a:tblGrid>
                <a:gridCol w="4876800"/>
              </a:tblGrid>
              <a:tr h="220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Transfer Frame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Giver 		(usually animate)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Recipient 	(usually animate)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Theme 	(usually inanimate)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774" name="Group 22"/>
          <p:cNvGraphicFramePr>
            <a:graphicFrameLocks noGrp="1"/>
          </p:cNvGraphicFramePr>
          <p:nvPr/>
        </p:nvGraphicFramePr>
        <p:xfrm>
          <a:off x="304800" y="2286000"/>
          <a:ext cx="4114800" cy="914400"/>
        </p:xfrm>
        <a:graphic>
          <a:graphicData uri="http://schemas.openxmlformats.org/drawingml/2006/table">
            <a:tbl>
              <a:tblPr/>
              <a:tblGrid>
                <a:gridCol w="914400"/>
                <a:gridCol w="1066800"/>
                <a:gridCol w="1104900"/>
                <a:gridCol w="10287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gei3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yi2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omitted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Giver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Transfer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Recipient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Theme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4791" name="Group 39"/>
          <p:cNvGraphicFramePr>
            <a:graphicFrameLocks noGrp="1"/>
          </p:cNvGraphicFramePr>
          <p:nvPr/>
        </p:nvGraphicFramePr>
        <p:xfrm>
          <a:off x="4724400" y="2286000"/>
          <a:ext cx="4114800" cy="914400"/>
        </p:xfrm>
        <a:graphic>
          <a:graphicData uri="http://schemas.openxmlformats.org/drawingml/2006/table">
            <a:tbl>
              <a:tblPr/>
              <a:tblGrid>
                <a:gridCol w="914400"/>
                <a:gridCol w="1066800"/>
                <a:gridCol w="1104900"/>
                <a:gridCol w="10287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gei3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omitted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yi2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Giver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Transfer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Recipient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Theme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1" name="Rectangle 56"/>
          <p:cNvSpPr>
            <a:spLocks noChangeArrowheads="1"/>
          </p:cNvSpPr>
          <p:nvPr/>
        </p:nvSpPr>
        <p:spPr bwMode="auto">
          <a:xfrm>
            <a:off x="457200" y="16002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800"/>
              <a:t>Semantic Fit:</a:t>
            </a:r>
          </a:p>
        </p:txBody>
      </p:sp>
      <p:graphicFrame>
        <p:nvGraphicFramePr>
          <p:cNvPr id="74829" name="Group 77"/>
          <p:cNvGraphicFramePr>
            <a:graphicFrameLocks noGrp="1"/>
          </p:cNvGraphicFramePr>
          <p:nvPr/>
        </p:nvGraphicFramePr>
        <p:xfrm>
          <a:off x="304800" y="2286000"/>
          <a:ext cx="4114800" cy="914400"/>
        </p:xfrm>
        <a:graphic>
          <a:graphicData uri="http://schemas.openxmlformats.org/drawingml/2006/table">
            <a:tbl>
              <a:tblPr/>
              <a:tblGrid>
                <a:gridCol w="914400"/>
                <a:gridCol w="1066800"/>
                <a:gridCol w="1104900"/>
                <a:gridCol w="10287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gei3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yi2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omitted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>
                        <a:alpha val="50000"/>
                      </a:srgbClr>
                    </a:solidFill>
                  </a:tcPr>
                </a:tc>
              </a:tr>
              <a:tr h="50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>
                        <a:alpha val="50000"/>
                      </a:srgbClr>
                    </a:solidFill>
                  </a:tcPr>
                </a:tc>
              </a:tr>
              <a:tr h="50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Giver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Transfer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Recipient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Theme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argument omission patterns shown earlier </a:t>
            </a:r>
            <a:br>
              <a:rPr lang="en-US" sz="3200" smtClean="0"/>
            </a:br>
            <a:r>
              <a:rPr lang="en-US" sz="3200" smtClean="0"/>
              <a:t>can be covered with just ONE construction</a:t>
            </a:r>
          </a:p>
        </p:txBody>
      </p:sp>
      <p:sp>
        <p:nvSpPr>
          <p:cNvPr id="52260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457200" y="4724400"/>
            <a:ext cx="8229600" cy="1406525"/>
          </a:xfrm>
        </p:spPr>
        <p:txBody>
          <a:bodyPr/>
          <a:lstStyle/>
          <a:p>
            <a:pPr eaLnBrk="1" hangingPunct="1"/>
            <a:r>
              <a:rPr lang="en-US" sz="2200" smtClean="0"/>
              <a:t>Each construction is annotated with probabilities of omission </a:t>
            </a:r>
          </a:p>
          <a:p>
            <a:pPr eaLnBrk="1" hangingPunct="1"/>
            <a:r>
              <a:rPr lang="en-US" sz="2200" smtClean="0"/>
              <a:t>Language-specific default probability can be set</a:t>
            </a:r>
          </a:p>
        </p:txBody>
      </p:sp>
      <p:graphicFrame>
        <p:nvGraphicFramePr>
          <p:cNvPr id="52263" name="Group 39"/>
          <p:cNvGraphicFramePr>
            <a:graphicFrameLocks noGrp="1"/>
          </p:cNvGraphicFramePr>
          <p:nvPr/>
        </p:nvGraphicFramePr>
        <p:xfrm>
          <a:off x="2133600" y="2362200"/>
          <a:ext cx="4800600" cy="1188720"/>
        </p:xfrm>
        <a:graphic>
          <a:graphicData uri="http://schemas.openxmlformats.org/drawingml/2006/table">
            <a:tbl>
              <a:tblPr/>
              <a:tblGrid>
                <a:gridCol w="1200150"/>
                <a:gridCol w="1200150"/>
                <a:gridCol w="1200150"/>
                <a:gridCol w="120015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Subj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Verb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Obj2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Giver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Transfer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Recipient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Theme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56" name="Rectangle 32"/>
          <p:cNvSpPr>
            <a:spLocks noChangeArrowheads="1"/>
          </p:cNvSpPr>
          <p:nvPr/>
        </p:nvSpPr>
        <p:spPr bwMode="auto">
          <a:xfrm>
            <a:off x="2438400" y="3657600"/>
            <a:ext cx="67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0.78</a:t>
            </a:r>
          </a:p>
        </p:txBody>
      </p:sp>
      <p:sp>
        <p:nvSpPr>
          <p:cNvPr id="52257" name="Rectangle 33"/>
          <p:cNvSpPr>
            <a:spLocks noChangeArrowheads="1"/>
          </p:cNvSpPr>
          <p:nvPr/>
        </p:nvSpPr>
        <p:spPr bwMode="auto">
          <a:xfrm>
            <a:off x="4724400" y="3657600"/>
            <a:ext cx="67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0.42</a:t>
            </a:r>
          </a:p>
        </p:txBody>
      </p:sp>
      <p:sp>
        <p:nvSpPr>
          <p:cNvPr id="52258" name="Rectangle 34"/>
          <p:cNvSpPr>
            <a:spLocks noChangeArrowheads="1"/>
          </p:cNvSpPr>
          <p:nvPr/>
        </p:nvSpPr>
        <p:spPr bwMode="auto">
          <a:xfrm>
            <a:off x="6019800" y="3657600"/>
            <a:ext cx="67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0.65</a:t>
            </a:r>
          </a:p>
        </p:txBody>
      </p:sp>
      <p:sp>
        <p:nvSpPr>
          <p:cNvPr id="52259" name="Rectangle 35"/>
          <p:cNvSpPr>
            <a:spLocks noChangeArrowheads="1"/>
          </p:cNvSpPr>
          <p:nvPr/>
        </p:nvSpPr>
        <p:spPr bwMode="auto">
          <a:xfrm>
            <a:off x="457200" y="3632200"/>
            <a:ext cx="1885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P(omitted|cxn):</a:t>
            </a:r>
          </a:p>
        </p:txBody>
      </p:sp>
      <p:graphicFrame>
        <p:nvGraphicFramePr>
          <p:cNvPr id="52261" name="Object 37"/>
          <p:cNvGraphicFramePr>
            <a:graphicFrameLocks noChangeAspect="1"/>
          </p:cNvGraphicFramePr>
          <p:nvPr/>
        </p:nvGraphicFramePr>
        <p:xfrm>
          <a:off x="7162800" y="1524000"/>
          <a:ext cx="1371600" cy="1079500"/>
        </p:xfrm>
        <a:graphic>
          <a:graphicData uri="http://schemas.openxmlformats.org/presentationml/2006/ole">
            <p:oleObj spid="_x0000_s65538" name="Chart" r:id="rId3" imgW="3181470" imgH="25050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0" grpId="0" build="p"/>
      <p:bldP spid="52256" grpId="0"/>
      <p:bldP spid="52257" grpId="0"/>
      <p:bldP spid="52258" grpId="0"/>
      <p:bldP spid="52259" grpId="0"/>
      <p:bldOleChart spid="522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Leverage process to simplify representation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processing model is complementary to the theory of grammar</a:t>
            </a:r>
          </a:p>
          <a:p>
            <a:pPr eaLnBrk="1" hangingPunct="1"/>
            <a:r>
              <a:rPr lang="en-US" smtClean="0"/>
              <a:t>By using a competition-based analysis process, we can:</a:t>
            </a:r>
          </a:p>
          <a:p>
            <a:pPr lvl="1" eaLnBrk="1" hangingPunct="1"/>
            <a:r>
              <a:rPr lang="en-US" smtClean="0"/>
              <a:t>Find the best-fit analysis with respect to constituency structure, context, and semantics</a:t>
            </a:r>
          </a:p>
          <a:p>
            <a:pPr lvl="1" eaLnBrk="1" hangingPunct="1"/>
            <a:r>
              <a:rPr lang="en-US" smtClean="0"/>
              <a:t>Eliminate the need to enumerate allowable patterns of argument omission in grammar</a:t>
            </a:r>
          </a:p>
          <a:p>
            <a:pPr eaLnBrk="1" hangingPunct="1"/>
            <a:r>
              <a:rPr lang="en-US" smtClean="0"/>
              <a:t>This is currently being applied in models of language understanding and grammar learning.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Best-fit example with theme omitted</a:t>
            </a:r>
          </a:p>
        </p:txBody>
      </p:sp>
      <p:graphicFrame>
        <p:nvGraphicFramePr>
          <p:cNvPr id="56395" name="Group 75"/>
          <p:cNvGraphicFramePr>
            <a:graphicFrameLocks noGrp="1"/>
          </p:cNvGraphicFramePr>
          <p:nvPr/>
        </p:nvGraphicFramePr>
        <p:xfrm>
          <a:off x="5715000" y="1295400"/>
          <a:ext cx="3124200" cy="868680"/>
        </p:xfrm>
        <a:graphic>
          <a:graphicData uri="http://schemas.openxmlformats.org/drawingml/2006/table">
            <a:tbl>
              <a:tblPr/>
              <a:tblGrid>
                <a:gridCol w="781050"/>
                <a:gridCol w="781050"/>
                <a:gridCol w="781050"/>
                <a:gridCol w="78105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Subj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Verb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Obj2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Giver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Transfer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Recipient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Theme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4876800" y="2743200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altLang="zh-TW">
                <a:latin typeface="ITC Korinna Std" pitchFamily="18" charset="0"/>
                <a:ea typeface="PMingLiU" pitchFamily="18" charset="-120"/>
              </a:rPr>
              <a:t>You give auntie </a:t>
            </a:r>
            <a:r>
              <a:rPr lang="en-US" altLang="zh-TW">
                <a:solidFill>
                  <a:schemeClr val="bg2"/>
                </a:solidFill>
                <a:latin typeface="ITC Korinna Std" pitchFamily="18" charset="0"/>
                <a:ea typeface="PMingLiU" pitchFamily="18" charset="-120"/>
              </a:rPr>
              <a:t>[the peach]</a:t>
            </a:r>
            <a:r>
              <a:rPr lang="en-US" altLang="zh-TW">
                <a:latin typeface="ITC Korinna Std" pitchFamily="18" charset="0"/>
                <a:ea typeface="PMingLiU" pitchFamily="18" charset="-120"/>
              </a:rPr>
              <a:t>.</a:t>
            </a:r>
            <a:endParaRPr lang="en-US">
              <a:latin typeface="ITC Korinna Std" pitchFamily="18" charset="0"/>
            </a:endParaRP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1371600" y="2362200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Verdana" pitchFamily="34" charset="0"/>
              </a:rPr>
              <a:t>2</a:t>
            </a:r>
          </a:p>
        </p:txBody>
      </p:sp>
      <p:graphicFrame>
        <p:nvGraphicFramePr>
          <p:cNvPr id="56342" name="Group 22"/>
          <p:cNvGraphicFramePr>
            <a:graphicFrameLocks noGrp="1"/>
          </p:cNvGraphicFramePr>
          <p:nvPr/>
        </p:nvGraphicFramePr>
        <p:xfrm>
          <a:off x="3124200" y="3886200"/>
          <a:ext cx="1143000" cy="109728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6350" name="Rectangle 30"/>
          <p:cNvSpPr>
            <a:spLocks noChangeArrowheads="1"/>
          </p:cNvSpPr>
          <p:nvPr/>
        </p:nvSpPr>
        <p:spPr bwMode="auto">
          <a:xfrm>
            <a:off x="3124200" y="5334000"/>
            <a:ext cx="106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local? </a:t>
            </a:r>
            <a:br>
              <a:rPr lang="en-US"/>
            </a:br>
            <a:r>
              <a:rPr lang="en-US"/>
              <a:t>omitted?</a:t>
            </a:r>
          </a:p>
        </p:txBody>
      </p:sp>
      <p:sp>
        <p:nvSpPr>
          <p:cNvPr id="56351" name="Rectangle 31"/>
          <p:cNvSpPr>
            <a:spLocks noChangeArrowheads="1"/>
          </p:cNvSpPr>
          <p:nvPr/>
        </p:nvSpPr>
        <p:spPr bwMode="auto">
          <a:xfrm>
            <a:off x="4648200" y="5334000"/>
            <a:ext cx="106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local? </a:t>
            </a:r>
            <a:br>
              <a:rPr lang="en-US"/>
            </a:br>
            <a:r>
              <a:rPr lang="en-US"/>
              <a:t>omitted?</a:t>
            </a:r>
          </a:p>
        </p:txBody>
      </p:sp>
      <p:sp>
        <p:nvSpPr>
          <p:cNvPr id="56352" name="Rectangle 32"/>
          <p:cNvSpPr>
            <a:spLocks noChangeArrowheads="1"/>
          </p:cNvSpPr>
          <p:nvPr/>
        </p:nvSpPr>
        <p:spPr bwMode="auto">
          <a:xfrm>
            <a:off x="6172200" y="5334000"/>
            <a:ext cx="106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local? </a:t>
            </a:r>
            <a:br>
              <a:rPr lang="en-US"/>
            </a:br>
            <a:r>
              <a:rPr lang="en-US"/>
              <a:t>omitted?</a:t>
            </a:r>
          </a:p>
        </p:txBody>
      </p:sp>
      <p:sp>
        <p:nvSpPr>
          <p:cNvPr id="56353" name="Rectangle 33"/>
          <p:cNvSpPr>
            <a:spLocks noChangeArrowheads="1"/>
          </p:cNvSpPr>
          <p:nvPr/>
        </p:nvSpPr>
        <p:spPr bwMode="auto">
          <a:xfrm>
            <a:off x="3124200" y="53340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6600"/>
                </a:solidFill>
              </a:rPr>
              <a:t>local</a:t>
            </a:r>
          </a:p>
        </p:txBody>
      </p:sp>
      <p:sp>
        <p:nvSpPr>
          <p:cNvPr id="56354" name="Rectangle 34"/>
          <p:cNvSpPr>
            <a:spLocks noChangeArrowheads="1"/>
          </p:cNvSpPr>
          <p:nvPr/>
        </p:nvSpPr>
        <p:spPr bwMode="auto">
          <a:xfrm>
            <a:off x="4648200" y="53340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6600"/>
                </a:solidFill>
              </a:rPr>
              <a:t>local</a:t>
            </a:r>
          </a:p>
        </p:txBody>
      </p:sp>
      <p:graphicFrame>
        <p:nvGraphicFramePr>
          <p:cNvPr id="56355" name="Group 35"/>
          <p:cNvGraphicFramePr>
            <a:graphicFrameLocks noGrp="1"/>
          </p:cNvGraphicFramePr>
          <p:nvPr/>
        </p:nvGraphicFramePr>
        <p:xfrm>
          <a:off x="1676400" y="3886200"/>
          <a:ext cx="1143000" cy="109728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6363" name="Rectangle 43"/>
          <p:cNvSpPr>
            <a:spLocks noChangeArrowheads="1"/>
          </p:cNvSpPr>
          <p:nvPr/>
        </p:nvSpPr>
        <p:spPr bwMode="auto">
          <a:xfrm>
            <a:off x="6172200" y="5334000"/>
            <a:ext cx="933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6600"/>
                </a:solidFill>
              </a:rPr>
              <a:t/>
            </a:r>
            <a:br>
              <a:rPr lang="en-US">
                <a:solidFill>
                  <a:srgbClr val="FF6600"/>
                </a:solidFill>
              </a:rPr>
            </a:br>
            <a:r>
              <a:rPr lang="en-US">
                <a:solidFill>
                  <a:srgbClr val="FF6600"/>
                </a:solidFill>
              </a:rPr>
              <a:t>omitted</a:t>
            </a:r>
          </a:p>
        </p:txBody>
      </p:sp>
      <p:sp>
        <p:nvSpPr>
          <p:cNvPr id="56364" name="Rectangle 44"/>
          <p:cNvSpPr>
            <a:spLocks noChangeArrowheads="1"/>
          </p:cNvSpPr>
          <p:nvPr/>
        </p:nvSpPr>
        <p:spPr bwMode="auto">
          <a:xfrm>
            <a:off x="1676400" y="5334000"/>
            <a:ext cx="1123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local? </a:t>
            </a:r>
            <a:br>
              <a:rPr lang="en-US"/>
            </a:br>
            <a:r>
              <a:rPr lang="en-US"/>
              <a:t>omitted? </a:t>
            </a:r>
          </a:p>
        </p:txBody>
      </p:sp>
      <p:sp>
        <p:nvSpPr>
          <p:cNvPr id="56365" name="Rectangle 45"/>
          <p:cNvSpPr>
            <a:spLocks noChangeArrowheads="1"/>
          </p:cNvSpPr>
          <p:nvPr/>
        </p:nvSpPr>
        <p:spPr bwMode="auto">
          <a:xfrm>
            <a:off x="1676400" y="533400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6600"/>
                </a:solidFill>
              </a:rPr>
              <a:t>local </a:t>
            </a:r>
          </a:p>
        </p:txBody>
      </p:sp>
      <p:graphicFrame>
        <p:nvGraphicFramePr>
          <p:cNvPr id="56379" name="Group 59"/>
          <p:cNvGraphicFramePr>
            <a:graphicFrameLocks noGrp="1"/>
          </p:cNvGraphicFramePr>
          <p:nvPr/>
        </p:nvGraphicFramePr>
        <p:xfrm>
          <a:off x="4572000" y="3886200"/>
          <a:ext cx="1143000" cy="109728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Recipient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387" name="Group 67"/>
          <p:cNvGraphicFramePr>
            <a:graphicFrameLocks noGrp="1"/>
          </p:cNvGraphicFramePr>
          <p:nvPr/>
        </p:nvGraphicFramePr>
        <p:xfrm>
          <a:off x="6096000" y="3886200"/>
          <a:ext cx="1143000" cy="109728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397" name="Group 77"/>
          <p:cNvGraphicFramePr>
            <a:graphicFrameLocks noGrp="1"/>
          </p:cNvGraphicFramePr>
          <p:nvPr/>
        </p:nvGraphicFramePr>
        <p:xfrm>
          <a:off x="1752600" y="2362200"/>
          <a:ext cx="2209800" cy="79248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83820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ion Pro" pitchFamily="18" charset="0"/>
                          <a:ea typeface="PMingLiU" pitchFamily="18" charset="-120"/>
                          <a:cs typeface="Arial" charset="0"/>
                        </a:rPr>
                        <a:t>ni3 </a:t>
                      </a: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ion Pro" pitchFamily="18" charset="0"/>
                        <a:cs typeface="Arial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ion Pro" pitchFamily="18" charset="0"/>
                          <a:ea typeface="PMingLiU" pitchFamily="18" charset="-120"/>
                          <a:cs typeface="Arial" charset="0"/>
                        </a:rPr>
                        <a:t>gei3 </a:t>
                      </a: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ion Pro" pitchFamily="18" charset="0"/>
                        <a:cs typeface="Arial" charset="0"/>
                      </a:endParaRP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ion Pro" pitchFamily="18" charset="0"/>
                          <a:cs typeface="Arial" charset="0"/>
                        </a:rPr>
                        <a:t>yi2</a:t>
                      </a: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2PS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give</a:t>
                      </a: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auntie</a:t>
                      </a: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50" grpId="0"/>
      <p:bldP spid="56351" grpId="0"/>
      <p:bldP spid="56351" grpId="1"/>
      <p:bldP spid="56352" grpId="0"/>
      <p:bldP spid="56352" grpId="1"/>
      <p:bldP spid="56353" grpId="0"/>
      <p:bldP spid="56354" grpId="0"/>
      <p:bldP spid="56363" grpId="0"/>
      <p:bldP spid="56364" grpId="0"/>
      <p:bldP spid="5636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94" name="Group 50"/>
          <p:cNvGraphicFramePr>
            <a:graphicFrameLocks noGrp="1"/>
          </p:cNvGraphicFramePr>
          <p:nvPr/>
        </p:nvGraphicFramePr>
        <p:xfrm>
          <a:off x="685800" y="4495800"/>
          <a:ext cx="2286000" cy="16002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160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Lexical Unit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gei3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Recipient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2048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How to recover the omitted argument, in this case the peach?</a:t>
            </a:r>
          </a:p>
        </p:txBody>
      </p:sp>
      <p:graphicFrame>
        <p:nvGraphicFramePr>
          <p:cNvPr id="57401" name="Group 57"/>
          <p:cNvGraphicFramePr>
            <a:graphicFrameLocks noGrp="1"/>
          </p:cNvGraphicFramePr>
          <p:nvPr>
            <p:ph sz="half" idx="4294967295"/>
          </p:nvPr>
        </p:nvGraphicFramePr>
        <p:xfrm>
          <a:off x="685800" y="1600200"/>
          <a:ext cx="2286000" cy="2619375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</a:tblGrid>
              <a:tr h="1600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Transfer Frame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Recipient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Place</a:t>
                      </a:r>
                    </a:p>
                  </a:txBody>
                  <a:tcPr marT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Purpose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Reason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</a:t>
                      </a:r>
                    </a:p>
                  </a:txBody>
                  <a:tcPr marT="9144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0498" name="Text Box 13"/>
          <p:cNvSpPr txBox="1">
            <a:spLocks noChangeArrowheads="1"/>
          </p:cNvSpPr>
          <p:nvPr/>
        </p:nvSpPr>
        <p:spPr bwMode="auto">
          <a:xfrm>
            <a:off x="1905000" y="4876800"/>
            <a:ext cx="914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6600"/>
                </a:solidFill>
              </a:rPr>
              <a:t>(DNI)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6600"/>
                </a:solidFill>
              </a:rPr>
              <a:t>(DNI)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6600"/>
                </a:solidFill>
              </a:rPr>
              <a:t>(DNI)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172200" y="1981200"/>
            <a:ext cx="2438400" cy="3429000"/>
            <a:chOff x="3696" y="1296"/>
            <a:chExt cx="1723" cy="1570"/>
          </a:xfrm>
        </p:grpSpPr>
        <p:sp>
          <p:nvSpPr>
            <p:cNvPr id="20510" name="AutoShape 15"/>
            <p:cNvSpPr>
              <a:spLocks noChangeArrowheads="1"/>
            </p:cNvSpPr>
            <p:nvPr/>
          </p:nvSpPr>
          <p:spPr bwMode="auto">
            <a:xfrm>
              <a:off x="3802" y="1296"/>
              <a:ext cx="1617" cy="1333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 lIns="0" tIns="77724" rIns="0" bIns="0"/>
            <a:lstStyle/>
            <a:p>
              <a:pPr eaLnBrk="0" hangingPunct="0"/>
              <a:endParaRPr lang="en-GB"/>
            </a:p>
          </p:txBody>
        </p:sp>
        <p:sp>
          <p:nvSpPr>
            <p:cNvPr id="20511" name="AutoShape 16"/>
            <p:cNvSpPr>
              <a:spLocks noChangeArrowheads="1"/>
            </p:cNvSpPr>
            <p:nvPr/>
          </p:nvSpPr>
          <p:spPr bwMode="auto">
            <a:xfrm>
              <a:off x="3744" y="1392"/>
              <a:ext cx="1619" cy="133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 lIns="0" tIns="77724" rIns="0" bIns="0"/>
            <a:lstStyle/>
            <a:p>
              <a:pPr eaLnBrk="0" hangingPunct="0"/>
              <a:endParaRPr lang="en-GB"/>
            </a:p>
          </p:txBody>
        </p:sp>
        <p:sp>
          <p:nvSpPr>
            <p:cNvPr id="20512" name="AutoShape 17"/>
            <p:cNvSpPr>
              <a:spLocks noChangeArrowheads="1"/>
            </p:cNvSpPr>
            <p:nvPr/>
          </p:nvSpPr>
          <p:spPr bwMode="auto">
            <a:xfrm>
              <a:off x="3696" y="1536"/>
              <a:ext cx="1619" cy="1330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 lIns="0" tIns="15545" rIns="0" bIns="0"/>
            <a:lstStyle/>
            <a:p>
              <a:pPr algn="ctr" eaLnBrk="0" hangingPunct="0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Discourse &amp; Situational </a:t>
              </a:r>
              <a:br>
                <a:rPr lang="en-US" altLang="zh-TW" sz="2000">
                  <a:latin typeface="Verdana" pitchFamily="34" charset="0"/>
                  <a:ea typeface="PMingLiU" pitchFamily="18" charset="-120"/>
                </a:rPr>
              </a:br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Context</a:t>
              </a:r>
              <a:br>
                <a:rPr lang="en-US" altLang="zh-TW" sz="2000">
                  <a:latin typeface="Verdana" pitchFamily="34" charset="0"/>
                  <a:ea typeface="PMingLiU" pitchFamily="18" charset="-120"/>
                </a:rPr>
              </a:br>
              <a:endParaRPr lang="en-US" altLang="zh-TW" sz="2000">
                <a:latin typeface="Verdana" pitchFamily="34" charset="0"/>
                <a:ea typeface="PMingLiU" pitchFamily="18" charset="-120"/>
              </a:endParaRPr>
            </a:p>
            <a:p>
              <a:pPr marL="230188" lvl="1" eaLnBrk="0" hangingPunct="0"/>
              <a:r>
                <a:rPr lang="en-US"/>
                <a:t>child</a:t>
              </a:r>
            </a:p>
            <a:p>
              <a:pPr marL="230188" lvl="1" eaLnBrk="0" hangingPunct="0"/>
              <a:r>
                <a:rPr lang="en-US"/>
                <a:t>mother</a:t>
              </a:r>
            </a:p>
            <a:p>
              <a:pPr marL="230188" lvl="1" eaLnBrk="0" hangingPunct="0"/>
              <a:r>
                <a:rPr lang="en-US"/>
                <a:t>auntie</a:t>
              </a:r>
            </a:p>
            <a:p>
              <a:pPr marL="230188" lvl="1" eaLnBrk="0" hangingPunct="0"/>
              <a:r>
                <a:rPr lang="en-US"/>
                <a:t>peach</a:t>
              </a:r>
            </a:p>
            <a:p>
              <a:pPr marL="230188" lvl="1" eaLnBrk="0" hangingPunct="0"/>
              <a:r>
                <a:rPr lang="en-US"/>
                <a:t>table</a:t>
              </a:r>
            </a:p>
          </p:txBody>
        </p:sp>
      </p:grpSp>
      <p:sp>
        <p:nvSpPr>
          <p:cNvPr id="20500" name="Rectangle 18"/>
          <p:cNvSpPr>
            <a:spLocks noChangeArrowheads="1"/>
          </p:cNvSpPr>
          <p:nvPr/>
        </p:nvSpPr>
        <p:spPr bwMode="auto">
          <a:xfrm>
            <a:off x="4114800" y="3276600"/>
            <a:ext cx="93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6600"/>
                </a:solidFill>
              </a:rPr>
              <a:t>omitted</a:t>
            </a:r>
          </a:p>
        </p:txBody>
      </p:sp>
      <p:graphicFrame>
        <p:nvGraphicFramePr>
          <p:cNvPr id="57363" name="Group 19"/>
          <p:cNvGraphicFramePr>
            <a:graphicFrameLocks noGrp="1"/>
          </p:cNvGraphicFramePr>
          <p:nvPr/>
        </p:nvGraphicFramePr>
        <p:xfrm>
          <a:off x="3962400" y="1981200"/>
          <a:ext cx="1143000" cy="109728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7371" name="Freeform 27"/>
          <p:cNvSpPr>
            <a:spLocks/>
          </p:cNvSpPr>
          <p:nvPr/>
        </p:nvSpPr>
        <p:spPr bwMode="auto">
          <a:xfrm>
            <a:off x="4953000" y="2857500"/>
            <a:ext cx="1447800" cy="2019300"/>
          </a:xfrm>
          <a:custGeom>
            <a:avLst/>
            <a:gdLst>
              <a:gd name="T0" fmla="*/ 0 w 946"/>
              <a:gd name="T1" fmla="*/ 26 h 845"/>
              <a:gd name="T2" fmla="*/ 442 w 946"/>
              <a:gd name="T3" fmla="*/ 117 h 845"/>
              <a:gd name="T4" fmla="*/ 505 w 946"/>
              <a:gd name="T5" fmla="*/ 726 h 845"/>
              <a:gd name="T6" fmla="*/ 946 w 946"/>
              <a:gd name="T7" fmla="*/ 833 h 845"/>
              <a:gd name="T8" fmla="*/ 0 60000 65536"/>
              <a:gd name="T9" fmla="*/ 0 60000 65536"/>
              <a:gd name="T10" fmla="*/ 0 60000 65536"/>
              <a:gd name="T11" fmla="*/ 0 60000 65536"/>
              <a:gd name="T12" fmla="*/ 0 w 946"/>
              <a:gd name="T13" fmla="*/ 0 h 845"/>
              <a:gd name="T14" fmla="*/ 946 w 946"/>
              <a:gd name="T15" fmla="*/ 845 h 8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6" h="845">
                <a:moveTo>
                  <a:pt x="0" y="26"/>
                </a:moveTo>
                <a:cubicBezTo>
                  <a:pt x="74" y="41"/>
                  <a:pt x="358" y="0"/>
                  <a:pt x="442" y="117"/>
                </a:cubicBezTo>
                <a:cubicBezTo>
                  <a:pt x="526" y="234"/>
                  <a:pt x="421" y="607"/>
                  <a:pt x="505" y="726"/>
                </a:cubicBezTo>
                <a:cubicBezTo>
                  <a:pt x="589" y="845"/>
                  <a:pt x="854" y="811"/>
                  <a:pt x="946" y="833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7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Best-fit example with theme omitted</a:t>
            </a:r>
          </a:p>
        </p:txBody>
      </p:sp>
      <p:sp>
        <p:nvSpPr>
          <p:cNvPr id="21507" name="Rectangle 20"/>
          <p:cNvSpPr>
            <a:spLocks noChangeArrowheads="1"/>
          </p:cNvSpPr>
          <p:nvPr/>
        </p:nvSpPr>
        <p:spPr bwMode="auto">
          <a:xfrm>
            <a:off x="4876800" y="2743200"/>
            <a:ext cx="381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altLang="zh-TW">
                <a:ea typeface="PMingLiU" pitchFamily="18" charset="-120"/>
              </a:rPr>
              <a:t>Oh (go on)! You give </a:t>
            </a:r>
            <a:r>
              <a:rPr lang="en-US" altLang="zh-TW">
                <a:solidFill>
                  <a:schemeClr val="bg2"/>
                </a:solidFill>
                <a:ea typeface="PMingLiU" pitchFamily="18" charset="-120"/>
              </a:rPr>
              <a:t>[auntie] [that]</a:t>
            </a:r>
            <a:r>
              <a:rPr lang="en-US" altLang="zh-TW">
                <a:ea typeface="PMingLiU" pitchFamily="18" charset="-120"/>
              </a:rPr>
              <a:t>.</a:t>
            </a:r>
            <a:endParaRPr lang="en-US">
              <a:ea typeface="PMingLiU" pitchFamily="18" charset="-120"/>
            </a:endParaRPr>
          </a:p>
        </p:txBody>
      </p:sp>
      <p:sp>
        <p:nvSpPr>
          <p:cNvPr id="21508" name="Text Box 21"/>
          <p:cNvSpPr txBox="1">
            <a:spLocks noChangeArrowheads="1"/>
          </p:cNvSpPr>
          <p:nvPr/>
        </p:nvSpPr>
        <p:spPr bwMode="auto">
          <a:xfrm>
            <a:off x="1371600" y="2362200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Verdana" pitchFamily="34" charset="0"/>
              </a:rPr>
              <a:t>3</a:t>
            </a:r>
          </a:p>
        </p:txBody>
      </p:sp>
      <p:graphicFrame>
        <p:nvGraphicFramePr>
          <p:cNvPr id="62486" name="Group 22"/>
          <p:cNvGraphicFramePr>
            <a:graphicFrameLocks noGrp="1"/>
          </p:cNvGraphicFramePr>
          <p:nvPr/>
        </p:nvGraphicFramePr>
        <p:xfrm>
          <a:off x="3124200" y="3886200"/>
          <a:ext cx="1143000" cy="109728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2494" name="Rectangle 30"/>
          <p:cNvSpPr>
            <a:spLocks noChangeArrowheads="1"/>
          </p:cNvSpPr>
          <p:nvPr/>
        </p:nvSpPr>
        <p:spPr bwMode="auto">
          <a:xfrm>
            <a:off x="3124200" y="5334000"/>
            <a:ext cx="106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local? </a:t>
            </a:r>
            <a:br>
              <a:rPr lang="en-US"/>
            </a:br>
            <a:r>
              <a:rPr lang="en-US"/>
              <a:t>omitted?</a:t>
            </a:r>
          </a:p>
        </p:txBody>
      </p:sp>
      <p:sp>
        <p:nvSpPr>
          <p:cNvPr id="62495" name="Rectangle 31"/>
          <p:cNvSpPr>
            <a:spLocks noChangeArrowheads="1"/>
          </p:cNvSpPr>
          <p:nvPr/>
        </p:nvSpPr>
        <p:spPr bwMode="auto">
          <a:xfrm>
            <a:off x="4648200" y="5334000"/>
            <a:ext cx="106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local? </a:t>
            </a:r>
            <a:br>
              <a:rPr lang="en-US"/>
            </a:br>
            <a:r>
              <a:rPr lang="en-US"/>
              <a:t>omitted?</a:t>
            </a:r>
          </a:p>
        </p:txBody>
      </p:sp>
      <p:sp>
        <p:nvSpPr>
          <p:cNvPr id="62496" name="Rectangle 32"/>
          <p:cNvSpPr>
            <a:spLocks noChangeArrowheads="1"/>
          </p:cNvSpPr>
          <p:nvPr/>
        </p:nvSpPr>
        <p:spPr bwMode="auto">
          <a:xfrm>
            <a:off x="6172200" y="5334000"/>
            <a:ext cx="106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local? </a:t>
            </a:r>
            <a:br>
              <a:rPr lang="en-US"/>
            </a:br>
            <a:r>
              <a:rPr lang="en-US"/>
              <a:t>omitted?</a:t>
            </a:r>
          </a:p>
        </p:txBody>
      </p:sp>
      <p:sp>
        <p:nvSpPr>
          <p:cNvPr id="62497" name="Rectangle 33"/>
          <p:cNvSpPr>
            <a:spLocks noChangeArrowheads="1"/>
          </p:cNvSpPr>
          <p:nvPr/>
        </p:nvSpPr>
        <p:spPr bwMode="auto">
          <a:xfrm>
            <a:off x="3124200" y="53340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6600"/>
                </a:solidFill>
              </a:rPr>
              <a:t>local</a:t>
            </a:r>
          </a:p>
        </p:txBody>
      </p:sp>
      <p:sp>
        <p:nvSpPr>
          <p:cNvPr id="62498" name="Rectangle 34"/>
          <p:cNvSpPr>
            <a:spLocks noChangeArrowheads="1"/>
          </p:cNvSpPr>
          <p:nvPr/>
        </p:nvSpPr>
        <p:spPr bwMode="auto">
          <a:xfrm>
            <a:off x="4648200" y="5334000"/>
            <a:ext cx="933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6600"/>
                </a:solidFill>
              </a:rPr>
              <a:t/>
            </a:r>
            <a:br>
              <a:rPr lang="en-US">
                <a:solidFill>
                  <a:srgbClr val="FF6600"/>
                </a:solidFill>
              </a:rPr>
            </a:br>
            <a:r>
              <a:rPr lang="en-US">
                <a:solidFill>
                  <a:srgbClr val="FF6600"/>
                </a:solidFill>
              </a:rPr>
              <a:t>omitted</a:t>
            </a:r>
          </a:p>
        </p:txBody>
      </p:sp>
      <p:graphicFrame>
        <p:nvGraphicFramePr>
          <p:cNvPr id="62499" name="Group 35"/>
          <p:cNvGraphicFramePr>
            <a:graphicFrameLocks noGrp="1"/>
          </p:cNvGraphicFramePr>
          <p:nvPr/>
        </p:nvGraphicFramePr>
        <p:xfrm>
          <a:off x="1676400" y="3886200"/>
          <a:ext cx="1143000" cy="109728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2507" name="Rectangle 43"/>
          <p:cNvSpPr>
            <a:spLocks noChangeArrowheads="1"/>
          </p:cNvSpPr>
          <p:nvPr/>
        </p:nvSpPr>
        <p:spPr bwMode="auto">
          <a:xfrm>
            <a:off x="6172200" y="5334000"/>
            <a:ext cx="933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6600"/>
                </a:solidFill>
              </a:rPr>
              <a:t/>
            </a:r>
            <a:br>
              <a:rPr lang="en-US">
                <a:solidFill>
                  <a:srgbClr val="FF6600"/>
                </a:solidFill>
              </a:rPr>
            </a:br>
            <a:r>
              <a:rPr lang="en-US">
                <a:solidFill>
                  <a:srgbClr val="FF6600"/>
                </a:solidFill>
              </a:rPr>
              <a:t>omitted</a:t>
            </a:r>
          </a:p>
        </p:txBody>
      </p:sp>
      <p:sp>
        <p:nvSpPr>
          <p:cNvPr id="62508" name="Rectangle 44"/>
          <p:cNvSpPr>
            <a:spLocks noChangeArrowheads="1"/>
          </p:cNvSpPr>
          <p:nvPr/>
        </p:nvSpPr>
        <p:spPr bwMode="auto">
          <a:xfrm>
            <a:off x="1676400" y="5334000"/>
            <a:ext cx="1123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local? </a:t>
            </a:r>
            <a:br>
              <a:rPr lang="en-US"/>
            </a:br>
            <a:r>
              <a:rPr lang="en-US"/>
              <a:t>omitted? </a:t>
            </a:r>
          </a:p>
        </p:txBody>
      </p:sp>
      <p:sp>
        <p:nvSpPr>
          <p:cNvPr id="62509" name="Rectangle 45"/>
          <p:cNvSpPr>
            <a:spLocks noChangeArrowheads="1"/>
          </p:cNvSpPr>
          <p:nvPr/>
        </p:nvSpPr>
        <p:spPr bwMode="auto">
          <a:xfrm>
            <a:off x="1676400" y="533400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6600"/>
                </a:solidFill>
              </a:rPr>
              <a:t>local </a:t>
            </a:r>
          </a:p>
        </p:txBody>
      </p:sp>
      <p:graphicFrame>
        <p:nvGraphicFramePr>
          <p:cNvPr id="62523" name="Group 59"/>
          <p:cNvGraphicFramePr>
            <a:graphicFrameLocks noGrp="1"/>
          </p:cNvGraphicFramePr>
          <p:nvPr/>
        </p:nvGraphicFramePr>
        <p:xfrm>
          <a:off x="4572000" y="3886200"/>
          <a:ext cx="1143000" cy="109728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Recipient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531" name="Group 67"/>
          <p:cNvGraphicFramePr>
            <a:graphicFrameLocks noGrp="1"/>
          </p:cNvGraphicFramePr>
          <p:nvPr/>
        </p:nvGraphicFramePr>
        <p:xfrm>
          <a:off x="6096000" y="3886200"/>
          <a:ext cx="1143000" cy="109728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602" name="Group 138"/>
          <p:cNvGraphicFramePr>
            <a:graphicFrameLocks noGrp="1"/>
          </p:cNvGraphicFramePr>
          <p:nvPr/>
        </p:nvGraphicFramePr>
        <p:xfrm>
          <a:off x="1752600" y="2362200"/>
          <a:ext cx="2819400" cy="792480"/>
        </p:xfrm>
        <a:graphic>
          <a:graphicData uri="http://schemas.openxmlformats.org/drawingml/2006/table">
            <a:tbl>
              <a:tblPr/>
              <a:tblGrid>
                <a:gridCol w="668338"/>
                <a:gridCol w="669925"/>
                <a:gridCol w="666750"/>
                <a:gridCol w="81438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ion Pro" pitchFamily="18" charset="0"/>
                          <a:cs typeface="Arial" charset="0"/>
                        </a:rPr>
                        <a:t>ao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ion Pro" pitchFamily="18" charset="0"/>
                          <a:ea typeface="PMingLiU" pitchFamily="18" charset="-120"/>
                          <a:cs typeface="Arial" charset="0"/>
                        </a:rPr>
                        <a:t>ni3</a:t>
                      </a: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ion Pro" pitchFamily="18" charset="0"/>
                        <a:cs typeface="Arial" charset="0"/>
                      </a:endParaRP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ion Pro" pitchFamily="18" charset="0"/>
                          <a:ea typeface="PMingLiU" pitchFamily="18" charset="-120"/>
                          <a:cs typeface="Arial" charset="0"/>
                        </a:rPr>
                        <a:t>gei3 </a:t>
                      </a: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ion Pro" pitchFamily="18" charset="0"/>
                        <a:cs typeface="Arial" charset="0"/>
                      </a:endParaRP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ion Pro" pitchFamily="18" charset="0"/>
                          <a:cs typeface="Arial" charset="0"/>
                        </a:rPr>
                        <a:t>ya</a:t>
                      </a: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EMP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2PS</a:t>
                      </a: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give</a:t>
                      </a: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EMP</a:t>
                      </a: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4" grpId="0"/>
      <p:bldP spid="62494" grpId="1"/>
      <p:bldP spid="62495" grpId="0"/>
      <p:bldP spid="62495" grpId="1"/>
      <p:bldP spid="62496" grpId="0"/>
      <p:bldP spid="62496" grpId="1"/>
      <p:bldP spid="62497" grpId="0"/>
      <p:bldP spid="62498" grpId="0"/>
      <p:bldP spid="62507" grpId="0"/>
      <p:bldP spid="62508" grpId="0"/>
      <p:bldP spid="625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5613"/>
            <a:ext cx="7772400" cy="6858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Simulation specification</a:t>
            </a:r>
          </a:p>
        </p:txBody>
      </p:sp>
      <p:sp>
        <p:nvSpPr>
          <p:cNvPr id="1416195" name="Rectangle 3"/>
          <p:cNvSpPr>
            <a:spLocks noChangeArrowheads="1"/>
          </p:cNvSpPr>
          <p:nvPr/>
        </p:nvSpPr>
        <p:spPr bwMode="auto">
          <a:xfrm>
            <a:off x="609600" y="4772025"/>
            <a:ext cx="80962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 Narrow" pitchFamily="34" charset="0"/>
              </a:rPr>
              <a:t>The analysis process produces a </a:t>
            </a:r>
            <a:r>
              <a:rPr lang="en-US" sz="2400" b="1">
                <a:solidFill>
                  <a:srgbClr val="9900FF"/>
                </a:solidFill>
                <a:latin typeface="Arial Narrow" pitchFamily="34" charset="0"/>
              </a:rPr>
              <a:t>simulation specification</a:t>
            </a:r>
            <a:r>
              <a:rPr lang="en-US" sz="2400">
                <a:latin typeface="Arial Narrow" pitchFamily="34" charset="0"/>
              </a:rPr>
              <a:t> that </a:t>
            </a:r>
          </a:p>
          <a:p>
            <a:pPr marL="114300" lvl="1" eaLnBrk="0" hangingPunct="0">
              <a:spcBef>
                <a:spcPct val="50000"/>
              </a:spcBef>
              <a:buFontTx/>
              <a:buChar char="•"/>
            </a:pPr>
            <a:r>
              <a:rPr lang="en-US" sz="2400">
                <a:latin typeface="Arial Narrow" pitchFamily="34" charset="0"/>
              </a:rPr>
              <a:t>includes image-schematic, motor control and conceptual structures </a:t>
            </a:r>
          </a:p>
          <a:p>
            <a:pPr marL="114300" lvl="1" eaLnBrk="0" hangingPunct="0">
              <a:spcBef>
                <a:spcPct val="50000"/>
              </a:spcBef>
              <a:buFontTx/>
              <a:buChar char="•"/>
            </a:pPr>
            <a:r>
              <a:rPr lang="en-US" sz="2400">
                <a:latin typeface="Arial Narrow" pitchFamily="34" charset="0"/>
              </a:rPr>
              <a:t>provides parameters for a mental simulation</a:t>
            </a:r>
          </a:p>
        </p:txBody>
      </p:sp>
      <p:pic>
        <p:nvPicPr>
          <p:cNvPr id="1416196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" y="1206500"/>
            <a:ext cx="8858250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0" name="Group 2"/>
          <p:cNvGraphicFramePr>
            <a:graphicFrameLocks noGrp="1"/>
          </p:cNvGraphicFramePr>
          <p:nvPr/>
        </p:nvGraphicFramePr>
        <p:xfrm>
          <a:off x="685800" y="4495800"/>
          <a:ext cx="2286000" cy="16002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160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Lexical Unit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gei3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Recipient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225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How to recover the omitted argument, in this case the aunt and the peach?</a:t>
            </a:r>
          </a:p>
        </p:txBody>
      </p:sp>
      <p:graphicFrame>
        <p:nvGraphicFramePr>
          <p:cNvPr id="63497" name="Group 9"/>
          <p:cNvGraphicFramePr>
            <a:graphicFrameLocks noGrp="1"/>
          </p:cNvGraphicFramePr>
          <p:nvPr>
            <p:ph sz="half" idx="4294967295"/>
          </p:nvPr>
        </p:nvGraphicFramePr>
        <p:xfrm>
          <a:off x="685800" y="1600200"/>
          <a:ext cx="2286000" cy="2619375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</a:tblGrid>
              <a:tr h="1600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Transfer Frame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Recipient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000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Place</a:t>
                      </a:r>
                    </a:p>
                  </a:txBody>
                  <a:tcPr marT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Purpose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Reason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</a:t>
                      </a:r>
                    </a:p>
                  </a:txBody>
                  <a:tcPr marT="91440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1905000" y="4876800"/>
            <a:ext cx="914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6600"/>
                </a:solidFill>
              </a:rPr>
              <a:t>(DNI)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6600"/>
                </a:solidFill>
              </a:rPr>
              <a:t>(DNI)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6600"/>
                </a:solidFill>
              </a:rPr>
              <a:t>(DNI)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172200" y="1981200"/>
            <a:ext cx="2438400" cy="3429000"/>
            <a:chOff x="3696" y="1296"/>
            <a:chExt cx="1723" cy="1570"/>
          </a:xfrm>
        </p:grpSpPr>
        <p:sp>
          <p:nvSpPr>
            <p:cNvPr id="22568" name="AutoShape 20"/>
            <p:cNvSpPr>
              <a:spLocks noChangeArrowheads="1"/>
            </p:cNvSpPr>
            <p:nvPr/>
          </p:nvSpPr>
          <p:spPr bwMode="auto">
            <a:xfrm>
              <a:off x="3802" y="1296"/>
              <a:ext cx="1617" cy="1333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 lIns="0" tIns="77724" rIns="0" bIns="0"/>
            <a:lstStyle/>
            <a:p>
              <a:pPr eaLnBrk="0" hangingPunct="0"/>
              <a:endParaRPr lang="en-GB"/>
            </a:p>
          </p:txBody>
        </p:sp>
        <p:sp>
          <p:nvSpPr>
            <p:cNvPr id="22569" name="AutoShape 21"/>
            <p:cNvSpPr>
              <a:spLocks noChangeArrowheads="1"/>
            </p:cNvSpPr>
            <p:nvPr/>
          </p:nvSpPr>
          <p:spPr bwMode="auto">
            <a:xfrm>
              <a:off x="3744" y="1392"/>
              <a:ext cx="1619" cy="133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 lIns="0" tIns="77724" rIns="0" bIns="0"/>
            <a:lstStyle/>
            <a:p>
              <a:pPr eaLnBrk="0" hangingPunct="0"/>
              <a:endParaRPr lang="en-GB"/>
            </a:p>
          </p:txBody>
        </p:sp>
        <p:sp>
          <p:nvSpPr>
            <p:cNvPr id="22570" name="AutoShape 22"/>
            <p:cNvSpPr>
              <a:spLocks noChangeArrowheads="1"/>
            </p:cNvSpPr>
            <p:nvPr/>
          </p:nvSpPr>
          <p:spPr bwMode="auto">
            <a:xfrm>
              <a:off x="3696" y="1536"/>
              <a:ext cx="1619" cy="1330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 lIns="0" tIns="15545" rIns="0" bIns="0"/>
            <a:lstStyle/>
            <a:p>
              <a:pPr algn="ctr" eaLnBrk="0" hangingPunct="0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Discourse &amp; Situational </a:t>
              </a:r>
              <a:br>
                <a:rPr lang="en-US" altLang="zh-TW" sz="2000">
                  <a:latin typeface="Verdana" pitchFamily="34" charset="0"/>
                  <a:ea typeface="PMingLiU" pitchFamily="18" charset="-120"/>
                </a:rPr>
              </a:br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Context</a:t>
              </a:r>
              <a:br>
                <a:rPr lang="en-US" altLang="zh-TW" sz="2000">
                  <a:latin typeface="Verdana" pitchFamily="34" charset="0"/>
                  <a:ea typeface="PMingLiU" pitchFamily="18" charset="-120"/>
                </a:rPr>
              </a:br>
              <a:endParaRPr lang="en-US" altLang="zh-TW" sz="2000">
                <a:latin typeface="Verdana" pitchFamily="34" charset="0"/>
                <a:ea typeface="PMingLiU" pitchFamily="18" charset="-120"/>
              </a:endParaRPr>
            </a:p>
            <a:p>
              <a:pPr marL="230188" lvl="1" eaLnBrk="0" hangingPunct="0"/>
              <a:r>
                <a:rPr lang="en-US"/>
                <a:t>child</a:t>
              </a:r>
            </a:p>
            <a:p>
              <a:pPr marL="230188" lvl="1" eaLnBrk="0" hangingPunct="0"/>
              <a:r>
                <a:rPr lang="en-US"/>
                <a:t>mother</a:t>
              </a:r>
            </a:p>
            <a:p>
              <a:pPr marL="230188" lvl="1" eaLnBrk="0" hangingPunct="0"/>
              <a:r>
                <a:rPr lang="en-US"/>
                <a:t>auntie</a:t>
              </a:r>
            </a:p>
            <a:p>
              <a:pPr marL="230188" lvl="1" eaLnBrk="0" hangingPunct="0"/>
              <a:r>
                <a:rPr lang="en-US"/>
                <a:t>peach</a:t>
              </a:r>
            </a:p>
            <a:p>
              <a:pPr marL="230188" lvl="1" eaLnBrk="0" hangingPunct="0"/>
              <a:r>
                <a:rPr lang="en-US"/>
                <a:t>table</a:t>
              </a:r>
            </a:p>
          </p:txBody>
        </p:sp>
      </p:grpSp>
      <p:sp>
        <p:nvSpPr>
          <p:cNvPr id="22548" name="Rectangle 23"/>
          <p:cNvSpPr>
            <a:spLocks noChangeArrowheads="1"/>
          </p:cNvSpPr>
          <p:nvPr/>
        </p:nvSpPr>
        <p:spPr bwMode="auto">
          <a:xfrm>
            <a:off x="4114800" y="5486400"/>
            <a:ext cx="93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6600"/>
                </a:solidFill>
              </a:rPr>
              <a:t>omitted</a:t>
            </a:r>
          </a:p>
        </p:txBody>
      </p:sp>
      <p:graphicFrame>
        <p:nvGraphicFramePr>
          <p:cNvPr id="63512" name="Group 24"/>
          <p:cNvGraphicFramePr>
            <a:graphicFrameLocks noGrp="1"/>
          </p:cNvGraphicFramePr>
          <p:nvPr/>
        </p:nvGraphicFramePr>
        <p:xfrm>
          <a:off x="3962400" y="4191000"/>
          <a:ext cx="1143000" cy="109728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557" name="Rectangle 33"/>
          <p:cNvSpPr>
            <a:spLocks noChangeArrowheads="1"/>
          </p:cNvSpPr>
          <p:nvPr/>
        </p:nvSpPr>
        <p:spPr bwMode="auto">
          <a:xfrm>
            <a:off x="4114800" y="3200400"/>
            <a:ext cx="93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6600"/>
                </a:solidFill>
              </a:rPr>
              <a:t>omitted</a:t>
            </a:r>
          </a:p>
        </p:txBody>
      </p:sp>
      <p:graphicFrame>
        <p:nvGraphicFramePr>
          <p:cNvPr id="63522" name="Group 34"/>
          <p:cNvGraphicFramePr>
            <a:graphicFrameLocks noGrp="1"/>
          </p:cNvGraphicFramePr>
          <p:nvPr/>
        </p:nvGraphicFramePr>
        <p:xfrm>
          <a:off x="3962400" y="1905000"/>
          <a:ext cx="1143000" cy="109728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Recipient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3530" name="Freeform 42"/>
          <p:cNvSpPr>
            <a:spLocks/>
          </p:cNvSpPr>
          <p:nvPr/>
        </p:nvSpPr>
        <p:spPr bwMode="auto">
          <a:xfrm>
            <a:off x="5029200" y="4841875"/>
            <a:ext cx="1382713" cy="268288"/>
          </a:xfrm>
          <a:custGeom>
            <a:avLst/>
            <a:gdLst>
              <a:gd name="T0" fmla="*/ 0 w 871"/>
              <a:gd name="T1" fmla="*/ 162 h 169"/>
              <a:gd name="T2" fmla="*/ 404 w 871"/>
              <a:gd name="T3" fmla="*/ 146 h 169"/>
              <a:gd name="T4" fmla="*/ 545 w 871"/>
              <a:gd name="T5" fmla="*/ 24 h 169"/>
              <a:gd name="T6" fmla="*/ 871 w 871"/>
              <a:gd name="T7" fmla="*/ 3 h 169"/>
              <a:gd name="T8" fmla="*/ 0 60000 65536"/>
              <a:gd name="T9" fmla="*/ 0 60000 65536"/>
              <a:gd name="T10" fmla="*/ 0 60000 65536"/>
              <a:gd name="T11" fmla="*/ 0 60000 65536"/>
              <a:gd name="T12" fmla="*/ 0 w 871"/>
              <a:gd name="T13" fmla="*/ 0 h 169"/>
              <a:gd name="T14" fmla="*/ 871 w 871"/>
              <a:gd name="T15" fmla="*/ 169 h 1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71" h="169">
                <a:moveTo>
                  <a:pt x="0" y="162"/>
                </a:moveTo>
                <a:cubicBezTo>
                  <a:pt x="68" y="159"/>
                  <a:pt x="313" y="169"/>
                  <a:pt x="404" y="146"/>
                </a:cubicBezTo>
                <a:cubicBezTo>
                  <a:pt x="495" y="123"/>
                  <a:pt x="467" y="48"/>
                  <a:pt x="545" y="24"/>
                </a:cubicBezTo>
                <a:cubicBezTo>
                  <a:pt x="623" y="0"/>
                  <a:pt x="803" y="7"/>
                  <a:pt x="871" y="3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3520" name="Freeform 32"/>
          <p:cNvSpPr>
            <a:spLocks/>
          </p:cNvSpPr>
          <p:nvPr/>
        </p:nvSpPr>
        <p:spPr bwMode="auto">
          <a:xfrm>
            <a:off x="5029200" y="2819400"/>
            <a:ext cx="1393825" cy="1825625"/>
          </a:xfrm>
          <a:custGeom>
            <a:avLst/>
            <a:gdLst>
              <a:gd name="T0" fmla="*/ 0 w 878"/>
              <a:gd name="T1" fmla="*/ 35 h 1150"/>
              <a:gd name="T2" fmla="*/ 404 w 878"/>
              <a:gd name="T3" fmla="*/ 160 h 1150"/>
              <a:gd name="T4" fmla="*/ 461 w 878"/>
              <a:gd name="T5" fmla="*/ 990 h 1150"/>
              <a:gd name="T6" fmla="*/ 878 w 878"/>
              <a:gd name="T7" fmla="*/ 1118 h 1150"/>
              <a:gd name="T8" fmla="*/ 0 60000 65536"/>
              <a:gd name="T9" fmla="*/ 0 60000 65536"/>
              <a:gd name="T10" fmla="*/ 0 60000 65536"/>
              <a:gd name="T11" fmla="*/ 0 60000 65536"/>
              <a:gd name="T12" fmla="*/ 0 w 878"/>
              <a:gd name="T13" fmla="*/ 0 h 1150"/>
              <a:gd name="T14" fmla="*/ 878 w 878"/>
              <a:gd name="T15" fmla="*/ 1150 h 11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78" h="1150">
                <a:moveTo>
                  <a:pt x="0" y="35"/>
                </a:moveTo>
                <a:cubicBezTo>
                  <a:pt x="68" y="56"/>
                  <a:pt x="327" y="0"/>
                  <a:pt x="404" y="160"/>
                </a:cubicBezTo>
                <a:cubicBezTo>
                  <a:pt x="480" y="319"/>
                  <a:pt x="382" y="830"/>
                  <a:pt x="461" y="990"/>
                </a:cubicBezTo>
                <a:cubicBezTo>
                  <a:pt x="540" y="1150"/>
                  <a:pt x="791" y="1091"/>
                  <a:pt x="878" y="111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30" grpId="0" animBg="1"/>
      <p:bldP spid="635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Modeling context for </a:t>
            </a:r>
            <a:br>
              <a:rPr lang="en-US" sz="4000" smtClean="0"/>
            </a:br>
            <a:r>
              <a:rPr lang="en-US" sz="4000" smtClean="0"/>
              <a:t>language understanding and learning</a:t>
            </a:r>
          </a:p>
        </p:txBody>
      </p:sp>
      <p:sp>
        <p:nvSpPr>
          <p:cNvPr id="173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4038"/>
            <a:ext cx="8229600" cy="4302125"/>
          </a:xfrm>
        </p:spPr>
        <p:txBody>
          <a:bodyPr/>
          <a:lstStyle/>
          <a:p>
            <a:pPr eaLnBrk="1" hangingPunct="1"/>
            <a:r>
              <a:rPr lang="en-US" sz="2800" smtClean="0"/>
              <a:t>Linguistic structure reflects experiential structure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smtClean="0"/>
              <a:t>Discourse participants and entities 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smtClean="0"/>
              <a:t>Embodied schemas:</a:t>
            </a:r>
          </a:p>
          <a:p>
            <a:pPr lvl="2" eaLnBrk="1" hangingPunct="1"/>
            <a:r>
              <a:rPr lang="en-US" sz="2000" smtClean="0"/>
              <a:t>action, perception, emotion, attention, perspective 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smtClean="0"/>
              <a:t>Semantic and pragmatic relations: </a:t>
            </a:r>
          </a:p>
          <a:p>
            <a:pPr lvl="2" eaLnBrk="1" hangingPunct="1"/>
            <a:r>
              <a:rPr lang="en-US" sz="2000" smtClean="0"/>
              <a:t>spatial, social, ontological, causal </a:t>
            </a:r>
          </a:p>
          <a:p>
            <a:pPr eaLnBrk="1" hangingPunct="1">
              <a:spcBef>
                <a:spcPct val="80000"/>
              </a:spcBef>
            </a:pPr>
            <a:r>
              <a:rPr lang="en-US" sz="2800" smtClean="0">
                <a:solidFill>
                  <a:srgbClr val="FF0066"/>
                </a:solidFill>
              </a:rPr>
              <a:t>‘Contextual bootstrapping’</a:t>
            </a:r>
            <a:r>
              <a:rPr lang="en-US" sz="2800" smtClean="0"/>
              <a:t> for grammar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261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 context model tracks accessible </a:t>
            </a:r>
            <a:br>
              <a:rPr lang="en-US" sz="3600" smtClean="0"/>
            </a:br>
            <a:r>
              <a:rPr lang="en-US" sz="3600" smtClean="0"/>
              <a:t>entities, events, and utterances</a:t>
            </a:r>
          </a:p>
        </p:txBody>
      </p:sp>
      <p:grpSp>
        <p:nvGrpSpPr>
          <p:cNvPr id="54275" name="Group 3"/>
          <p:cNvGrpSpPr>
            <a:grpSpLocks/>
          </p:cNvGrpSpPr>
          <p:nvPr/>
        </p:nvGrpSpPr>
        <p:grpSpPr bwMode="auto">
          <a:xfrm>
            <a:off x="2209800" y="1752600"/>
            <a:ext cx="2286000" cy="1381125"/>
            <a:chOff x="5019" y="3082"/>
            <a:chExt cx="2063" cy="557"/>
          </a:xfrm>
        </p:grpSpPr>
        <p:sp>
          <p:nvSpPr>
            <p:cNvPr id="54282" name="AutoShape 4"/>
            <p:cNvSpPr>
              <a:spLocks noChangeArrowheads="1"/>
            </p:cNvSpPr>
            <p:nvPr/>
          </p:nvSpPr>
          <p:spPr bwMode="auto">
            <a:xfrm>
              <a:off x="5146" y="3082"/>
              <a:ext cx="1936" cy="418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lIns="0" tIns="77724" rIns="0" bIns="0"/>
            <a:lstStyle/>
            <a:p>
              <a:pPr eaLnBrk="0" hangingPunct="0"/>
              <a:endParaRPr lang="en-GB" sz="2200">
                <a:latin typeface="Verdana" pitchFamily="34" charset="0"/>
                <a:cs typeface="Tahoma" pitchFamily="34" charset="0"/>
              </a:endParaRPr>
            </a:p>
          </p:txBody>
        </p:sp>
        <p:sp>
          <p:nvSpPr>
            <p:cNvPr id="54283" name="AutoShape 5"/>
            <p:cNvSpPr>
              <a:spLocks noChangeArrowheads="1"/>
            </p:cNvSpPr>
            <p:nvPr/>
          </p:nvSpPr>
          <p:spPr bwMode="auto">
            <a:xfrm>
              <a:off x="5080" y="3144"/>
              <a:ext cx="1938" cy="418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lIns="0" tIns="77724" rIns="0" bIns="0"/>
            <a:lstStyle/>
            <a:p>
              <a:pPr eaLnBrk="0" hangingPunct="0"/>
              <a:endParaRPr lang="en-GB" sz="2200">
                <a:latin typeface="Verdana" pitchFamily="34" charset="0"/>
                <a:cs typeface="Tahoma" pitchFamily="34" charset="0"/>
              </a:endParaRPr>
            </a:p>
          </p:txBody>
        </p:sp>
        <p:sp>
          <p:nvSpPr>
            <p:cNvPr id="54284" name="AutoShape 6"/>
            <p:cNvSpPr>
              <a:spLocks noChangeArrowheads="1"/>
            </p:cNvSpPr>
            <p:nvPr/>
          </p:nvSpPr>
          <p:spPr bwMode="auto">
            <a:xfrm>
              <a:off x="5019" y="3222"/>
              <a:ext cx="1939" cy="417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lIns="0" tIns="15545" rIns="0" bIns="0"/>
            <a:lstStyle/>
            <a:p>
              <a:pPr algn="ctr" eaLnBrk="0" hangingPunct="0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Discourse &amp; Situational Context</a:t>
              </a:r>
              <a:endParaRPr lang="en-US" sz="2000">
                <a:latin typeface="Verdana" pitchFamily="34" charset="0"/>
                <a:ea typeface="PMingLiU" pitchFamily="18" charset="-120"/>
              </a:endParaRPr>
            </a:p>
          </p:txBody>
        </p:sp>
      </p:grpSp>
      <p:grpSp>
        <p:nvGrpSpPr>
          <p:cNvPr id="54276" name="Group 7"/>
          <p:cNvGrpSpPr>
            <a:grpSpLocks/>
          </p:cNvGrpSpPr>
          <p:nvPr/>
        </p:nvGrpSpPr>
        <p:grpSpPr bwMode="auto">
          <a:xfrm>
            <a:off x="2133600" y="3581400"/>
            <a:ext cx="5334000" cy="2362200"/>
            <a:chOff x="240" y="672"/>
            <a:chExt cx="2640" cy="1056"/>
          </a:xfrm>
        </p:grpSpPr>
        <p:grpSp>
          <p:nvGrpSpPr>
            <p:cNvPr id="54277" name="Group 8"/>
            <p:cNvGrpSpPr>
              <a:grpSpLocks/>
            </p:cNvGrpSpPr>
            <p:nvPr/>
          </p:nvGrpSpPr>
          <p:grpSpPr bwMode="auto">
            <a:xfrm>
              <a:off x="288" y="912"/>
              <a:ext cx="2592" cy="816"/>
              <a:chOff x="288" y="864"/>
              <a:chExt cx="2592" cy="816"/>
            </a:xfrm>
          </p:grpSpPr>
          <p:sp>
            <p:nvSpPr>
              <p:cNvPr id="54279" name="AutoShape 9"/>
              <p:cNvSpPr>
                <a:spLocks/>
              </p:cNvSpPr>
              <p:nvPr/>
            </p:nvSpPr>
            <p:spPr bwMode="auto">
              <a:xfrm>
                <a:off x="288" y="864"/>
                <a:ext cx="48" cy="816"/>
              </a:xfrm>
              <a:prstGeom prst="leftBracket">
                <a:avLst>
                  <a:gd name="adj" fmla="val 0"/>
                </a:avLst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0" name="AutoShape 10"/>
              <p:cNvSpPr>
                <a:spLocks/>
              </p:cNvSpPr>
              <p:nvPr/>
            </p:nvSpPr>
            <p:spPr bwMode="auto">
              <a:xfrm flipH="1">
                <a:off x="2828" y="864"/>
                <a:ext cx="52" cy="816"/>
              </a:xfrm>
              <a:prstGeom prst="leftBracket">
                <a:avLst>
                  <a:gd name="adj" fmla="val 0"/>
                </a:avLst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1" name="Text Box 11"/>
              <p:cNvSpPr txBox="1">
                <a:spLocks noChangeArrowheads="1"/>
              </p:cNvSpPr>
              <p:nvPr/>
            </p:nvSpPr>
            <p:spPr bwMode="auto">
              <a:xfrm>
                <a:off x="341" y="864"/>
                <a:ext cx="2486" cy="7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tIns="18288" rIns="0" bIns="0"/>
              <a:lstStyle/>
              <a:p>
                <a:pPr>
                  <a:tabLst>
                    <a:tab pos="176213" algn="l"/>
                    <a:tab pos="341313" algn="l"/>
                  </a:tabLst>
                </a:pPr>
                <a:r>
                  <a:rPr lang="en-US" altLang="zh-TW" sz="2200">
                    <a:latin typeface="Verdana" pitchFamily="34" charset="0"/>
                    <a:ea typeface="PMingLiU" pitchFamily="18" charset="-120"/>
                  </a:rPr>
                  <a:t>Discourse01</a:t>
                </a:r>
              </a:p>
              <a:p>
                <a:pPr>
                  <a:tabLst>
                    <a:tab pos="176213" algn="l"/>
                    <a:tab pos="341313" algn="l"/>
                  </a:tabLst>
                </a:pPr>
                <a:r>
                  <a:rPr lang="en-US" altLang="zh-TW" sz="2200">
                    <a:latin typeface="Verdana" pitchFamily="34" charset="0"/>
                    <a:ea typeface="PMingLiU" pitchFamily="18" charset="-120"/>
                  </a:rPr>
                  <a:t>	participants: Eve , Mother</a:t>
                </a:r>
              </a:p>
              <a:p>
                <a:pPr>
                  <a:tabLst>
                    <a:tab pos="176213" algn="l"/>
                    <a:tab pos="341313" algn="l"/>
                  </a:tabLst>
                </a:pPr>
                <a:r>
                  <a:rPr lang="en-US" altLang="zh-TW" sz="2200">
                    <a:latin typeface="Verdana" pitchFamily="34" charset="0"/>
                    <a:ea typeface="PMingLiU" pitchFamily="18" charset="-120"/>
                  </a:rPr>
                  <a:t>	objects: Hands, ...</a:t>
                </a:r>
              </a:p>
              <a:p>
                <a:pPr>
                  <a:tabLst>
                    <a:tab pos="176213" algn="l"/>
                    <a:tab pos="341313" algn="l"/>
                  </a:tabLst>
                </a:pPr>
                <a:r>
                  <a:rPr lang="en-US" altLang="zh-TW" sz="2200">
                    <a:latin typeface="Verdana" pitchFamily="34" charset="0"/>
                    <a:ea typeface="PMingLiU" pitchFamily="18" charset="-120"/>
                  </a:rPr>
                  <a:t>	discourse-history: DS01</a:t>
                </a:r>
              </a:p>
              <a:p>
                <a:pPr>
                  <a:tabLst>
                    <a:tab pos="176213" algn="l"/>
                    <a:tab pos="341313" algn="l"/>
                  </a:tabLst>
                </a:pPr>
                <a:r>
                  <a:rPr lang="en-US" altLang="zh-TW" sz="2200">
                    <a:latin typeface="Verdana" pitchFamily="34" charset="0"/>
                    <a:ea typeface="PMingLiU" pitchFamily="18" charset="-120"/>
                  </a:rPr>
                  <a:t>	situational-history: Wash-Action</a:t>
                </a:r>
                <a:endParaRPr lang="en-US" sz="2200">
                  <a:latin typeface="Verdana" pitchFamily="34" charset="0"/>
                  <a:ea typeface="PMingLiU" pitchFamily="18" charset="-120"/>
                </a:endParaRPr>
              </a:p>
            </p:txBody>
          </p:sp>
        </p:grpSp>
        <p:sp>
          <p:nvSpPr>
            <p:cNvPr id="54278" name="Text Box 12"/>
            <p:cNvSpPr txBox="1">
              <a:spLocks noChangeArrowheads="1"/>
            </p:cNvSpPr>
            <p:nvPr/>
          </p:nvSpPr>
          <p:spPr bwMode="auto">
            <a:xfrm>
              <a:off x="240" y="672"/>
              <a:ext cx="19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864" tIns="36576" rIns="0" bIns="0"/>
            <a:lstStyle/>
            <a:p>
              <a:r>
                <a:rPr lang="en-US" altLang="zh-TW" sz="2200" b="1">
                  <a:solidFill>
                    <a:srgbClr val="FF0066"/>
                  </a:solidFill>
                  <a:latin typeface="Verdana" pitchFamily="34" charset="0"/>
                  <a:ea typeface="PMingLiU" pitchFamily="18" charset="-120"/>
                </a:rPr>
                <a:t>Discourse:</a:t>
              </a:r>
              <a:endParaRPr lang="en-US" sz="2200">
                <a:solidFill>
                  <a:srgbClr val="FF0066"/>
                </a:solidFill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of the items in the context model has rich internal structure</a:t>
            </a:r>
          </a:p>
        </p:txBody>
      </p:sp>
      <p:sp>
        <p:nvSpPr>
          <p:cNvPr id="55299" name="AutoShape 3"/>
          <p:cNvSpPr>
            <a:spLocks noChangeAspect="1" noChangeArrowheads="1"/>
          </p:cNvSpPr>
          <p:nvPr/>
        </p:nvSpPr>
        <p:spPr bwMode="auto">
          <a:xfrm>
            <a:off x="533400" y="2057400"/>
            <a:ext cx="8077200" cy="411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609600" y="4191000"/>
            <a:ext cx="3276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36576" rIns="0" bIns="0"/>
          <a:lstStyle/>
          <a:p>
            <a:r>
              <a:rPr lang="en-US" altLang="zh-TW" sz="2400">
                <a:solidFill>
                  <a:srgbClr val="FF0066"/>
                </a:solidFill>
                <a:latin typeface="Verdana" pitchFamily="34" charset="0"/>
                <a:ea typeface="PMingLiU" pitchFamily="18" charset="-120"/>
              </a:rPr>
              <a:t>Situational History:</a:t>
            </a:r>
            <a:endParaRPr lang="en-US" sz="2400">
              <a:solidFill>
                <a:srgbClr val="FF0066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724400" y="4191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36576" rIns="0" bIns="0"/>
          <a:lstStyle/>
          <a:p>
            <a:r>
              <a:rPr lang="en-US" altLang="zh-TW" sz="2400">
                <a:solidFill>
                  <a:srgbClr val="FF0066"/>
                </a:solidFill>
                <a:latin typeface="Verdana" pitchFamily="34" charset="0"/>
                <a:ea typeface="PMingLiU" pitchFamily="18" charset="-120"/>
              </a:rPr>
              <a:t>Discourse History:</a:t>
            </a:r>
            <a:endParaRPr lang="en-US" sz="2400">
              <a:solidFill>
                <a:srgbClr val="FF0066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609600" y="2209800"/>
            <a:ext cx="31019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0" bIns="0"/>
          <a:lstStyle/>
          <a:p>
            <a:r>
              <a:rPr lang="en-US" altLang="zh-TW" sz="2400">
                <a:solidFill>
                  <a:srgbClr val="FF0066"/>
                </a:solidFill>
                <a:latin typeface="Verdana" pitchFamily="34" charset="0"/>
                <a:ea typeface="PMingLiU" pitchFamily="18" charset="-120"/>
              </a:rPr>
              <a:t>Participants:</a:t>
            </a:r>
            <a:endParaRPr lang="en-US" sz="2400">
              <a:solidFill>
                <a:srgbClr val="FF0066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4724400" y="22098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36576" rIns="0" bIns="0"/>
          <a:lstStyle/>
          <a:p>
            <a:r>
              <a:rPr lang="en-US" altLang="zh-TW" sz="2400">
                <a:solidFill>
                  <a:srgbClr val="FF0066"/>
                </a:solidFill>
                <a:latin typeface="Verdana" pitchFamily="34" charset="0"/>
                <a:ea typeface="PMingLiU" pitchFamily="18" charset="-120"/>
              </a:rPr>
              <a:t>Objects:</a:t>
            </a:r>
            <a:endParaRPr lang="en-US" sz="2400">
              <a:solidFill>
                <a:srgbClr val="FF0066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457200" y="1600200"/>
            <a:ext cx="31178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36576" rIns="0" bIns="0"/>
          <a:lstStyle/>
          <a:p>
            <a:r>
              <a:rPr lang="en-US" altLang="zh-TW" sz="2400">
                <a:solidFill>
                  <a:srgbClr val="FF0066"/>
                </a:solidFill>
                <a:latin typeface="Verdana" pitchFamily="34" charset="0"/>
                <a:ea typeface="PMingLiU" pitchFamily="18" charset="-120"/>
              </a:rPr>
              <a:t>Discourse:</a:t>
            </a:r>
            <a:endParaRPr lang="en-US" sz="2400">
              <a:solidFill>
                <a:srgbClr val="FF0066"/>
              </a:solidFill>
              <a:latin typeface="Verdana" pitchFamily="34" charset="0"/>
              <a:cs typeface="Arial" charset="0"/>
            </a:endParaRPr>
          </a:p>
        </p:txBody>
      </p:sp>
      <p:grpSp>
        <p:nvGrpSpPr>
          <p:cNvPr id="55305" name="Group 9"/>
          <p:cNvGrpSpPr>
            <a:grpSpLocks/>
          </p:cNvGrpSpPr>
          <p:nvPr/>
        </p:nvGrpSpPr>
        <p:grpSpPr bwMode="auto">
          <a:xfrm>
            <a:off x="685800" y="4648200"/>
            <a:ext cx="2362200" cy="762000"/>
            <a:chOff x="3120" y="1920"/>
            <a:chExt cx="1488" cy="432"/>
          </a:xfrm>
        </p:grpSpPr>
        <p:sp>
          <p:nvSpPr>
            <p:cNvPr id="55322" name="Text Box 10"/>
            <p:cNvSpPr txBox="1">
              <a:spLocks noChangeArrowheads="1"/>
            </p:cNvSpPr>
            <p:nvPr/>
          </p:nvSpPr>
          <p:spPr bwMode="auto">
            <a:xfrm>
              <a:off x="3120" y="1920"/>
              <a:ext cx="144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18288" rIns="0" bIns="0"/>
            <a:lstStyle/>
            <a:p>
              <a:pPr>
                <a:tabLst>
                  <a:tab pos="231775" algn="l"/>
                  <a:tab pos="461963" algn="l"/>
                </a:tabLst>
              </a:pPr>
              <a:r>
                <a:rPr lang="en-US" altLang="zh-TW" sz="2200">
                  <a:latin typeface="Verdana" pitchFamily="34" charset="0"/>
                  <a:ea typeface="PMingLiU" pitchFamily="18" charset="-120"/>
                </a:rPr>
                <a:t>Wash-Action</a:t>
              </a:r>
            </a:p>
            <a:p>
              <a:pPr>
                <a:tabLst>
                  <a:tab pos="231775" algn="l"/>
                  <a:tab pos="461963" algn="l"/>
                </a:tabLst>
              </a:pPr>
              <a:r>
                <a:rPr lang="en-US" altLang="zh-TW" sz="1200">
                  <a:solidFill>
                    <a:srgbClr val="969696"/>
                  </a:solidFill>
                  <a:latin typeface="Verdana" pitchFamily="34" charset="0"/>
                  <a:ea typeface="PMingLiU" pitchFamily="18" charset="-120"/>
                </a:rPr>
                <a:t>	washer: Eve</a:t>
              </a:r>
            </a:p>
            <a:p>
              <a:pPr>
                <a:tabLst>
                  <a:tab pos="231775" algn="l"/>
                  <a:tab pos="461963" algn="l"/>
                </a:tabLst>
              </a:pPr>
              <a:r>
                <a:rPr lang="en-US" altLang="zh-TW" sz="1200">
                  <a:solidFill>
                    <a:srgbClr val="969696"/>
                  </a:solidFill>
                  <a:latin typeface="Verdana" pitchFamily="34" charset="0"/>
                  <a:ea typeface="PMingLiU" pitchFamily="18" charset="-120"/>
                </a:rPr>
                <a:t>	washee: Hands</a:t>
              </a:r>
              <a:endParaRPr lang="en-US" sz="1200">
                <a:solidFill>
                  <a:srgbClr val="969696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5323" name="AutoShape 11"/>
            <p:cNvSpPr>
              <a:spLocks/>
            </p:cNvSpPr>
            <p:nvPr/>
          </p:nvSpPr>
          <p:spPr bwMode="auto">
            <a:xfrm>
              <a:off x="3120" y="1920"/>
              <a:ext cx="47" cy="432"/>
            </a:xfrm>
            <a:prstGeom prst="leftBracket">
              <a:avLst>
                <a:gd name="adj" fmla="val 0"/>
              </a:avLst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4" name="AutoShape 12"/>
            <p:cNvSpPr>
              <a:spLocks/>
            </p:cNvSpPr>
            <p:nvPr/>
          </p:nvSpPr>
          <p:spPr bwMode="auto">
            <a:xfrm flipH="1">
              <a:off x="4560" y="1920"/>
              <a:ext cx="48" cy="432"/>
            </a:xfrm>
            <a:prstGeom prst="leftBracket">
              <a:avLst>
                <a:gd name="adj" fmla="val 0"/>
              </a:avLst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306" name="Group 13"/>
          <p:cNvGrpSpPr>
            <a:grpSpLocks/>
          </p:cNvGrpSpPr>
          <p:nvPr/>
        </p:nvGrpSpPr>
        <p:grpSpPr bwMode="auto">
          <a:xfrm>
            <a:off x="4800600" y="4648200"/>
            <a:ext cx="3733800" cy="1295400"/>
            <a:chOff x="3024" y="2880"/>
            <a:chExt cx="2352" cy="960"/>
          </a:xfrm>
        </p:grpSpPr>
        <p:sp>
          <p:nvSpPr>
            <p:cNvPr id="55319" name="Text Box 14"/>
            <p:cNvSpPr txBox="1">
              <a:spLocks noChangeArrowheads="1"/>
            </p:cNvSpPr>
            <p:nvPr/>
          </p:nvSpPr>
          <p:spPr bwMode="auto">
            <a:xfrm>
              <a:off x="3024" y="2880"/>
              <a:ext cx="2352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18288" rIns="0" bIns="0"/>
            <a:lstStyle/>
            <a:p>
              <a:pPr>
                <a:tabLst>
                  <a:tab pos="231775" algn="l"/>
                  <a:tab pos="461963" algn="l"/>
                </a:tabLst>
              </a:pPr>
              <a:r>
                <a:rPr lang="en-US" altLang="zh-TW" sz="2200">
                  <a:latin typeface="Verdana" pitchFamily="34" charset="0"/>
                  <a:ea typeface="PMingLiU" pitchFamily="18" charset="-120"/>
                </a:rPr>
                <a:t>DS01</a:t>
              </a:r>
            </a:p>
            <a:p>
              <a:pPr>
                <a:tabLst>
                  <a:tab pos="231775" algn="l"/>
                  <a:tab pos="461963" algn="l"/>
                </a:tabLst>
              </a:pPr>
              <a:r>
                <a:rPr lang="en-US" altLang="zh-TW" sz="1200">
                  <a:solidFill>
                    <a:srgbClr val="969696"/>
                  </a:solidFill>
                  <a:latin typeface="Verdana" pitchFamily="34" charset="0"/>
                  <a:ea typeface="PMingLiU" pitchFamily="18" charset="-120"/>
                </a:rPr>
                <a:t>	speaker: Mother</a:t>
              </a:r>
            </a:p>
            <a:p>
              <a:pPr>
                <a:tabLst>
                  <a:tab pos="231775" algn="l"/>
                  <a:tab pos="461963" algn="l"/>
                </a:tabLst>
              </a:pPr>
              <a:r>
                <a:rPr lang="en-US" altLang="zh-TW" sz="1200">
                  <a:solidFill>
                    <a:srgbClr val="969696"/>
                  </a:solidFill>
                  <a:latin typeface="Verdana" pitchFamily="34" charset="0"/>
                  <a:ea typeface="PMingLiU" pitchFamily="18" charset="-120"/>
                </a:rPr>
                <a:t>	addressee: Eve</a:t>
              </a:r>
            </a:p>
            <a:p>
              <a:pPr>
                <a:tabLst>
                  <a:tab pos="231775" algn="l"/>
                  <a:tab pos="461963" algn="l"/>
                </a:tabLst>
              </a:pPr>
              <a:r>
                <a:rPr lang="en-US" altLang="zh-TW" sz="1200">
                  <a:solidFill>
                    <a:srgbClr val="969696"/>
                  </a:solidFill>
                  <a:latin typeface="Verdana" pitchFamily="34" charset="0"/>
                  <a:ea typeface="PMingLiU" pitchFamily="18" charset="-120"/>
                </a:rPr>
                <a:t>	attentional-focus: Hands</a:t>
              </a:r>
            </a:p>
            <a:p>
              <a:pPr>
                <a:tabLst>
                  <a:tab pos="231775" algn="l"/>
                  <a:tab pos="461963" algn="l"/>
                </a:tabLst>
              </a:pPr>
              <a:r>
                <a:rPr lang="en-US" altLang="zh-TW" sz="1200">
                  <a:solidFill>
                    <a:srgbClr val="969696"/>
                  </a:solidFill>
                  <a:latin typeface="Verdana" pitchFamily="34" charset="0"/>
                  <a:ea typeface="PMingLiU" pitchFamily="18" charset="-120"/>
                </a:rPr>
                <a:t>	content: {"are they clean yet?"}</a:t>
              </a:r>
            </a:p>
            <a:p>
              <a:pPr>
                <a:tabLst>
                  <a:tab pos="231775" algn="l"/>
                  <a:tab pos="461963" algn="l"/>
                </a:tabLst>
              </a:pPr>
              <a:r>
                <a:rPr lang="en-US" altLang="zh-TW" sz="1200">
                  <a:solidFill>
                    <a:srgbClr val="969696"/>
                  </a:solidFill>
                  <a:latin typeface="Verdana" pitchFamily="34" charset="0"/>
                  <a:ea typeface="PMingLiU" pitchFamily="18" charset="-120"/>
                </a:rPr>
                <a:t>	speech-act: question</a:t>
              </a:r>
              <a:endParaRPr lang="en-US" sz="1200">
                <a:solidFill>
                  <a:srgbClr val="969696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5320" name="AutoShape 15"/>
            <p:cNvSpPr>
              <a:spLocks/>
            </p:cNvSpPr>
            <p:nvPr/>
          </p:nvSpPr>
          <p:spPr bwMode="auto">
            <a:xfrm>
              <a:off x="3024" y="2880"/>
              <a:ext cx="49" cy="960"/>
            </a:xfrm>
            <a:prstGeom prst="leftBracket">
              <a:avLst>
                <a:gd name="adj" fmla="val 0"/>
              </a:avLst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1" name="AutoShape 16"/>
            <p:cNvSpPr>
              <a:spLocks/>
            </p:cNvSpPr>
            <p:nvPr/>
          </p:nvSpPr>
          <p:spPr bwMode="auto">
            <a:xfrm flipH="1">
              <a:off x="5328" y="2880"/>
              <a:ext cx="48" cy="960"/>
            </a:xfrm>
            <a:prstGeom prst="leftBracket">
              <a:avLst>
                <a:gd name="adj" fmla="val 0"/>
              </a:avLst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307" name="Group 17"/>
          <p:cNvGrpSpPr>
            <a:grpSpLocks/>
          </p:cNvGrpSpPr>
          <p:nvPr/>
        </p:nvGrpSpPr>
        <p:grpSpPr bwMode="auto">
          <a:xfrm>
            <a:off x="685800" y="2667000"/>
            <a:ext cx="1752600" cy="1143000"/>
            <a:chOff x="3408" y="912"/>
            <a:chExt cx="1536" cy="816"/>
          </a:xfrm>
        </p:grpSpPr>
        <p:sp>
          <p:nvSpPr>
            <p:cNvPr id="55316" name="Text Box 18"/>
            <p:cNvSpPr txBox="1">
              <a:spLocks noChangeArrowheads="1"/>
            </p:cNvSpPr>
            <p:nvPr/>
          </p:nvSpPr>
          <p:spPr bwMode="auto">
            <a:xfrm>
              <a:off x="3408" y="912"/>
              <a:ext cx="153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18288" rIns="0" bIns="0"/>
            <a:lstStyle/>
            <a:p>
              <a:pPr>
                <a:tabLst>
                  <a:tab pos="231775" algn="l"/>
                  <a:tab pos="517525" algn="l"/>
                </a:tabLst>
              </a:pPr>
              <a:r>
                <a:rPr lang="en-US" altLang="zh-TW" sz="2200">
                  <a:latin typeface="Verdana" pitchFamily="34" charset="0"/>
                  <a:ea typeface="PMingLiU" pitchFamily="18" charset="-120"/>
                </a:rPr>
                <a:t>Eve</a:t>
              </a:r>
            </a:p>
            <a:p>
              <a:pPr>
                <a:tabLst>
                  <a:tab pos="231775" algn="l"/>
                  <a:tab pos="517525" algn="l"/>
                </a:tabLst>
              </a:pPr>
              <a:r>
                <a:rPr lang="en-US" altLang="zh-TW" sz="1200">
                  <a:solidFill>
                    <a:srgbClr val="969696"/>
                  </a:solidFill>
                  <a:latin typeface="Verdana" pitchFamily="34" charset="0"/>
                  <a:ea typeface="PMingLiU" pitchFamily="18" charset="-120"/>
                </a:rPr>
                <a:t>	category: child</a:t>
              </a:r>
            </a:p>
            <a:p>
              <a:pPr>
                <a:tabLst>
                  <a:tab pos="231775" algn="l"/>
                  <a:tab pos="517525" algn="l"/>
                </a:tabLst>
              </a:pPr>
              <a:r>
                <a:rPr lang="en-US" altLang="zh-TW" sz="1200">
                  <a:solidFill>
                    <a:srgbClr val="969696"/>
                  </a:solidFill>
                  <a:latin typeface="Verdana" pitchFamily="34" charset="0"/>
                  <a:ea typeface="PMingLiU" pitchFamily="18" charset="-120"/>
                </a:rPr>
                <a:t>	gender: female</a:t>
              </a:r>
            </a:p>
            <a:p>
              <a:pPr>
                <a:tabLst>
                  <a:tab pos="231775" algn="l"/>
                  <a:tab pos="517525" algn="l"/>
                </a:tabLst>
              </a:pPr>
              <a:r>
                <a:rPr lang="en-US" altLang="zh-TW" sz="1200">
                  <a:solidFill>
                    <a:srgbClr val="969696"/>
                  </a:solidFill>
                  <a:latin typeface="Verdana" pitchFamily="34" charset="0"/>
                  <a:ea typeface="PMingLiU" pitchFamily="18" charset="-120"/>
                </a:rPr>
                <a:t>	name: Eve</a:t>
              </a:r>
            </a:p>
            <a:p>
              <a:pPr>
                <a:tabLst>
                  <a:tab pos="231775" algn="l"/>
                  <a:tab pos="517525" algn="l"/>
                </a:tabLst>
              </a:pPr>
              <a:r>
                <a:rPr lang="en-US" altLang="zh-TW" sz="1200">
                  <a:solidFill>
                    <a:srgbClr val="969696"/>
                  </a:solidFill>
                  <a:latin typeface="Verdana" pitchFamily="34" charset="0"/>
                  <a:ea typeface="PMingLiU" pitchFamily="18" charset="-120"/>
                </a:rPr>
                <a:t>	age: 2</a:t>
              </a:r>
              <a:endParaRPr lang="en-US" sz="1200">
                <a:solidFill>
                  <a:srgbClr val="969696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5317" name="AutoShape 19"/>
            <p:cNvSpPr>
              <a:spLocks/>
            </p:cNvSpPr>
            <p:nvPr/>
          </p:nvSpPr>
          <p:spPr bwMode="auto">
            <a:xfrm>
              <a:off x="3408" y="912"/>
              <a:ext cx="48" cy="816"/>
            </a:xfrm>
            <a:prstGeom prst="leftBracket">
              <a:avLst>
                <a:gd name="adj" fmla="val 0"/>
              </a:avLst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8" name="AutoShape 20"/>
            <p:cNvSpPr>
              <a:spLocks/>
            </p:cNvSpPr>
            <p:nvPr/>
          </p:nvSpPr>
          <p:spPr bwMode="auto">
            <a:xfrm flipH="1">
              <a:off x="4787" y="912"/>
              <a:ext cx="47" cy="816"/>
            </a:xfrm>
            <a:prstGeom prst="leftBracket">
              <a:avLst>
                <a:gd name="adj" fmla="val 0"/>
              </a:avLst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308" name="Group 21"/>
          <p:cNvGrpSpPr>
            <a:grpSpLocks/>
          </p:cNvGrpSpPr>
          <p:nvPr/>
        </p:nvGrpSpPr>
        <p:grpSpPr bwMode="auto">
          <a:xfrm>
            <a:off x="2438400" y="2667000"/>
            <a:ext cx="1752600" cy="1143000"/>
            <a:chOff x="288" y="2976"/>
            <a:chExt cx="1440" cy="816"/>
          </a:xfrm>
        </p:grpSpPr>
        <p:sp>
          <p:nvSpPr>
            <p:cNvPr id="55313" name="Text Box 22"/>
            <p:cNvSpPr txBox="1">
              <a:spLocks noChangeArrowheads="1"/>
            </p:cNvSpPr>
            <p:nvPr/>
          </p:nvSpPr>
          <p:spPr bwMode="auto">
            <a:xfrm>
              <a:off x="288" y="2976"/>
              <a:ext cx="1440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18288" rIns="0" bIns="0"/>
            <a:lstStyle/>
            <a:p>
              <a:pPr>
                <a:tabLst>
                  <a:tab pos="231775" algn="l"/>
                  <a:tab pos="461963" algn="l"/>
                </a:tabLst>
              </a:pPr>
              <a:r>
                <a:rPr lang="en-US" altLang="zh-TW" sz="2200">
                  <a:latin typeface="Verdana" pitchFamily="34" charset="0"/>
                  <a:ea typeface="PMingLiU" pitchFamily="18" charset="-120"/>
                </a:rPr>
                <a:t>Mother</a:t>
              </a:r>
            </a:p>
            <a:p>
              <a:pPr>
                <a:tabLst>
                  <a:tab pos="231775" algn="l"/>
                  <a:tab pos="461963" algn="l"/>
                </a:tabLst>
              </a:pPr>
              <a:r>
                <a:rPr lang="en-US" altLang="zh-TW" sz="1200">
                  <a:solidFill>
                    <a:srgbClr val="969696"/>
                  </a:solidFill>
                  <a:latin typeface="Verdana" pitchFamily="34" charset="0"/>
                  <a:ea typeface="PMingLiU" pitchFamily="18" charset="-120"/>
                </a:rPr>
                <a:t>	category: parent</a:t>
              </a:r>
            </a:p>
            <a:p>
              <a:pPr>
                <a:tabLst>
                  <a:tab pos="231775" algn="l"/>
                  <a:tab pos="461963" algn="l"/>
                </a:tabLst>
              </a:pPr>
              <a:r>
                <a:rPr lang="en-US" altLang="zh-TW" sz="1200">
                  <a:solidFill>
                    <a:srgbClr val="969696"/>
                  </a:solidFill>
                  <a:latin typeface="Verdana" pitchFamily="34" charset="0"/>
                  <a:ea typeface="PMingLiU" pitchFamily="18" charset="-120"/>
                </a:rPr>
                <a:t>	gender: female</a:t>
              </a:r>
            </a:p>
            <a:p>
              <a:pPr>
                <a:tabLst>
                  <a:tab pos="231775" algn="l"/>
                  <a:tab pos="461963" algn="l"/>
                </a:tabLst>
              </a:pPr>
              <a:r>
                <a:rPr lang="en-US" altLang="zh-TW" sz="1200">
                  <a:solidFill>
                    <a:srgbClr val="969696"/>
                  </a:solidFill>
                  <a:latin typeface="Verdana" pitchFamily="34" charset="0"/>
                  <a:ea typeface="PMingLiU" pitchFamily="18" charset="-120"/>
                </a:rPr>
                <a:t>	name: Eve</a:t>
              </a:r>
            </a:p>
            <a:p>
              <a:pPr>
                <a:tabLst>
                  <a:tab pos="231775" algn="l"/>
                  <a:tab pos="461963" algn="l"/>
                </a:tabLst>
              </a:pPr>
              <a:r>
                <a:rPr lang="en-US" altLang="zh-TW" sz="1200">
                  <a:solidFill>
                    <a:srgbClr val="969696"/>
                  </a:solidFill>
                  <a:latin typeface="Verdana" pitchFamily="34" charset="0"/>
                  <a:ea typeface="PMingLiU" pitchFamily="18" charset="-120"/>
                </a:rPr>
                <a:t>	age: 33</a:t>
              </a:r>
              <a:endParaRPr lang="en-US" sz="1200">
                <a:solidFill>
                  <a:srgbClr val="969696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5314" name="AutoShape 23"/>
            <p:cNvSpPr>
              <a:spLocks/>
            </p:cNvSpPr>
            <p:nvPr/>
          </p:nvSpPr>
          <p:spPr bwMode="auto">
            <a:xfrm>
              <a:off x="288" y="2976"/>
              <a:ext cx="48" cy="816"/>
            </a:xfrm>
            <a:prstGeom prst="leftBracket">
              <a:avLst>
                <a:gd name="adj" fmla="val 0"/>
              </a:avLst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5" name="AutoShape 24"/>
            <p:cNvSpPr>
              <a:spLocks/>
            </p:cNvSpPr>
            <p:nvPr/>
          </p:nvSpPr>
          <p:spPr bwMode="auto">
            <a:xfrm flipH="1">
              <a:off x="1680" y="2976"/>
              <a:ext cx="48" cy="816"/>
            </a:xfrm>
            <a:prstGeom prst="leftBracket">
              <a:avLst>
                <a:gd name="adj" fmla="val 0"/>
              </a:avLst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309" name="Group 25"/>
          <p:cNvGrpSpPr>
            <a:grpSpLocks/>
          </p:cNvGrpSpPr>
          <p:nvPr/>
        </p:nvGrpSpPr>
        <p:grpSpPr bwMode="auto">
          <a:xfrm>
            <a:off x="4800600" y="2667000"/>
            <a:ext cx="2895600" cy="1143000"/>
            <a:chOff x="3024" y="864"/>
            <a:chExt cx="1824" cy="816"/>
          </a:xfrm>
        </p:grpSpPr>
        <p:sp>
          <p:nvSpPr>
            <p:cNvPr id="55310" name="Text Box 26"/>
            <p:cNvSpPr txBox="1">
              <a:spLocks noChangeArrowheads="1"/>
            </p:cNvSpPr>
            <p:nvPr/>
          </p:nvSpPr>
          <p:spPr bwMode="auto">
            <a:xfrm>
              <a:off x="3024" y="864"/>
              <a:ext cx="177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18288" rIns="0" bIns="0"/>
            <a:lstStyle/>
            <a:p>
              <a:pPr>
                <a:tabLst>
                  <a:tab pos="231775" algn="l"/>
                  <a:tab pos="461963" algn="l"/>
                </a:tabLst>
              </a:pPr>
              <a:r>
                <a:rPr lang="en-US" altLang="zh-TW" sz="2200">
                  <a:latin typeface="Verdana" pitchFamily="34" charset="0"/>
                  <a:ea typeface="PMingLiU" pitchFamily="18" charset="-120"/>
                </a:rPr>
                <a:t>Hands</a:t>
              </a:r>
            </a:p>
            <a:p>
              <a:pPr>
                <a:tabLst>
                  <a:tab pos="231775" algn="l"/>
                  <a:tab pos="461963" algn="l"/>
                </a:tabLst>
              </a:pPr>
              <a:r>
                <a:rPr lang="en-US" altLang="zh-TW" sz="1200">
                  <a:solidFill>
                    <a:srgbClr val="969696"/>
                  </a:solidFill>
                  <a:latin typeface="Verdana" pitchFamily="34" charset="0"/>
                  <a:ea typeface="PMingLiU" pitchFamily="18" charset="-120"/>
                </a:rPr>
                <a:t>	category: BodyPart</a:t>
              </a:r>
            </a:p>
            <a:p>
              <a:pPr>
                <a:tabLst>
                  <a:tab pos="231775" algn="l"/>
                  <a:tab pos="461963" algn="l"/>
                </a:tabLst>
              </a:pPr>
              <a:r>
                <a:rPr lang="en-US" altLang="zh-TW" sz="1200">
                  <a:solidFill>
                    <a:srgbClr val="969696"/>
                  </a:solidFill>
                  <a:latin typeface="Verdana" pitchFamily="34" charset="0"/>
                  <a:ea typeface="PMingLiU" pitchFamily="18" charset="-120"/>
                </a:rPr>
                <a:t>	part-of: Eve</a:t>
              </a:r>
            </a:p>
            <a:p>
              <a:pPr>
                <a:tabLst>
                  <a:tab pos="231775" algn="l"/>
                  <a:tab pos="461963" algn="l"/>
                </a:tabLst>
              </a:pPr>
              <a:r>
                <a:rPr lang="en-US" altLang="zh-TW" sz="1200">
                  <a:solidFill>
                    <a:srgbClr val="969696"/>
                  </a:solidFill>
                  <a:latin typeface="Verdana" pitchFamily="34" charset="0"/>
                  <a:ea typeface="PMingLiU" pitchFamily="18" charset="-120"/>
                </a:rPr>
                <a:t>	number: plural</a:t>
              </a:r>
            </a:p>
            <a:p>
              <a:pPr>
                <a:tabLst>
                  <a:tab pos="231775" algn="l"/>
                  <a:tab pos="461963" algn="l"/>
                </a:tabLst>
              </a:pPr>
              <a:r>
                <a:rPr lang="en-US" altLang="zh-TW" sz="1200">
                  <a:solidFill>
                    <a:srgbClr val="969696"/>
                  </a:solidFill>
                  <a:latin typeface="Verdana" pitchFamily="34" charset="0"/>
                  <a:ea typeface="PMingLiU" pitchFamily="18" charset="-120"/>
                </a:rPr>
                <a:t>	accessibility: accessible</a:t>
              </a:r>
              <a:endParaRPr lang="en-US" sz="1200">
                <a:solidFill>
                  <a:srgbClr val="969696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5311" name="AutoShape 27"/>
            <p:cNvSpPr>
              <a:spLocks/>
            </p:cNvSpPr>
            <p:nvPr/>
          </p:nvSpPr>
          <p:spPr bwMode="auto">
            <a:xfrm>
              <a:off x="3025" y="864"/>
              <a:ext cx="47" cy="816"/>
            </a:xfrm>
            <a:prstGeom prst="leftBracket">
              <a:avLst>
                <a:gd name="adj" fmla="val 0"/>
              </a:avLst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2" name="AutoShape 28"/>
            <p:cNvSpPr>
              <a:spLocks/>
            </p:cNvSpPr>
            <p:nvPr/>
          </p:nvSpPr>
          <p:spPr bwMode="auto">
            <a:xfrm flipH="1">
              <a:off x="4800" y="864"/>
              <a:ext cx="48" cy="816"/>
            </a:xfrm>
            <a:prstGeom prst="leftBracket">
              <a:avLst>
                <a:gd name="adj" fmla="val 0"/>
              </a:avLst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produces a semantic specification</a:t>
            </a:r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6781800" y="1752600"/>
            <a:ext cx="1757363" cy="1295400"/>
          </a:xfrm>
          <a:prstGeom prst="can">
            <a:avLst>
              <a:gd name="adj" fmla="val 25000"/>
            </a:avLst>
          </a:prstGeom>
          <a:solidFill>
            <a:srgbClr val="99CCFF"/>
          </a:solidFill>
          <a:ln w="38100">
            <a:solidFill>
              <a:srgbClr val="666699"/>
            </a:solidFill>
            <a:round/>
            <a:headEnd/>
            <a:tailEnd/>
          </a:ln>
        </p:spPr>
        <p:txBody>
          <a:bodyPr lIns="0" tIns="77724" rIns="0" bIns="0"/>
          <a:lstStyle/>
          <a:p>
            <a:pPr algn="ctr" eaLnBrk="0" hangingPunct="0"/>
            <a:r>
              <a:rPr lang="en-US" altLang="zh-TW" sz="2000">
                <a:latin typeface="Verdana" pitchFamily="34" charset="0"/>
                <a:ea typeface="PMingLiU" pitchFamily="18" charset="-120"/>
              </a:rPr>
              <a:t>Linguistic Knowledge</a:t>
            </a:r>
          </a:p>
          <a:p>
            <a:pPr algn="ctr" eaLnBrk="0" hangingPunct="0"/>
            <a:endParaRPr lang="en-US" sz="2000">
              <a:latin typeface="Verdana" pitchFamily="34" charset="0"/>
              <a:ea typeface="PMingLiU" pitchFamily="18" charset="-12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1674813" cy="401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7724" tIns="38862" rIns="77724" bIns="0"/>
          <a:lstStyle/>
          <a:p>
            <a:pPr algn="ctr" eaLnBrk="0" hangingPunct="0"/>
            <a:r>
              <a:rPr lang="en-US" altLang="zh-TW" sz="2000">
                <a:latin typeface="Verdana" pitchFamily="34" charset="0"/>
                <a:ea typeface="PMingLiU" pitchFamily="18" charset="-120"/>
              </a:rPr>
              <a:t>Utterance</a:t>
            </a:r>
            <a:endParaRPr lang="en-US" sz="2000">
              <a:latin typeface="Verdana" pitchFamily="34" charset="0"/>
              <a:ea typeface="PMingLiU" pitchFamily="18" charset="-120"/>
            </a:endParaRPr>
          </a:p>
        </p:txBody>
      </p:sp>
      <p:grpSp>
        <p:nvGrpSpPr>
          <p:cNvPr id="56325" name="Group 5"/>
          <p:cNvGrpSpPr>
            <a:grpSpLocks/>
          </p:cNvGrpSpPr>
          <p:nvPr/>
        </p:nvGrpSpPr>
        <p:grpSpPr bwMode="auto">
          <a:xfrm>
            <a:off x="2209800" y="1752600"/>
            <a:ext cx="2286000" cy="1381125"/>
            <a:chOff x="5019" y="3082"/>
            <a:chExt cx="2063" cy="557"/>
          </a:xfrm>
        </p:grpSpPr>
        <p:sp>
          <p:nvSpPr>
            <p:cNvPr id="56336" name="AutoShape 6"/>
            <p:cNvSpPr>
              <a:spLocks noChangeArrowheads="1"/>
            </p:cNvSpPr>
            <p:nvPr/>
          </p:nvSpPr>
          <p:spPr bwMode="auto">
            <a:xfrm>
              <a:off x="5146" y="3082"/>
              <a:ext cx="1936" cy="418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lIns="0" tIns="77724" rIns="0" bIns="0"/>
            <a:lstStyle/>
            <a:p>
              <a:pPr eaLnBrk="0" hangingPunct="0"/>
              <a:endParaRPr lang="en-GB" sz="2000">
                <a:latin typeface="Verdana" pitchFamily="34" charset="0"/>
                <a:cs typeface="Tahoma" pitchFamily="34" charset="0"/>
              </a:endParaRPr>
            </a:p>
          </p:txBody>
        </p:sp>
        <p:sp>
          <p:nvSpPr>
            <p:cNvPr id="56337" name="AutoShape 7"/>
            <p:cNvSpPr>
              <a:spLocks noChangeArrowheads="1"/>
            </p:cNvSpPr>
            <p:nvPr/>
          </p:nvSpPr>
          <p:spPr bwMode="auto">
            <a:xfrm>
              <a:off x="5080" y="3144"/>
              <a:ext cx="1938" cy="418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lIns="0" tIns="77724" rIns="0" bIns="0"/>
            <a:lstStyle/>
            <a:p>
              <a:pPr eaLnBrk="0" hangingPunct="0"/>
              <a:endParaRPr lang="en-GB" sz="2000">
                <a:latin typeface="Verdana" pitchFamily="34" charset="0"/>
                <a:cs typeface="Tahoma" pitchFamily="34" charset="0"/>
              </a:endParaRPr>
            </a:p>
          </p:txBody>
        </p:sp>
        <p:sp>
          <p:nvSpPr>
            <p:cNvPr id="56338" name="AutoShape 8"/>
            <p:cNvSpPr>
              <a:spLocks noChangeArrowheads="1"/>
            </p:cNvSpPr>
            <p:nvPr/>
          </p:nvSpPr>
          <p:spPr bwMode="auto">
            <a:xfrm>
              <a:off x="5019" y="3222"/>
              <a:ext cx="1939" cy="417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lIns="0" tIns="15545" rIns="0" bIns="0"/>
            <a:lstStyle/>
            <a:p>
              <a:pPr algn="ctr" eaLnBrk="0" hangingPunct="0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Discourse &amp; Situational Context</a:t>
              </a:r>
              <a:endParaRPr lang="en-US" sz="2000">
                <a:latin typeface="Verdana" pitchFamily="34" charset="0"/>
                <a:ea typeface="PMingLiU" pitchFamily="18" charset="-120"/>
              </a:endParaRPr>
            </a:p>
          </p:txBody>
        </p:sp>
      </p:grpSp>
      <p:sp>
        <p:nvSpPr>
          <p:cNvPr id="1740809" name="Text Box 9"/>
          <p:cNvSpPr txBox="1">
            <a:spLocks noChangeArrowheads="1"/>
          </p:cNvSpPr>
          <p:nvPr/>
        </p:nvSpPr>
        <p:spPr bwMode="auto">
          <a:xfrm>
            <a:off x="2590800" y="4572000"/>
            <a:ext cx="3419475" cy="381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7724" tIns="73152" rIns="77724" bIns="0"/>
          <a:lstStyle/>
          <a:p>
            <a:pPr algn="ctr" eaLnBrk="0" hangingPunct="0">
              <a:spcAft>
                <a:spcPct val="30000"/>
              </a:spcAft>
            </a:pPr>
            <a:r>
              <a:rPr lang="en-US" altLang="zh-TW" sz="2000">
                <a:latin typeface="Verdana" pitchFamily="34" charset="0"/>
                <a:ea typeface="PMingLiU" pitchFamily="18" charset="-120"/>
              </a:rPr>
              <a:t>Semantic Specification</a:t>
            </a:r>
          </a:p>
        </p:txBody>
      </p:sp>
      <p:sp>
        <p:nvSpPr>
          <p:cNvPr id="56327" name="AutoShape 10"/>
          <p:cNvSpPr>
            <a:spLocks noChangeArrowheads="1"/>
          </p:cNvSpPr>
          <p:nvPr/>
        </p:nvSpPr>
        <p:spPr bwMode="auto">
          <a:xfrm>
            <a:off x="4876800" y="1752600"/>
            <a:ext cx="1757363" cy="1295400"/>
          </a:xfrm>
          <a:prstGeom prst="can">
            <a:avLst>
              <a:gd name="adj" fmla="val 25000"/>
            </a:avLst>
          </a:prstGeom>
          <a:solidFill>
            <a:srgbClr val="99CCFF"/>
          </a:solidFill>
          <a:ln w="38100">
            <a:solidFill>
              <a:srgbClr val="666699"/>
            </a:solidFill>
            <a:round/>
            <a:headEnd/>
            <a:tailEnd/>
          </a:ln>
        </p:spPr>
        <p:txBody>
          <a:bodyPr lIns="0" tIns="77724" rIns="0" bIns="0"/>
          <a:lstStyle/>
          <a:p>
            <a:pPr algn="ctr" eaLnBrk="0" hangingPunct="0"/>
            <a:r>
              <a:rPr lang="en-US" altLang="zh-TW" sz="2000">
                <a:latin typeface="Verdana" pitchFamily="34" charset="0"/>
                <a:ea typeface="PMingLiU" pitchFamily="18" charset="-120"/>
              </a:rPr>
              <a:t>World Knowledge</a:t>
            </a:r>
            <a:endParaRPr lang="en-US" sz="2000">
              <a:latin typeface="Verdana" pitchFamily="34" charset="0"/>
              <a:ea typeface="PMingLiU" pitchFamily="18" charset="-120"/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43000" y="3276600"/>
            <a:ext cx="6719888" cy="1219200"/>
            <a:chOff x="864" y="1728"/>
            <a:chExt cx="4233" cy="1488"/>
          </a:xfrm>
        </p:grpSpPr>
        <p:sp>
          <p:nvSpPr>
            <p:cNvPr id="56331" name="AutoShape 12"/>
            <p:cNvSpPr>
              <a:spLocks noChangeArrowheads="1"/>
            </p:cNvSpPr>
            <p:nvPr/>
          </p:nvSpPr>
          <p:spPr bwMode="auto">
            <a:xfrm rot="5400000">
              <a:off x="2271" y="1473"/>
              <a:ext cx="1104" cy="2381"/>
            </a:xfrm>
            <a:prstGeom prst="notchedRightArrow">
              <a:avLst>
                <a:gd name="adj1" fmla="val 66111"/>
                <a:gd name="adj2" fmla="val 26426"/>
              </a:avLst>
            </a:prstGeom>
            <a:solidFill>
              <a:srgbClr val="CCFFCC"/>
            </a:solidFill>
            <a:ln w="38100">
              <a:solidFill>
                <a:srgbClr val="339966"/>
              </a:solidFill>
              <a:miter lim="800000"/>
              <a:headEnd/>
              <a:tailEnd/>
            </a:ln>
          </p:spPr>
          <p:txBody>
            <a:bodyPr rot="10800000" vert="eaVert" lIns="182880" tIns="38862" rIns="77724" bIns="38862"/>
            <a:lstStyle/>
            <a:p>
              <a:pPr algn="ctr"/>
              <a:r>
                <a:rPr lang="en-US" sz="2000">
                  <a:latin typeface="Verdana" pitchFamily="34" charset="0"/>
                  <a:cs typeface="Tahoma" pitchFamily="34" charset="0"/>
                </a:rPr>
                <a:t>Analysis</a:t>
              </a:r>
            </a:p>
          </p:txBody>
        </p:sp>
        <p:sp>
          <p:nvSpPr>
            <p:cNvPr id="56332" name="Freeform 13"/>
            <p:cNvSpPr>
              <a:spLocks/>
            </p:cNvSpPr>
            <p:nvPr/>
          </p:nvSpPr>
          <p:spPr bwMode="auto">
            <a:xfrm>
              <a:off x="3408" y="1728"/>
              <a:ext cx="1689" cy="336"/>
            </a:xfrm>
            <a:custGeom>
              <a:avLst/>
              <a:gdLst>
                <a:gd name="T0" fmla="*/ 1428 w 1479"/>
                <a:gd name="T1" fmla="*/ 0 h 384"/>
                <a:gd name="T2" fmla="*/ 1275 w 1479"/>
                <a:gd name="T3" fmla="*/ 180 h 384"/>
                <a:gd name="T4" fmla="*/ 206 w 1479"/>
                <a:gd name="T5" fmla="*/ 222 h 384"/>
                <a:gd name="T6" fmla="*/ 40 w 1479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79"/>
                <a:gd name="T13" fmla="*/ 0 h 384"/>
                <a:gd name="T14" fmla="*/ 1479 w 1479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79" h="384">
                  <a:moveTo>
                    <a:pt x="1428" y="0"/>
                  </a:moveTo>
                  <a:cubicBezTo>
                    <a:pt x="1402" y="30"/>
                    <a:pt x="1479" y="143"/>
                    <a:pt x="1275" y="180"/>
                  </a:cubicBezTo>
                  <a:cubicBezTo>
                    <a:pt x="1071" y="217"/>
                    <a:pt x="412" y="188"/>
                    <a:pt x="206" y="222"/>
                  </a:cubicBezTo>
                  <a:cubicBezTo>
                    <a:pt x="0" y="256"/>
                    <a:pt x="75" y="350"/>
                    <a:pt x="40" y="384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 lIns="182880"/>
            <a:lstStyle/>
            <a:p>
              <a:endParaRPr lang="en-US"/>
            </a:p>
          </p:txBody>
        </p:sp>
        <p:sp>
          <p:nvSpPr>
            <p:cNvPr id="56333" name="Freeform 14"/>
            <p:cNvSpPr>
              <a:spLocks/>
            </p:cNvSpPr>
            <p:nvPr/>
          </p:nvSpPr>
          <p:spPr bwMode="auto">
            <a:xfrm>
              <a:off x="864" y="1728"/>
              <a:ext cx="1343" cy="337"/>
            </a:xfrm>
            <a:custGeom>
              <a:avLst/>
              <a:gdLst>
                <a:gd name="T0" fmla="*/ 32 w 1621"/>
                <a:gd name="T1" fmla="*/ 0 h 528"/>
                <a:gd name="T2" fmla="*/ 227 w 1621"/>
                <a:gd name="T3" fmla="*/ 271 h 528"/>
                <a:gd name="T4" fmla="*/ 1395 w 1621"/>
                <a:gd name="T5" fmla="*/ 288 h 528"/>
                <a:gd name="T6" fmla="*/ 1584 w 1621"/>
                <a:gd name="T7" fmla="*/ 528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21"/>
                <a:gd name="T13" fmla="*/ 0 h 528"/>
                <a:gd name="T14" fmla="*/ 1621 w 1621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21" h="528">
                  <a:moveTo>
                    <a:pt x="32" y="0"/>
                  </a:moveTo>
                  <a:cubicBezTo>
                    <a:pt x="65" y="46"/>
                    <a:pt x="0" y="223"/>
                    <a:pt x="227" y="271"/>
                  </a:cubicBezTo>
                  <a:cubicBezTo>
                    <a:pt x="454" y="319"/>
                    <a:pt x="1169" y="245"/>
                    <a:pt x="1395" y="288"/>
                  </a:cubicBezTo>
                  <a:cubicBezTo>
                    <a:pt x="1621" y="331"/>
                    <a:pt x="1545" y="478"/>
                    <a:pt x="1584" y="528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 lIns="182880"/>
            <a:lstStyle/>
            <a:p>
              <a:endParaRPr lang="en-US"/>
            </a:p>
          </p:txBody>
        </p:sp>
        <p:sp>
          <p:nvSpPr>
            <p:cNvPr id="56334" name="Freeform 15"/>
            <p:cNvSpPr>
              <a:spLocks/>
            </p:cNvSpPr>
            <p:nvPr/>
          </p:nvSpPr>
          <p:spPr bwMode="auto">
            <a:xfrm flipH="1">
              <a:off x="2976" y="1728"/>
              <a:ext cx="720" cy="384"/>
            </a:xfrm>
            <a:custGeom>
              <a:avLst/>
              <a:gdLst>
                <a:gd name="T0" fmla="*/ 14 w 306"/>
                <a:gd name="T1" fmla="*/ 0 h 489"/>
                <a:gd name="T2" fmla="*/ 42 w 306"/>
                <a:gd name="T3" fmla="*/ 159 h 489"/>
                <a:gd name="T4" fmla="*/ 264 w 306"/>
                <a:gd name="T5" fmla="*/ 236 h 489"/>
                <a:gd name="T6" fmla="*/ 293 w 306"/>
                <a:gd name="T7" fmla="*/ 489 h 4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6"/>
                <a:gd name="T13" fmla="*/ 0 h 489"/>
                <a:gd name="T14" fmla="*/ 306 w 306"/>
                <a:gd name="T15" fmla="*/ 489 h 4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6" h="489">
                  <a:moveTo>
                    <a:pt x="14" y="0"/>
                  </a:moveTo>
                  <a:cubicBezTo>
                    <a:pt x="17" y="26"/>
                    <a:pt x="0" y="120"/>
                    <a:pt x="42" y="159"/>
                  </a:cubicBezTo>
                  <a:cubicBezTo>
                    <a:pt x="84" y="198"/>
                    <a:pt x="222" y="181"/>
                    <a:pt x="264" y="236"/>
                  </a:cubicBezTo>
                  <a:cubicBezTo>
                    <a:pt x="306" y="291"/>
                    <a:pt x="287" y="436"/>
                    <a:pt x="293" y="489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 lIns="182880"/>
            <a:lstStyle/>
            <a:p>
              <a:endParaRPr lang="en-US"/>
            </a:p>
          </p:txBody>
        </p:sp>
        <p:sp>
          <p:nvSpPr>
            <p:cNvPr id="56335" name="Freeform 16"/>
            <p:cNvSpPr>
              <a:spLocks/>
            </p:cNvSpPr>
            <p:nvPr/>
          </p:nvSpPr>
          <p:spPr bwMode="auto">
            <a:xfrm>
              <a:off x="2354" y="1824"/>
              <a:ext cx="286" cy="288"/>
            </a:xfrm>
            <a:custGeom>
              <a:avLst/>
              <a:gdLst>
                <a:gd name="T0" fmla="*/ 6 w 381"/>
                <a:gd name="T1" fmla="*/ 0 h 240"/>
                <a:gd name="T2" fmla="*/ 54 w 381"/>
                <a:gd name="T3" fmla="*/ 98 h 240"/>
                <a:gd name="T4" fmla="*/ 328 w 381"/>
                <a:gd name="T5" fmla="*/ 131 h 240"/>
                <a:gd name="T6" fmla="*/ 373 w 381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1"/>
                <a:gd name="T13" fmla="*/ 0 h 240"/>
                <a:gd name="T14" fmla="*/ 381 w 381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1" h="240">
                  <a:moveTo>
                    <a:pt x="6" y="0"/>
                  </a:moveTo>
                  <a:cubicBezTo>
                    <a:pt x="14" y="16"/>
                    <a:pt x="0" y="76"/>
                    <a:pt x="54" y="98"/>
                  </a:cubicBezTo>
                  <a:cubicBezTo>
                    <a:pt x="108" y="120"/>
                    <a:pt x="275" y="107"/>
                    <a:pt x="328" y="131"/>
                  </a:cubicBezTo>
                  <a:cubicBezTo>
                    <a:pt x="381" y="155"/>
                    <a:pt x="364" y="217"/>
                    <a:pt x="373" y="240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 lIns="182880"/>
            <a:lstStyle/>
            <a:p>
              <a:endParaRPr lang="en-US"/>
            </a:p>
          </p:txBody>
        </p:sp>
      </p:grpSp>
      <p:sp>
        <p:nvSpPr>
          <p:cNvPr id="56329" name="Text Box 17"/>
          <p:cNvSpPr txBox="1">
            <a:spLocks noChangeArrowheads="1"/>
          </p:cNvSpPr>
          <p:nvPr/>
        </p:nvSpPr>
        <p:spPr bwMode="auto">
          <a:xfrm>
            <a:off x="152400" y="2286000"/>
            <a:ext cx="1905000" cy="838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7724" tIns="38862" rIns="77724" bIns="0"/>
          <a:lstStyle/>
          <a:p>
            <a:pPr algn="ctr" eaLnBrk="0" hangingPunct="0"/>
            <a:r>
              <a:rPr lang="en-US" altLang="zh-TW" sz="2400">
                <a:latin typeface="Book Antiqua" pitchFamily="18" charset="0"/>
                <a:ea typeface="PMingLiU" pitchFamily="18" charset="-120"/>
              </a:rPr>
              <a:t>“</a:t>
            </a:r>
            <a:r>
              <a:rPr lang="en-US" altLang="zh-TW" sz="2400" i="1">
                <a:latin typeface="Book Antiqua" pitchFamily="18" charset="0"/>
                <a:ea typeface="PMingLiU" pitchFamily="18" charset="-120"/>
              </a:rPr>
              <a:t>You washed them</a:t>
            </a:r>
            <a:r>
              <a:rPr lang="en-US" altLang="zh-TW" sz="2400">
                <a:latin typeface="Book Antiqua" pitchFamily="18" charset="0"/>
                <a:ea typeface="PMingLiU" pitchFamily="18" charset="-120"/>
              </a:rPr>
              <a:t>”</a:t>
            </a:r>
            <a:endParaRPr lang="en-US" sz="2400">
              <a:latin typeface="Book Antiqua" pitchFamily="18" charset="0"/>
              <a:ea typeface="PMingLiU" pitchFamily="18" charset="-120"/>
            </a:endParaRPr>
          </a:p>
        </p:txBody>
      </p:sp>
      <p:sp>
        <p:nvSpPr>
          <p:cNvPr id="1740818" name="Text Box 18"/>
          <p:cNvSpPr txBox="1">
            <a:spLocks noChangeArrowheads="1"/>
          </p:cNvSpPr>
          <p:nvPr/>
        </p:nvSpPr>
        <p:spPr bwMode="auto">
          <a:xfrm>
            <a:off x="2971800" y="5029200"/>
            <a:ext cx="2590800" cy="10969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61963" algn="l"/>
              </a:tabLst>
            </a:pPr>
            <a:r>
              <a:rPr lang="en-US" sz="2200">
                <a:cs typeface="Arial" charset="0"/>
              </a:rPr>
              <a:t>WASH-ACTION</a:t>
            </a:r>
          </a:p>
          <a:p>
            <a:pPr>
              <a:tabLst>
                <a:tab pos="461963" algn="l"/>
              </a:tabLst>
            </a:pPr>
            <a:r>
              <a:rPr lang="en-US" sz="2200">
                <a:cs typeface="Arial" charset="0"/>
              </a:rPr>
              <a:t>	washer: Eve</a:t>
            </a:r>
          </a:p>
          <a:p>
            <a:pPr>
              <a:tabLst>
                <a:tab pos="461963" algn="l"/>
              </a:tabLst>
            </a:pPr>
            <a:r>
              <a:rPr lang="en-US" sz="2200">
                <a:cs typeface="Arial" charset="0"/>
              </a:rPr>
              <a:t>	washee: Hands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09" grpId="0" autoUpdateAnimBg="0"/>
      <p:bldP spid="1740818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78788" cy="1042987"/>
          </a:xfrm>
        </p:spPr>
        <p:txBody>
          <a:bodyPr/>
          <a:lstStyle/>
          <a:p>
            <a:r>
              <a:rPr lang="en-US" sz="4000"/>
              <a:t>How Can Children Be So Good At </a:t>
            </a:r>
            <a:br>
              <a:rPr lang="en-US" sz="4000"/>
            </a:br>
            <a:r>
              <a:rPr lang="en-US" sz="4000"/>
              <a:t>Learning Language?</a:t>
            </a:r>
          </a:p>
        </p:txBody>
      </p:sp>
      <p:sp>
        <p:nvSpPr>
          <p:cNvPr id="1717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3405188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1149350" algn="l"/>
              </a:tabLst>
            </a:pPr>
            <a:r>
              <a:rPr lang="en-US"/>
              <a:t>Gold’s Theorem:</a:t>
            </a:r>
          </a:p>
          <a:p>
            <a:pPr marL="692150" lvl="1" indent="0">
              <a:lnSpc>
                <a:spcPct val="90000"/>
              </a:lnSpc>
              <a:buFontTx/>
              <a:buNone/>
              <a:tabLst>
                <a:tab pos="1149350" algn="l"/>
              </a:tabLst>
            </a:pPr>
            <a:r>
              <a:rPr lang="en-US"/>
              <a:t>No superfinite class of language is identifiable in the limit from positive data only</a:t>
            </a:r>
          </a:p>
          <a:p>
            <a:pPr>
              <a:lnSpc>
                <a:spcPct val="90000"/>
              </a:lnSpc>
              <a:tabLst>
                <a:tab pos="1149350" algn="l"/>
              </a:tabLst>
            </a:pPr>
            <a:r>
              <a:rPr lang="en-US"/>
              <a:t>Principles &amp; Parameters</a:t>
            </a:r>
          </a:p>
          <a:p>
            <a:pPr marL="692150" lvl="1" indent="0">
              <a:lnSpc>
                <a:spcPct val="90000"/>
              </a:lnSpc>
              <a:buFontTx/>
              <a:buNone/>
              <a:tabLst>
                <a:tab pos="1149350" algn="l"/>
              </a:tabLst>
            </a:pPr>
            <a:r>
              <a:rPr lang="en-US"/>
              <a:t>Babies are born as blank slates but acquire language quickly (with noisy input and little correction)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→</a:t>
            </a:r>
            <a:r>
              <a:rPr lang="en-US"/>
              <a:t> Language must be innate:</a:t>
            </a:r>
          </a:p>
          <a:p>
            <a:pPr marL="692150" lvl="1" indent="0">
              <a:lnSpc>
                <a:spcPct val="90000"/>
              </a:lnSpc>
              <a:buFontTx/>
              <a:buNone/>
              <a:tabLst>
                <a:tab pos="1149350" algn="l"/>
              </a:tabLst>
            </a:pPr>
            <a:r>
              <a:rPr lang="en-US"/>
              <a:t>	Universal Grammar + parameter setting</a:t>
            </a:r>
          </a:p>
        </p:txBody>
      </p:sp>
      <p:sp>
        <p:nvSpPr>
          <p:cNvPr id="17172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8163" y="5295900"/>
            <a:ext cx="8148637" cy="830263"/>
          </a:xfrm>
          <a:solidFill>
            <a:schemeClr val="folHlink"/>
          </a:solidFill>
          <a:ln cap="flat">
            <a:solidFill>
              <a:schemeClr val="tx1"/>
            </a:solidFill>
            <a:prstDash val="dash"/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400"/>
              <a:t>But babies aren’t born as blank slates!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/>
              <a:t>And they do not learn language in a vacuum!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7251" grpId="0" autoUpdateAnimBg="0"/>
      <p:bldP spid="1717252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200" smtClean="0"/>
              <a:t>Key ideas for a NT of language acquisition</a:t>
            </a:r>
            <a:br>
              <a:rPr lang="en-US" sz="3200" smtClean="0"/>
            </a:br>
            <a:r>
              <a:rPr lang="en-US" sz="2400" smtClean="0">
                <a:solidFill>
                  <a:schemeClr val="hlink"/>
                </a:solidFill>
              </a:rPr>
              <a:t>Nancy Chang and Eva Mok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7696200" cy="5114925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Embodied Construction Grammar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Opulence of the Substrate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Prelinguistic children already have rich sensorimotor representations and sophisticated social knowledge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Basic Scenes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Simple clause constructions are associated directly with </a:t>
            </a:r>
            <a:r>
              <a:rPr lang="en-US" sz="2000" smtClean="0">
                <a:solidFill>
                  <a:srgbClr val="9900FF"/>
                </a:solidFill>
              </a:rPr>
              <a:t>scenes basic to human experience</a:t>
            </a:r>
            <a:endParaRPr lang="en-US" sz="2000" smtClean="0"/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en-US" sz="2000" i="1" smtClean="0">
                <a:solidFill>
                  <a:srgbClr val="009999"/>
                </a:solidFill>
              </a:rPr>
              <a:t>(Goldberg 1995, Slobin 1985)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Verb Island Hypothesis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Children learn their earliest constructions </a:t>
            </a:r>
            <a:br>
              <a:rPr lang="en-US" sz="2000" smtClean="0"/>
            </a:br>
            <a:r>
              <a:rPr lang="en-US" sz="2000" smtClean="0"/>
              <a:t>(arguments, syntactic marking) on a </a:t>
            </a:r>
            <a:r>
              <a:rPr lang="en-US" sz="2000" smtClean="0">
                <a:solidFill>
                  <a:srgbClr val="9900FF"/>
                </a:solidFill>
              </a:rPr>
              <a:t>verb-specific basis</a:t>
            </a:r>
            <a:endParaRPr lang="en-US" sz="2000" smtClean="0"/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en-US" sz="2000" i="1" smtClean="0">
                <a:solidFill>
                  <a:srgbClr val="009999"/>
                </a:solidFill>
              </a:rPr>
              <a:t>(Verb Island Hypothesis, Tomasello 1992)</a:t>
            </a:r>
          </a:p>
        </p:txBody>
      </p:sp>
    </p:spTree>
  </p:cSld>
  <p:clrMapOvr>
    <a:masterClrMapping/>
  </p:clrMapOvr>
  <p:transition advTm="41584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hlink"/>
                </a:solidFill>
              </a:rPr>
              <a:t>Embodiment and Grammar Learning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7924800" cy="38100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0" y="2057400"/>
            <a:ext cx="89154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Paradigm problem for Nature vs. Nurture</a:t>
            </a:r>
          </a:p>
          <a:p>
            <a:pPr>
              <a:spcBef>
                <a:spcPct val="50000"/>
              </a:spcBef>
            </a:pPr>
            <a:r>
              <a:rPr lang="en-US" sz="3200"/>
              <a:t>The </a:t>
            </a:r>
            <a:r>
              <a:rPr lang="en-US" sz="3200">
                <a:solidFill>
                  <a:schemeClr val="hlink"/>
                </a:solidFill>
              </a:rPr>
              <a:t>poverty</a:t>
            </a:r>
            <a:r>
              <a:rPr lang="en-US" sz="3200"/>
              <a:t>  of  the </a:t>
            </a:r>
            <a:r>
              <a:rPr lang="en-US" sz="3200">
                <a:solidFill>
                  <a:schemeClr val="hlink"/>
                </a:solidFill>
              </a:rPr>
              <a:t>stimulus</a:t>
            </a:r>
          </a:p>
          <a:p>
            <a:pPr>
              <a:spcBef>
                <a:spcPct val="50000"/>
              </a:spcBef>
            </a:pPr>
            <a:r>
              <a:rPr lang="en-US" sz="3200"/>
              <a:t>The </a:t>
            </a:r>
            <a:r>
              <a:rPr lang="en-US" sz="3200">
                <a:solidFill>
                  <a:schemeClr val="hlink"/>
                </a:solidFill>
              </a:rPr>
              <a:t>opulence</a:t>
            </a:r>
            <a:r>
              <a:rPr lang="en-US" sz="3200"/>
              <a:t> of the </a:t>
            </a:r>
            <a:r>
              <a:rPr lang="en-US" sz="3200">
                <a:solidFill>
                  <a:schemeClr val="hlink"/>
                </a:solidFill>
              </a:rPr>
              <a:t>substrate</a:t>
            </a:r>
          </a:p>
          <a:p>
            <a:pPr>
              <a:spcBef>
                <a:spcPct val="50000"/>
              </a:spcBef>
            </a:pPr>
            <a:r>
              <a:rPr lang="en-US" sz="3200"/>
              <a:t>Intricate interplay of genetic and  environmental, including social, factors.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Two perspectives on grammar learning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8163" y="1447800"/>
            <a:ext cx="4033837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Aft>
                <a:spcPct val="15000"/>
              </a:spcAft>
              <a:buFontTx/>
              <a:buNone/>
            </a:pPr>
            <a:r>
              <a:rPr lang="en-US" b="1" smtClean="0">
                <a:solidFill>
                  <a:srgbClr val="0000CC"/>
                </a:solidFill>
              </a:rPr>
              <a:t>Computational models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Grammatical induction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language identification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context-free grammars, unification grammars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statistical NLP (parsing, etc.)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Word learning models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semantic representations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logical forms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discrete representations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continuous representations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statistical models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Aft>
                <a:spcPct val="15000"/>
              </a:spcAft>
              <a:buFontTx/>
              <a:buNone/>
            </a:pPr>
            <a:r>
              <a:rPr lang="en-US" b="1" smtClean="0">
                <a:solidFill>
                  <a:srgbClr val="0000CC"/>
                </a:solidFill>
              </a:rPr>
              <a:t>Developmental evidence</a:t>
            </a:r>
            <a:endParaRPr lang="en-US" sz="3200" b="1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Prior knowledge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primitive concepts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event-based knowledge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social cognition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lexical items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Data-driven learning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basic scenes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lexically specific patterns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usage-based learning</a:t>
            </a:r>
          </a:p>
          <a:p>
            <a:pPr algn="ctr" eaLnBrk="1" hangingPunct="1">
              <a:lnSpc>
                <a:spcPct val="90000"/>
              </a:lnSpc>
              <a:spcAft>
                <a:spcPct val="15000"/>
              </a:spcAft>
              <a:buFontTx/>
              <a:buNone/>
            </a:pPr>
            <a:endParaRPr lang="en-US" sz="2400" smtClean="0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4572000" y="114300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600" smtClean="0">
                <a:solidFill>
                  <a:schemeClr val="hlink"/>
                </a:solidFill>
              </a:rPr>
              <a:t>Key assumptions for language acquisition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7696200" cy="5114925"/>
          </a:xfrm>
          <a:noFill/>
        </p:spPr>
        <p:txBody>
          <a:bodyPr lIns="92075" tIns="46038" rIns="92075" bIns="46038"/>
          <a:lstStyle/>
          <a:p>
            <a:pPr eaLnBrk="1" hangingPunct="1">
              <a:tabLst>
                <a:tab pos="7485063" algn="r"/>
              </a:tabLst>
            </a:pPr>
            <a:r>
              <a:rPr lang="en-US" smtClean="0"/>
              <a:t>Significant prior </a:t>
            </a:r>
            <a:r>
              <a:rPr lang="en-US" b="1" smtClean="0"/>
              <a:t>conceptual/embodied knowledge</a:t>
            </a:r>
            <a:endParaRPr lang="en-US" smtClean="0"/>
          </a:p>
          <a:p>
            <a:pPr lvl="1" eaLnBrk="1" hangingPunct="1">
              <a:tabLst>
                <a:tab pos="7485063" algn="r"/>
              </a:tabLst>
            </a:pPr>
            <a:r>
              <a:rPr lang="en-US" sz="2800" smtClean="0"/>
              <a:t>rich sensorimotor/social substrate</a:t>
            </a:r>
          </a:p>
          <a:p>
            <a:pPr eaLnBrk="1" hangingPunct="1">
              <a:tabLst>
                <a:tab pos="7485063" algn="r"/>
              </a:tabLst>
            </a:pPr>
            <a:r>
              <a:rPr lang="en-US" b="1" smtClean="0"/>
              <a:t>Incremental </a:t>
            </a:r>
            <a:r>
              <a:rPr lang="en-US" smtClean="0"/>
              <a:t>learning based on experience</a:t>
            </a:r>
          </a:p>
          <a:p>
            <a:pPr lvl="1" eaLnBrk="1" hangingPunct="1">
              <a:tabLst>
                <a:tab pos="7485063" algn="r"/>
              </a:tabLst>
            </a:pPr>
            <a:r>
              <a:rPr lang="en-US" sz="2800" smtClean="0"/>
              <a:t>Lexically specific constructions are learned first.</a:t>
            </a:r>
            <a:endParaRPr lang="en-US" sz="2000" i="1" smtClean="0">
              <a:solidFill>
                <a:srgbClr val="009999"/>
              </a:solidFill>
            </a:endParaRPr>
          </a:p>
          <a:p>
            <a:pPr eaLnBrk="1" hangingPunct="1">
              <a:tabLst>
                <a:tab pos="7485063" algn="r"/>
              </a:tabLst>
            </a:pPr>
            <a:r>
              <a:rPr lang="en-US" smtClean="0"/>
              <a:t>Language learning tied to </a:t>
            </a:r>
            <a:r>
              <a:rPr lang="en-US" b="1" smtClean="0"/>
              <a:t>language use</a:t>
            </a:r>
            <a:endParaRPr lang="en-US" smtClean="0"/>
          </a:p>
          <a:p>
            <a:pPr lvl="1" eaLnBrk="1" hangingPunct="1">
              <a:tabLst>
                <a:tab pos="7485063" algn="r"/>
              </a:tabLst>
            </a:pPr>
            <a:r>
              <a:rPr lang="en-US" smtClean="0"/>
              <a:t>Acquisition interacts with comprehension, production; </a:t>
            </a:r>
            <a:br>
              <a:rPr lang="en-US" smtClean="0"/>
            </a:br>
            <a:r>
              <a:rPr lang="en-US" smtClean="0"/>
              <a:t>reflects communication and experience in world.</a:t>
            </a:r>
          </a:p>
          <a:p>
            <a:pPr lvl="1" eaLnBrk="1" hangingPunct="1">
              <a:tabLst>
                <a:tab pos="7485063" algn="r"/>
              </a:tabLst>
            </a:pPr>
            <a:r>
              <a:rPr lang="en-US" smtClean="0"/>
              <a:t>Statistical properties of data affect learning</a:t>
            </a:r>
          </a:p>
        </p:txBody>
      </p:sp>
    </p:spTree>
  </p:cSld>
  <p:clrMapOvr>
    <a:masterClrMapping/>
  </p:clrMapOvr>
  <p:transition advTm="4158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84238"/>
          </a:xfrm>
        </p:spPr>
        <p:txBody>
          <a:bodyPr/>
          <a:lstStyle/>
          <a:p>
            <a:pPr eaLnBrk="1" hangingPunct="1"/>
            <a:r>
              <a:rPr lang="en-US" smtClean="0"/>
              <a:t>Summary: ECG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Linguistic constructions are tied to a model of simulated action and perception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Embedded in a theory of language processing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Constrains theory to be usable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Basis for models of grammar learning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Precise, computationally usable formalism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Practical computational applications, like MT and NLU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Testing of functionality, e.g. language learning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shared theory and formalism for different cognitive mechanisms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Constructions, metaphor, mental spaces, etc.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Reduction to Connectionist and Neural levels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105400" y="1752600"/>
            <a:ext cx="3581400" cy="4267200"/>
            <a:chOff x="3216" y="1104"/>
            <a:chExt cx="2256" cy="2688"/>
          </a:xfrm>
        </p:grpSpPr>
        <p:sp>
          <p:nvSpPr>
            <p:cNvPr id="57380" name="Text Box 3"/>
            <p:cNvSpPr txBox="1">
              <a:spLocks noChangeArrowheads="1"/>
            </p:cNvSpPr>
            <p:nvPr/>
          </p:nvSpPr>
          <p:spPr bwMode="auto">
            <a:xfrm>
              <a:off x="3216" y="1104"/>
              <a:ext cx="2256" cy="2688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66"/>
                  </a:solidFill>
                  <a:cs typeface="Arial" charset="0"/>
                </a:rPr>
                <a:t>Context</a:t>
              </a:r>
            </a:p>
          </p:txBody>
        </p:sp>
        <p:sp>
          <p:nvSpPr>
            <p:cNvPr id="57381" name="Text Box 4"/>
            <p:cNvSpPr txBox="1">
              <a:spLocks noChangeArrowheads="1"/>
            </p:cNvSpPr>
            <p:nvPr/>
          </p:nvSpPr>
          <p:spPr bwMode="auto">
            <a:xfrm>
              <a:off x="3648" y="1488"/>
              <a:ext cx="432" cy="240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Eve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57382" name="Oval 5"/>
            <p:cNvSpPr>
              <a:spLocks noChangeArrowheads="1"/>
            </p:cNvSpPr>
            <p:nvPr/>
          </p:nvSpPr>
          <p:spPr bwMode="auto">
            <a:xfrm>
              <a:off x="3840" y="1768"/>
              <a:ext cx="58" cy="52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7383" name="AutoShape 6"/>
            <p:cNvCxnSpPr>
              <a:cxnSpLocks noChangeShapeType="1"/>
              <a:stCxn id="57391" idx="0"/>
              <a:endCxn id="57382" idx="4"/>
            </p:cNvCxnSpPr>
            <p:nvPr/>
          </p:nvCxnSpPr>
          <p:spPr bwMode="auto">
            <a:xfrm rot="-5400000">
              <a:off x="3610" y="2086"/>
              <a:ext cx="51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7384" name="Text Box 7"/>
            <p:cNvSpPr txBox="1">
              <a:spLocks noChangeArrowheads="1"/>
            </p:cNvSpPr>
            <p:nvPr/>
          </p:nvSpPr>
          <p:spPr bwMode="auto">
            <a:xfrm>
              <a:off x="3888" y="2016"/>
              <a:ext cx="672" cy="1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r>
                <a:rPr lang="en-US" altLang="zh-TW" sz="1400">
                  <a:latin typeface="Verdana" pitchFamily="34" charset="0"/>
                  <a:ea typeface="PMingLiU" pitchFamily="18" charset="-120"/>
                </a:rPr>
                <a:t>washer</a:t>
              </a:r>
              <a:endParaRPr lang="en-US" sz="1400">
                <a:cs typeface="Arial" charset="0"/>
              </a:endParaRPr>
            </a:p>
          </p:txBody>
        </p:sp>
        <p:sp>
          <p:nvSpPr>
            <p:cNvPr id="57385" name="Oval 8"/>
            <p:cNvSpPr>
              <a:spLocks noChangeArrowheads="1"/>
            </p:cNvSpPr>
            <p:nvPr/>
          </p:nvSpPr>
          <p:spPr bwMode="auto">
            <a:xfrm>
              <a:off x="3840" y="2728"/>
              <a:ext cx="58" cy="54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86" name="Text Box 9"/>
            <p:cNvSpPr txBox="1">
              <a:spLocks noChangeArrowheads="1"/>
            </p:cNvSpPr>
            <p:nvPr/>
          </p:nvSpPr>
          <p:spPr bwMode="auto">
            <a:xfrm>
              <a:off x="3312" y="2448"/>
              <a:ext cx="1104" cy="240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Wash-Action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57387" name="Text Box 10"/>
            <p:cNvSpPr txBox="1">
              <a:spLocks noChangeArrowheads="1"/>
            </p:cNvSpPr>
            <p:nvPr/>
          </p:nvSpPr>
          <p:spPr bwMode="auto">
            <a:xfrm>
              <a:off x="3600" y="3408"/>
              <a:ext cx="624" cy="240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Hands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57388" name="Oval 11"/>
            <p:cNvSpPr>
              <a:spLocks noChangeArrowheads="1"/>
            </p:cNvSpPr>
            <p:nvPr/>
          </p:nvSpPr>
          <p:spPr bwMode="auto">
            <a:xfrm>
              <a:off x="3840" y="3304"/>
              <a:ext cx="58" cy="52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89" name="Text Box 12"/>
            <p:cNvSpPr txBox="1">
              <a:spLocks noChangeArrowheads="1"/>
            </p:cNvSpPr>
            <p:nvPr/>
          </p:nvSpPr>
          <p:spPr bwMode="auto">
            <a:xfrm>
              <a:off x="3888" y="2928"/>
              <a:ext cx="583" cy="1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r>
                <a:rPr lang="en-US" altLang="zh-TW" sz="1400">
                  <a:latin typeface="Verdana" pitchFamily="34" charset="0"/>
                  <a:ea typeface="PMingLiU" pitchFamily="18" charset="-120"/>
                </a:rPr>
                <a:t>washee</a:t>
              </a:r>
              <a:endParaRPr lang="en-US" sz="1400">
                <a:cs typeface="Arial" charset="0"/>
              </a:endParaRPr>
            </a:p>
          </p:txBody>
        </p:sp>
        <p:cxnSp>
          <p:nvCxnSpPr>
            <p:cNvPr id="57390" name="AutoShape 13"/>
            <p:cNvCxnSpPr>
              <a:cxnSpLocks noChangeShapeType="1"/>
              <a:stCxn id="57385" idx="4"/>
              <a:endCxn id="57388" idx="0"/>
            </p:cNvCxnSpPr>
            <p:nvPr/>
          </p:nvCxnSpPr>
          <p:spPr bwMode="auto">
            <a:xfrm rot="5400000">
              <a:off x="3615" y="3043"/>
              <a:ext cx="50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7391" name="Oval 14"/>
            <p:cNvSpPr>
              <a:spLocks noChangeArrowheads="1"/>
            </p:cNvSpPr>
            <p:nvPr/>
          </p:nvSpPr>
          <p:spPr bwMode="auto">
            <a:xfrm>
              <a:off x="3840" y="2352"/>
              <a:ext cx="58" cy="54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92" name="Text Box 15"/>
            <p:cNvSpPr txBox="1">
              <a:spLocks noChangeArrowheads="1"/>
            </p:cNvSpPr>
            <p:nvPr/>
          </p:nvSpPr>
          <p:spPr bwMode="auto">
            <a:xfrm>
              <a:off x="4560" y="2352"/>
              <a:ext cx="864" cy="432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Discourse Segment</a:t>
              </a:r>
              <a:endParaRPr lang="en-US" sz="2000">
                <a:cs typeface="Arial" charset="0"/>
              </a:endParaRPr>
            </a:p>
          </p:txBody>
        </p:sp>
        <p:cxnSp>
          <p:nvCxnSpPr>
            <p:cNvPr id="57393" name="AutoShape 16"/>
            <p:cNvCxnSpPr>
              <a:cxnSpLocks noChangeShapeType="1"/>
              <a:stCxn id="57395" idx="0"/>
              <a:endCxn id="57382" idx="6"/>
            </p:cNvCxnSpPr>
            <p:nvPr/>
          </p:nvCxnSpPr>
          <p:spPr bwMode="auto">
            <a:xfrm rot="5400000" flipH="1">
              <a:off x="4235" y="1464"/>
              <a:ext cx="455" cy="111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7394" name="Text Box 17"/>
            <p:cNvSpPr txBox="1">
              <a:spLocks noChangeArrowheads="1"/>
            </p:cNvSpPr>
            <p:nvPr/>
          </p:nvSpPr>
          <p:spPr bwMode="auto">
            <a:xfrm>
              <a:off x="4608" y="1728"/>
              <a:ext cx="672" cy="1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r>
                <a:rPr lang="en-US" altLang="zh-TW" sz="1400">
                  <a:latin typeface="Verdana" pitchFamily="34" charset="0"/>
                  <a:ea typeface="PMingLiU" pitchFamily="18" charset="-120"/>
                </a:rPr>
                <a:t>addressee</a:t>
              </a:r>
              <a:endParaRPr lang="en-US" sz="1400">
                <a:cs typeface="Arial" charset="0"/>
              </a:endParaRPr>
            </a:p>
          </p:txBody>
        </p:sp>
        <p:sp>
          <p:nvSpPr>
            <p:cNvPr id="57395" name="Oval 18"/>
            <p:cNvSpPr>
              <a:spLocks noChangeArrowheads="1"/>
            </p:cNvSpPr>
            <p:nvPr/>
          </p:nvSpPr>
          <p:spPr bwMode="auto">
            <a:xfrm>
              <a:off x="4992" y="2256"/>
              <a:ext cx="58" cy="54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96" name="Oval 19"/>
            <p:cNvSpPr>
              <a:spLocks noChangeArrowheads="1"/>
            </p:cNvSpPr>
            <p:nvPr/>
          </p:nvSpPr>
          <p:spPr bwMode="auto">
            <a:xfrm>
              <a:off x="4992" y="2832"/>
              <a:ext cx="58" cy="54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7397" name="AutoShape 20"/>
            <p:cNvCxnSpPr>
              <a:cxnSpLocks noChangeShapeType="1"/>
              <a:stCxn id="57396" idx="4"/>
              <a:endCxn id="57388" idx="6"/>
            </p:cNvCxnSpPr>
            <p:nvPr/>
          </p:nvCxnSpPr>
          <p:spPr bwMode="auto">
            <a:xfrm rot="5400000">
              <a:off x="4244" y="2554"/>
              <a:ext cx="437" cy="111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7398" name="Text Box 21"/>
            <p:cNvSpPr txBox="1">
              <a:spLocks noChangeArrowheads="1"/>
            </p:cNvSpPr>
            <p:nvPr/>
          </p:nvSpPr>
          <p:spPr bwMode="auto">
            <a:xfrm>
              <a:off x="4656" y="3216"/>
              <a:ext cx="720" cy="288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r>
                <a:rPr lang="en-US" altLang="zh-TW" sz="1400">
                  <a:latin typeface="Verdana" pitchFamily="34" charset="0"/>
                  <a:ea typeface="PMingLiU" pitchFamily="18" charset="-120"/>
                </a:rPr>
                <a:t>attentional-focus</a:t>
              </a:r>
              <a:endParaRPr lang="en-US" sz="1400">
                <a:cs typeface="Arial" charset="0"/>
              </a:endParaRPr>
            </a:p>
          </p:txBody>
        </p:sp>
      </p:grpSp>
      <p:sp>
        <p:nvSpPr>
          <p:cNvPr id="57347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draws on constructions and context</a:t>
            </a:r>
          </a:p>
        </p:txBody>
      </p:sp>
      <p:cxnSp>
        <p:nvCxnSpPr>
          <p:cNvPr id="1741847" name="AutoShape 23"/>
          <p:cNvCxnSpPr>
            <a:cxnSpLocks noChangeShapeType="1"/>
            <a:stCxn id="57371" idx="2"/>
            <a:endCxn id="57365" idx="0"/>
          </p:cNvCxnSpPr>
          <p:nvPr/>
        </p:nvCxnSpPr>
        <p:spPr bwMode="auto">
          <a:xfrm>
            <a:off x="1227138" y="4278313"/>
            <a:ext cx="0" cy="112077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1848" name="Text Box 24"/>
          <p:cNvSpPr txBox="1">
            <a:spLocks noChangeArrowheads="1"/>
          </p:cNvSpPr>
          <p:nvPr/>
        </p:nvSpPr>
        <p:spPr bwMode="auto">
          <a:xfrm>
            <a:off x="1295400" y="47244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rebuchet MS" pitchFamily="34" charset="0"/>
                <a:cs typeface="Arial" charset="0"/>
              </a:rPr>
              <a:t>before</a:t>
            </a:r>
          </a:p>
        </p:txBody>
      </p:sp>
      <p:sp>
        <p:nvSpPr>
          <p:cNvPr id="1741849" name="Text Box 25"/>
          <p:cNvSpPr txBox="1">
            <a:spLocks noChangeArrowheads="1"/>
          </p:cNvSpPr>
          <p:nvPr/>
        </p:nvSpPr>
        <p:spPr bwMode="auto">
          <a:xfrm>
            <a:off x="533400" y="1752600"/>
            <a:ext cx="4114800" cy="4267200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</p:spPr>
        <p:txBody>
          <a:bodyPr lIns="45720" rIns="45720"/>
          <a:lstStyle/>
          <a:p>
            <a:endParaRPr lang="en-US">
              <a:cs typeface="Arial" charset="0"/>
            </a:endParaRPr>
          </a:p>
        </p:txBody>
      </p:sp>
      <p:sp>
        <p:nvSpPr>
          <p:cNvPr id="1741850" name="Text Box 26"/>
          <p:cNvSpPr txBox="1">
            <a:spLocks noChangeArrowheads="1"/>
          </p:cNvSpPr>
          <p:nvPr/>
        </p:nvSpPr>
        <p:spPr bwMode="auto">
          <a:xfrm>
            <a:off x="1295400" y="3182938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rebuchet MS" pitchFamily="34" charset="0"/>
                <a:cs typeface="Arial" charset="0"/>
              </a:rPr>
              <a:t>before</a:t>
            </a:r>
          </a:p>
        </p:txBody>
      </p:sp>
      <p:cxnSp>
        <p:nvCxnSpPr>
          <p:cNvPr id="1741851" name="AutoShape 27"/>
          <p:cNvCxnSpPr>
            <a:cxnSpLocks noChangeShapeType="1"/>
            <a:stCxn id="57377" idx="2"/>
            <a:endCxn id="57371" idx="0"/>
          </p:cNvCxnSpPr>
          <p:nvPr/>
        </p:nvCxnSpPr>
        <p:spPr bwMode="auto">
          <a:xfrm>
            <a:off x="1227138" y="2754313"/>
            <a:ext cx="0" cy="112077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7353" name="Text Box 28"/>
          <p:cNvSpPr txBox="1">
            <a:spLocks noChangeArrowheads="1"/>
          </p:cNvSpPr>
          <p:nvPr/>
        </p:nvSpPr>
        <p:spPr bwMode="auto">
          <a:xfrm>
            <a:off x="2133600" y="1752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cs typeface="Arial" charset="0"/>
              </a:rPr>
              <a:t>Meaning</a:t>
            </a:r>
          </a:p>
        </p:txBody>
      </p:sp>
      <p:sp>
        <p:nvSpPr>
          <p:cNvPr id="57354" name="Text Box 29"/>
          <p:cNvSpPr txBox="1">
            <a:spLocks noChangeArrowheads="1"/>
          </p:cNvSpPr>
          <p:nvPr/>
        </p:nvSpPr>
        <p:spPr bwMode="auto">
          <a:xfrm>
            <a:off x="533400" y="1752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cs typeface="Arial" charset="0"/>
              </a:rPr>
              <a:t>Form</a:t>
            </a:r>
          </a:p>
        </p:txBody>
      </p:sp>
      <p:cxnSp>
        <p:nvCxnSpPr>
          <p:cNvPr id="1741854" name="AutoShape 30"/>
          <p:cNvCxnSpPr>
            <a:cxnSpLocks noChangeShapeType="1"/>
            <a:stCxn id="57370" idx="3"/>
            <a:endCxn id="57386" idx="1"/>
          </p:cNvCxnSpPr>
          <p:nvPr/>
        </p:nvCxnSpPr>
        <p:spPr bwMode="auto">
          <a:xfrm>
            <a:off x="4202113" y="4076700"/>
            <a:ext cx="1055687" cy="0"/>
          </a:xfrm>
          <a:prstGeom prst="straightConnector1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</p:cxnSp>
      <p:cxnSp>
        <p:nvCxnSpPr>
          <p:cNvPr id="1741855" name="AutoShape 31"/>
          <p:cNvCxnSpPr>
            <a:cxnSpLocks noChangeShapeType="1"/>
            <a:stCxn id="57363" idx="3"/>
            <a:endCxn id="57387" idx="1"/>
          </p:cNvCxnSpPr>
          <p:nvPr/>
        </p:nvCxnSpPr>
        <p:spPr bwMode="auto">
          <a:xfrm>
            <a:off x="4430713" y="5600700"/>
            <a:ext cx="1284287" cy="0"/>
          </a:xfrm>
          <a:prstGeom prst="straightConnector1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</p:cxnSp>
      <p:cxnSp>
        <p:nvCxnSpPr>
          <p:cNvPr id="1741856" name="AutoShape 32"/>
          <p:cNvCxnSpPr>
            <a:cxnSpLocks noChangeShapeType="1"/>
            <a:stCxn id="57378" idx="3"/>
            <a:endCxn id="57381" idx="1"/>
          </p:cNvCxnSpPr>
          <p:nvPr/>
        </p:nvCxnSpPr>
        <p:spPr bwMode="auto">
          <a:xfrm>
            <a:off x="4430713" y="2552700"/>
            <a:ext cx="1360487" cy="0"/>
          </a:xfrm>
          <a:prstGeom prst="straightConnector1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</p:cxn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762000" y="2362200"/>
            <a:ext cx="3657600" cy="381000"/>
            <a:chOff x="480" y="1440"/>
            <a:chExt cx="2304" cy="240"/>
          </a:xfrm>
        </p:grpSpPr>
        <p:sp>
          <p:nvSpPr>
            <p:cNvPr id="57377" name="Text Box 34"/>
            <p:cNvSpPr txBox="1">
              <a:spLocks noChangeArrowheads="1"/>
            </p:cNvSpPr>
            <p:nvPr/>
          </p:nvSpPr>
          <p:spPr bwMode="auto">
            <a:xfrm>
              <a:off x="480" y="1440"/>
              <a:ext cx="586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sz="2000" i="1">
                  <a:latin typeface="Book Antiqua" pitchFamily="18" charset="0"/>
                  <a:cs typeface="Arial" charset="0"/>
                </a:rPr>
                <a:t>you</a:t>
              </a:r>
            </a:p>
          </p:txBody>
        </p:sp>
        <p:sp>
          <p:nvSpPr>
            <p:cNvPr id="57378" name="Text Box 35"/>
            <p:cNvSpPr txBox="1">
              <a:spLocks noChangeArrowheads="1"/>
            </p:cNvSpPr>
            <p:nvPr/>
          </p:nvSpPr>
          <p:spPr bwMode="auto">
            <a:xfrm>
              <a:off x="1392" y="1440"/>
              <a:ext cx="1392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Addressee</a:t>
              </a:r>
              <a:endParaRPr lang="en-US" sz="2000">
                <a:cs typeface="Arial" charset="0"/>
              </a:endParaRPr>
            </a:p>
          </p:txBody>
        </p:sp>
        <p:cxnSp>
          <p:nvCxnSpPr>
            <p:cNvPr id="57379" name="AutoShape 36"/>
            <p:cNvCxnSpPr>
              <a:cxnSpLocks noChangeShapeType="1"/>
              <a:stCxn id="57377" idx="3"/>
              <a:endCxn id="57378" idx="1"/>
            </p:cNvCxnSpPr>
            <p:nvPr/>
          </p:nvCxnSpPr>
          <p:spPr bwMode="auto">
            <a:xfrm>
              <a:off x="1073" y="1560"/>
              <a:ext cx="312" cy="0"/>
            </a:xfrm>
            <a:prstGeom prst="straightConnector1">
              <a:avLst/>
            </a:prstGeom>
            <a:noFill/>
            <a:ln w="19050">
              <a:solidFill>
                <a:srgbClr val="666699"/>
              </a:solidFill>
              <a:round/>
              <a:headEnd/>
              <a:tailEnd/>
            </a:ln>
          </p:spPr>
        </p:cxn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3276600" y="2809875"/>
            <a:ext cx="1143000" cy="1012825"/>
            <a:chOff x="2064" y="1722"/>
            <a:chExt cx="720" cy="638"/>
          </a:xfrm>
        </p:grpSpPr>
        <p:sp>
          <p:nvSpPr>
            <p:cNvPr id="57373" name="Oval 38"/>
            <p:cNvSpPr>
              <a:spLocks noChangeArrowheads="1"/>
            </p:cNvSpPr>
            <p:nvPr/>
          </p:nvSpPr>
          <p:spPr bwMode="auto">
            <a:xfrm>
              <a:off x="2064" y="1722"/>
              <a:ext cx="58" cy="52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7374" name="AutoShape 39"/>
            <p:cNvCxnSpPr>
              <a:cxnSpLocks noChangeShapeType="1"/>
              <a:stCxn id="57376" idx="0"/>
              <a:endCxn id="57373" idx="4"/>
            </p:cNvCxnSpPr>
            <p:nvPr/>
          </p:nvCxnSpPr>
          <p:spPr bwMode="auto">
            <a:xfrm rot="-5400000">
              <a:off x="1834" y="2040"/>
              <a:ext cx="51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7375" name="Text Box 40"/>
            <p:cNvSpPr txBox="1">
              <a:spLocks noChangeArrowheads="1"/>
            </p:cNvSpPr>
            <p:nvPr/>
          </p:nvSpPr>
          <p:spPr bwMode="auto">
            <a:xfrm>
              <a:off x="2112" y="1968"/>
              <a:ext cx="672" cy="1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r>
                <a:rPr lang="en-US" altLang="zh-TW" sz="1400">
                  <a:latin typeface="Verdana" pitchFamily="34" charset="0"/>
                  <a:ea typeface="PMingLiU" pitchFamily="18" charset="-120"/>
                </a:rPr>
                <a:t>washer</a:t>
              </a:r>
              <a:endParaRPr lang="en-US" sz="1400">
                <a:cs typeface="Arial" charset="0"/>
              </a:endParaRPr>
            </a:p>
          </p:txBody>
        </p:sp>
        <p:sp>
          <p:nvSpPr>
            <p:cNvPr id="57376" name="Oval 41"/>
            <p:cNvSpPr>
              <a:spLocks noChangeArrowheads="1"/>
            </p:cNvSpPr>
            <p:nvPr/>
          </p:nvSpPr>
          <p:spPr bwMode="auto">
            <a:xfrm>
              <a:off x="2064" y="2306"/>
              <a:ext cx="58" cy="54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62000" y="3886200"/>
            <a:ext cx="3429000" cy="381000"/>
            <a:chOff x="480" y="2400"/>
            <a:chExt cx="2160" cy="240"/>
          </a:xfrm>
        </p:grpSpPr>
        <p:sp>
          <p:nvSpPr>
            <p:cNvPr id="57370" name="Text Box 43"/>
            <p:cNvSpPr txBox="1">
              <a:spLocks noChangeArrowheads="1"/>
            </p:cNvSpPr>
            <p:nvPr/>
          </p:nvSpPr>
          <p:spPr bwMode="auto">
            <a:xfrm>
              <a:off x="1536" y="2400"/>
              <a:ext cx="1104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Wash-Action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57371" name="Text Box 44"/>
            <p:cNvSpPr txBox="1">
              <a:spLocks noChangeArrowheads="1"/>
            </p:cNvSpPr>
            <p:nvPr/>
          </p:nvSpPr>
          <p:spPr bwMode="auto">
            <a:xfrm>
              <a:off x="480" y="2400"/>
              <a:ext cx="586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sz="2000" i="1">
                  <a:latin typeface="Book Antiqua" pitchFamily="18" charset="0"/>
                  <a:cs typeface="Arial" charset="0"/>
                </a:rPr>
                <a:t>washed</a:t>
              </a:r>
            </a:p>
          </p:txBody>
        </p:sp>
        <p:cxnSp>
          <p:nvCxnSpPr>
            <p:cNvPr id="57372" name="AutoShape 45"/>
            <p:cNvCxnSpPr>
              <a:cxnSpLocks noChangeShapeType="1"/>
              <a:stCxn id="57371" idx="3"/>
              <a:endCxn id="57370" idx="1"/>
            </p:cNvCxnSpPr>
            <p:nvPr/>
          </p:nvCxnSpPr>
          <p:spPr bwMode="auto">
            <a:xfrm>
              <a:off x="1073" y="2520"/>
              <a:ext cx="456" cy="0"/>
            </a:xfrm>
            <a:prstGeom prst="straightConnector1">
              <a:avLst/>
            </a:prstGeom>
            <a:noFill/>
            <a:ln w="19050">
              <a:solidFill>
                <a:srgbClr val="666699"/>
              </a:solidFill>
              <a:round/>
              <a:headEnd/>
              <a:tailEnd/>
            </a:ln>
          </p:spPr>
        </p:cxn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276600" y="4343400"/>
            <a:ext cx="1001713" cy="996950"/>
            <a:chOff x="2064" y="2736"/>
            <a:chExt cx="631" cy="628"/>
          </a:xfrm>
        </p:grpSpPr>
        <p:sp>
          <p:nvSpPr>
            <p:cNvPr id="57366" name="Text Box 47"/>
            <p:cNvSpPr txBox="1">
              <a:spLocks noChangeArrowheads="1"/>
            </p:cNvSpPr>
            <p:nvPr/>
          </p:nvSpPr>
          <p:spPr bwMode="auto">
            <a:xfrm>
              <a:off x="2112" y="2928"/>
              <a:ext cx="583" cy="1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r>
                <a:rPr lang="en-US" altLang="zh-TW" sz="1400">
                  <a:latin typeface="Verdana" pitchFamily="34" charset="0"/>
                  <a:ea typeface="PMingLiU" pitchFamily="18" charset="-120"/>
                </a:rPr>
                <a:t>washee</a:t>
              </a:r>
              <a:endParaRPr lang="en-US" sz="1400">
                <a:cs typeface="Arial" charset="0"/>
              </a:endParaRPr>
            </a:p>
          </p:txBody>
        </p:sp>
        <p:cxnSp>
          <p:nvCxnSpPr>
            <p:cNvPr id="57367" name="AutoShape 48"/>
            <p:cNvCxnSpPr>
              <a:cxnSpLocks noChangeShapeType="1"/>
              <a:stCxn id="57368" idx="4"/>
              <a:endCxn id="57369" idx="0"/>
            </p:cNvCxnSpPr>
            <p:nvPr/>
          </p:nvCxnSpPr>
          <p:spPr bwMode="auto">
            <a:xfrm rot="5400000">
              <a:off x="1839" y="3051"/>
              <a:ext cx="50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7368" name="Oval 49"/>
            <p:cNvSpPr>
              <a:spLocks noChangeArrowheads="1"/>
            </p:cNvSpPr>
            <p:nvPr/>
          </p:nvSpPr>
          <p:spPr bwMode="auto">
            <a:xfrm>
              <a:off x="2064" y="2736"/>
              <a:ext cx="58" cy="54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9" name="Oval 50"/>
            <p:cNvSpPr>
              <a:spLocks noChangeArrowheads="1"/>
            </p:cNvSpPr>
            <p:nvPr/>
          </p:nvSpPr>
          <p:spPr bwMode="auto">
            <a:xfrm>
              <a:off x="2064" y="3312"/>
              <a:ext cx="58" cy="52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762000" y="5410200"/>
            <a:ext cx="3657600" cy="381000"/>
            <a:chOff x="480" y="3456"/>
            <a:chExt cx="2304" cy="240"/>
          </a:xfrm>
        </p:grpSpPr>
        <p:sp>
          <p:nvSpPr>
            <p:cNvPr id="57363" name="Text Box 52"/>
            <p:cNvSpPr txBox="1">
              <a:spLocks noChangeArrowheads="1"/>
            </p:cNvSpPr>
            <p:nvPr/>
          </p:nvSpPr>
          <p:spPr bwMode="auto">
            <a:xfrm>
              <a:off x="1392" y="3456"/>
              <a:ext cx="1392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ContextElement</a:t>
              </a:r>
              <a:endParaRPr lang="en-US" sz="2000">
                <a:cs typeface="Arial" charset="0"/>
              </a:endParaRPr>
            </a:p>
          </p:txBody>
        </p:sp>
        <p:cxnSp>
          <p:nvCxnSpPr>
            <p:cNvPr id="57364" name="AutoShape 53"/>
            <p:cNvCxnSpPr>
              <a:cxnSpLocks noChangeShapeType="1"/>
              <a:stCxn id="57365" idx="3"/>
              <a:endCxn id="57363" idx="1"/>
            </p:cNvCxnSpPr>
            <p:nvPr/>
          </p:nvCxnSpPr>
          <p:spPr bwMode="auto">
            <a:xfrm>
              <a:off x="1073" y="3576"/>
              <a:ext cx="312" cy="0"/>
            </a:xfrm>
            <a:prstGeom prst="straightConnector1">
              <a:avLst/>
            </a:prstGeom>
            <a:noFill/>
            <a:ln w="19050">
              <a:solidFill>
                <a:srgbClr val="666699"/>
              </a:solidFill>
              <a:round/>
              <a:headEnd/>
              <a:tailEnd/>
            </a:ln>
          </p:spPr>
        </p:cxnSp>
        <p:sp>
          <p:nvSpPr>
            <p:cNvPr id="57365" name="Text Box 54"/>
            <p:cNvSpPr txBox="1">
              <a:spLocks noChangeArrowheads="1"/>
            </p:cNvSpPr>
            <p:nvPr/>
          </p:nvSpPr>
          <p:spPr bwMode="auto">
            <a:xfrm>
              <a:off x="480" y="3456"/>
              <a:ext cx="586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sz="2000" i="1">
                  <a:latin typeface="Book Antiqua" pitchFamily="18" charset="0"/>
                  <a:cs typeface="Arial" charset="0"/>
                </a:rPr>
                <a:t>them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41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41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41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41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1741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41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41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741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48" grpId="0" autoUpdateAnimBg="0"/>
      <p:bldP spid="1741849" grpId="0" animBg="1" autoUpdateAnimBg="0"/>
      <p:bldP spid="174185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Learning updates linguistic knowledge based on input utterances</a:t>
            </a:r>
            <a:endParaRPr lang="en-US" sz="3600" smtClean="0"/>
          </a:p>
        </p:txBody>
      </p:sp>
      <p:sp>
        <p:nvSpPr>
          <p:cNvPr id="1742851" name="AutoShape 3"/>
          <p:cNvSpPr>
            <a:spLocks noChangeArrowheads="1"/>
          </p:cNvSpPr>
          <p:nvPr/>
        </p:nvSpPr>
        <p:spPr bwMode="auto">
          <a:xfrm rot="16200000" flipV="1">
            <a:off x="4876800" y="3276600"/>
            <a:ext cx="2133600" cy="3048000"/>
          </a:xfrm>
          <a:custGeom>
            <a:avLst/>
            <a:gdLst>
              <a:gd name="T0" fmla="*/ 1292211 w 21600"/>
              <a:gd name="T1" fmla="*/ 0 h 21600"/>
              <a:gd name="T2" fmla="*/ 1292211 w 21600"/>
              <a:gd name="T3" fmla="*/ 1715629 h 21600"/>
              <a:gd name="T4" fmla="*/ 191333 w 21600"/>
              <a:gd name="T5" fmla="*/ 3048000 h 21600"/>
              <a:gd name="T6" fmla="*/ 2133600 w 21600"/>
              <a:gd name="T7" fmla="*/ 857814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184 h 21600"/>
              <a:gd name="T14" fmla="*/ 18945 w 21600"/>
              <a:gd name="T15" fmla="*/ 797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3082" y="0"/>
                </a:lnTo>
                <a:lnTo>
                  <a:pt x="13082" y="4184"/>
                </a:lnTo>
                <a:lnTo>
                  <a:pt x="12427" y="4184"/>
                </a:lnTo>
                <a:cubicBezTo>
                  <a:pt x="5564" y="4184"/>
                  <a:pt x="0" y="7754"/>
                  <a:pt x="0" y="12158"/>
                </a:cubicBezTo>
                <a:lnTo>
                  <a:pt x="0" y="21600"/>
                </a:lnTo>
                <a:lnTo>
                  <a:pt x="3874" y="21600"/>
                </a:lnTo>
                <a:lnTo>
                  <a:pt x="3874" y="12158"/>
                </a:lnTo>
                <a:cubicBezTo>
                  <a:pt x="3874" y="9847"/>
                  <a:pt x="7703" y="7974"/>
                  <a:pt x="12427" y="7974"/>
                </a:cubicBezTo>
                <a:lnTo>
                  <a:pt x="13082" y="7974"/>
                </a:lnTo>
                <a:lnTo>
                  <a:pt x="13082" y="12158"/>
                </a:lnTo>
                <a:close/>
              </a:path>
            </a:pathLst>
          </a:custGeom>
          <a:solidFill>
            <a:srgbClr val="C0C0C0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rot="10800000" vert="eaVert" wrap="none" lIns="0" rIns="128016" anchor="ctr"/>
          <a:lstStyle/>
          <a:p>
            <a:pPr algn="ctr"/>
            <a:r>
              <a:rPr lang="en-US" sz="2400">
                <a:latin typeface="Verdana" pitchFamily="34" charset="0"/>
                <a:cs typeface="Arial" charset="0"/>
              </a:rPr>
              <a:t> Learning</a:t>
            </a:r>
          </a:p>
        </p:txBody>
      </p:sp>
      <p:grpSp>
        <p:nvGrpSpPr>
          <p:cNvPr id="58372" name="Group 4"/>
          <p:cNvGrpSpPr>
            <a:grpSpLocks/>
          </p:cNvGrpSpPr>
          <p:nvPr/>
        </p:nvGrpSpPr>
        <p:grpSpPr bwMode="auto">
          <a:xfrm>
            <a:off x="1066800" y="1752600"/>
            <a:ext cx="6324600" cy="4343400"/>
            <a:chOff x="672" y="1104"/>
            <a:chExt cx="3984" cy="2736"/>
          </a:xfrm>
        </p:grpSpPr>
        <p:grpSp>
          <p:nvGrpSpPr>
            <p:cNvPr id="58373" name="Group 5"/>
            <p:cNvGrpSpPr>
              <a:grpSpLocks/>
            </p:cNvGrpSpPr>
            <p:nvPr/>
          </p:nvGrpSpPr>
          <p:grpSpPr bwMode="auto">
            <a:xfrm>
              <a:off x="1872" y="1152"/>
              <a:ext cx="1200" cy="816"/>
              <a:chOff x="5019" y="3082"/>
              <a:chExt cx="2063" cy="557"/>
            </a:xfrm>
          </p:grpSpPr>
          <p:sp>
            <p:nvSpPr>
              <p:cNvPr id="58383" name="AutoShape 6"/>
              <p:cNvSpPr>
                <a:spLocks noChangeArrowheads="1"/>
              </p:cNvSpPr>
              <p:nvPr/>
            </p:nvSpPr>
            <p:spPr bwMode="auto">
              <a:xfrm>
                <a:off x="5146" y="3082"/>
                <a:ext cx="1936" cy="418"/>
              </a:xfrm>
              <a:prstGeom prst="roundRect">
                <a:avLst>
                  <a:gd name="adj" fmla="val 16667"/>
                </a:avLst>
              </a:prstGeom>
              <a:solidFill>
                <a:srgbClr val="FFFF66"/>
              </a:solidFill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lIns="0" tIns="77724" rIns="0" bIns="0"/>
              <a:lstStyle/>
              <a:p>
                <a:pPr eaLnBrk="0" hangingPunct="0"/>
                <a:endParaRPr lang="en-GB" sz="1600"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58384" name="AutoShape 7"/>
              <p:cNvSpPr>
                <a:spLocks noChangeArrowheads="1"/>
              </p:cNvSpPr>
              <p:nvPr/>
            </p:nvSpPr>
            <p:spPr bwMode="auto">
              <a:xfrm>
                <a:off x="5080" y="3144"/>
                <a:ext cx="1938" cy="418"/>
              </a:xfrm>
              <a:prstGeom prst="roundRect">
                <a:avLst>
                  <a:gd name="adj" fmla="val 16667"/>
                </a:avLst>
              </a:prstGeom>
              <a:solidFill>
                <a:srgbClr val="FFFF66"/>
              </a:solidFill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lIns="0" tIns="77724" rIns="0" bIns="0"/>
              <a:lstStyle/>
              <a:p>
                <a:pPr eaLnBrk="0" hangingPunct="0"/>
                <a:endParaRPr lang="en-GB" sz="1600"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58385" name="AutoShape 8"/>
              <p:cNvSpPr>
                <a:spLocks noChangeArrowheads="1"/>
              </p:cNvSpPr>
              <p:nvPr/>
            </p:nvSpPr>
            <p:spPr bwMode="auto">
              <a:xfrm>
                <a:off x="5019" y="3222"/>
                <a:ext cx="1939" cy="417"/>
              </a:xfrm>
              <a:prstGeom prst="roundRect">
                <a:avLst>
                  <a:gd name="adj" fmla="val 16667"/>
                </a:avLst>
              </a:prstGeom>
              <a:solidFill>
                <a:srgbClr val="FFFF66"/>
              </a:solidFill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0" hangingPunct="0"/>
                <a:r>
                  <a:rPr lang="en-US" altLang="zh-TW" sz="2000">
                    <a:latin typeface="Verdana" pitchFamily="34" charset="0"/>
                    <a:ea typeface="PMingLiU" pitchFamily="18" charset="-120"/>
                  </a:rPr>
                  <a:t>Discourse &amp; Situational Context</a:t>
                </a:r>
                <a:endParaRPr lang="en-US" sz="2000">
                  <a:latin typeface="Verdana" pitchFamily="34" charset="0"/>
                  <a:cs typeface="Arial" charset="0"/>
                </a:endParaRPr>
              </a:p>
            </p:txBody>
          </p:sp>
        </p:grpSp>
        <p:sp>
          <p:nvSpPr>
            <p:cNvPr id="58374" name="AutoShape 9"/>
            <p:cNvSpPr>
              <a:spLocks noChangeArrowheads="1"/>
            </p:cNvSpPr>
            <p:nvPr/>
          </p:nvSpPr>
          <p:spPr bwMode="auto">
            <a:xfrm>
              <a:off x="3504" y="1728"/>
              <a:ext cx="1152" cy="528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38100">
              <a:solidFill>
                <a:srgbClr val="666699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Linguistic Knowledge</a:t>
              </a:r>
              <a:endParaRPr lang="en-US" sz="20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58375" name="AutoShape 10"/>
            <p:cNvSpPr>
              <a:spLocks noChangeArrowheads="1"/>
            </p:cNvSpPr>
            <p:nvPr/>
          </p:nvSpPr>
          <p:spPr bwMode="auto">
            <a:xfrm rot="5400000">
              <a:off x="1848" y="2328"/>
              <a:ext cx="864" cy="1296"/>
            </a:xfrm>
            <a:prstGeom prst="notchedRightArrow">
              <a:avLst>
                <a:gd name="adj1" fmla="val 66111"/>
                <a:gd name="adj2" fmla="val 26426"/>
              </a:avLst>
            </a:prstGeom>
            <a:solidFill>
              <a:srgbClr val="CCFFCC"/>
            </a:solidFill>
            <a:ln w="38100">
              <a:solidFill>
                <a:srgbClr val="339966"/>
              </a:solidFill>
              <a:miter lim="800000"/>
              <a:headEnd/>
              <a:tailEnd/>
            </a:ln>
          </p:spPr>
          <p:txBody>
            <a:bodyPr rot="10800000" vert="eaVert" lIns="77724" tIns="38862" rIns="77724" bIns="38862"/>
            <a:lstStyle/>
            <a:p>
              <a:pPr algn="ctr">
                <a:spcAft>
                  <a:spcPct val="30000"/>
                </a:spcAft>
              </a:pPr>
              <a:r>
                <a:rPr lang="en-US" sz="2000">
                  <a:latin typeface="Verdana" pitchFamily="34" charset="0"/>
                  <a:cs typeface="Arial" charset="0"/>
                </a:rPr>
                <a:t>Analysis</a:t>
              </a:r>
            </a:p>
          </p:txBody>
        </p:sp>
        <p:sp>
          <p:nvSpPr>
            <p:cNvPr id="58376" name="Text Box 11"/>
            <p:cNvSpPr txBox="1">
              <a:spLocks noChangeArrowheads="1"/>
            </p:cNvSpPr>
            <p:nvPr/>
          </p:nvSpPr>
          <p:spPr bwMode="auto">
            <a:xfrm>
              <a:off x="672" y="1392"/>
              <a:ext cx="1104" cy="24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77724" tIns="38862" rIns="77724" bIns="0"/>
            <a:lstStyle/>
            <a:p>
              <a:pPr algn="ctr" eaLnBrk="0" hangingPunct="0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Utterance</a:t>
              </a:r>
              <a:endParaRPr lang="en-US" sz="20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58377" name="Freeform 12"/>
            <p:cNvSpPr>
              <a:spLocks/>
            </p:cNvSpPr>
            <p:nvPr/>
          </p:nvSpPr>
          <p:spPr bwMode="auto">
            <a:xfrm>
              <a:off x="1401" y="1663"/>
              <a:ext cx="630" cy="810"/>
            </a:xfrm>
            <a:custGeom>
              <a:avLst/>
              <a:gdLst>
                <a:gd name="T0" fmla="*/ 0 w 630"/>
                <a:gd name="T1" fmla="*/ 0 h 810"/>
                <a:gd name="T2" fmla="*/ 532 w 630"/>
                <a:gd name="T3" fmla="*/ 532 h 810"/>
                <a:gd name="T4" fmla="*/ 589 w 630"/>
                <a:gd name="T5" fmla="*/ 810 h 810"/>
                <a:gd name="T6" fmla="*/ 0 60000 65536"/>
                <a:gd name="T7" fmla="*/ 0 60000 65536"/>
                <a:gd name="T8" fmla="*/ 0 60000 65536"/>
                <a:gd name="T9" fmla="*/ 0 w 630"/>
                <a:gd name="T10" fmla="*/ 0 h 810"/>
                <a:gd name="T11" fmla="*/ 630 w 630"/>
                <a:gd name="T12" fmla="*/ 810 h 8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0" h="810">
                  <a:moveTo>
                    <a:pt x="0" y="0"/>
                  </a:moveTo>
                  <a:cubicBezTo>
                    <a:pt x="89" y="89"/>
                    <a:pt x="434" y="397"/>
                    <a:pt x="532" y="532"/>
                  </a:cubicBezTo>
                  <a:cubicBezTo>
                    <a:pt x="630" y="667"/>
                    <a:pt x="577" y="752"/>
                    <a:pt x="589" y="810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78" name="Text Box 13"/>
            <p:cNvSpPr txBox="1">
              <a:spLocks noChangeArrowheads="1"/>
            </p:cNvSpPr>
            <p:nvPr/>
          </p:nvSpPr>
          <p:spPr bwMode="auto">
            <a:xfrm>
              <a:off x="1610" y="3456"/>
              <a:ext cx="1344" cy="38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77724" tIns="38862" rIns="77724" bIns="0"/>
            <a:lstStyle/>
            <a:p>
              <a:pPr algn="ctr" eaLnBrk="0" hangingPunct="0">
                <a:spcAft>
                  <a:spcPct val="30000"/>
                </a:spcAft>
              </a:pPr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Partial</a:t>
              </a:r>
              <a:br>
                <a:rPr lang="en-US" altLang="zh-TW" sz="2000">
                  <a:latin typeface="Verdana" pitchFamily="34" charset="0"/>
                  <a:ea typeface="PMingLiU" pitchFamily="18" charset="-120"/>
                </a:rPr>
              </a:br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SemSpec</a:t>
              </a:r>
              <a:endParaRPr lang="en-US" sz="20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58379" name="Freeform 14"/>
            <p:cNvSpPr>
              <a:spLocks/>
            </p:cNvSpPr>
            <p:nvPr/>
          </p:nvSpPr>
          <p:spPr bwMode="auto">
            <a:xfrm>
              <a:off x="2610" y="2233"/>
              <a:ext cx="867" cy="247"/>
            </a:xfrm>
            <a:custGeom>
              <a:avLst/>
              <a:gdLst>
                <a:gd name="T0" fmla="*/ 867 w 867"/>
                <a:gd name="T1" fmla="*/ 0 h 247"/>
                <a:gd name="T2" fmla="*/ 728 w 867"/>
                <a:gd name="T3" fmla="*/ 82 h 247"/>
                <a:gd name="T4" fmla="*/ 127 w 867"/>
                <a:gd name="T5" fmla="*/ 95 h 247"/>
                <a:gd name="T6" fmla="*/ 0 w 867"/>
                <a:gd name="T7" fmla="*/ 247 h 2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7"/>
                <a:gd name="T13" fmla="*/ 0 h 247"/>
                <a:gd name="T14" fmla="*/ 867 w 867"/>
                <a:gd name="T15" fmla="*/ 247 h 2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7" h="247">
                  <a:moveTo>
                    <a:pt x="867" y="0"/>
                  </a:moveTo>
                  <a:cubicBezTo>
                    <a:pt x="843" y="14"/>
                    <a:pt x="851" y="66"/>
                    <a:pt x="728" y="82"/>
                  </a:cubicBezTo>
                  <a:cubicBezTo>
                    <a:pt x="605" y="98"/>
                    <a:pt x="248" y="67"/>
                    <a:pt x="127" y="95"/>
                  </a:cubicBezTo>
                  <a:cubicBezTo>
                    <a:pt x="6" y="123"/>
                    <a:pt x="26" y="215"/>
                    <a:pt x="0" y="247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80" name="Freeform 15"/>
            <p:cNvSpPr>
              <a:spLocks/>
            </p:cNvSpPr>
            <p:nvPr/>
          </p:nvSpPr>
          <p:spPr bwMode="auto">
            <a:xfrm>
              <a:off x="2208" y="2016"/>
              <a:ext cx="7" cy="513"/>
            </a:xfrm>
            <a:custGeom>
              <a:avLst/>
              <a:gdLst>
                <a:gd name="T0" fmla="*/ 0 w 7"/>
                <a:gd name="T1" fmla="*/ 0 h 513"/>
                <a:gd name="T2" fmla="*/ 7 w 7"/>
                <a:gd name="T3" fmla="*/ 513 h 513"/>
                <a:gd name="T4" fmla="*/ 0 60000 65536"/>
                <a:gd name="T5" fmla="*/ 0 60000 65536"/>
                <a:gd name="T6" fmla="*/ 0 w 7"/>
                <a:gd name="T7" fmla="*/ 0 h 513"/>
                <a:gd name="T8" fmla="*/ 7 w 7"/>
                <a:gd name="T9" fmla="*/ 513 h 5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" h="513">
                  <a:moveTo>
                    <a:pt x="0" y="0"/>
                  </a:moveTo>
                  <a:cubicBezTo>
                    <a:pt x="0" y="85"/>
                    <a:pt x="6" y="406"/>
                    <a:pt x="7" y="513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81" name="AutoShape 16"/>
            <p:cNvSpPr>
              <a:spLocks noChangeArrowheads="1"/>
            </p:cNvSpPr>
            <p:nvPr/>
          </p:nvSpPr>
          <p:spPr bwMode="auto">
            <a:xfrm>
              <a:off x="3504" y="1104"/>
              <a:ext cx="1152" cy="528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38100">
              <a:solidFill>
                <a:srgbClr val="666699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World Knowledge</a:t>
              </a:r>
              <a:endParaRPr lang="en-US" sz="2000">
                <a:latin typeface="Verdana" pitchFamily="34" charset="0"/>
                <a:ea typeface="PMingLiU" pitchFamily="18" charset="-120"/>
              </a:endParaRPr>
            </a:p>
          </p:txBody>
        </p:sp>
        <p:sp>
          <p:nvSpPr>
            <p:cNvPr id="58382" name="Freeform 17"/>
            <p:cNvSpPr>
              <a:spLocks/>
            </p:cNvSpPr>
            <p:nvPr/>
          </p:nvSpPr>
          <p:spPr bwMode="auto">
            <a:xfrm>
              <a:off x="2395" y="1632"/>
              <a:ext cx="1089" cy="873"/>
            </a:xfrm>
            <a:custGeom>
              <a:avLst/>
              <a:gdLst>
                <a:gd name="T0" fmla="*/ 1089 w 1089"/>
                <a:gd name="T1" fmla="*/ 0 h 873"/>
                <a:gd name="T2" fmla="*/ 810 w 1089"/>
                <a:gd name="T3" fmla="*/ 449 h 873"/>
                <a:gd name="T4" fmla="*/ 152 w 1089"/>
                <a:gd name="T5" fmla="*/ 525 h 873"/>
                <a:gd name="T6" fmla="*/ 0 w 1089"/>
                <a:gd name="T7" fmla="*/ 873 h 8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9"/>
                <a:gd name="T13" fmla="*/ 0 h 873"/>
                <a:gd name="T14" fmla="*/ 1089 w 1089"/>
                <a:gd name="T15" fmla="*/ 873 h 8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9" h="873">
                  <a:moveTo>
                    <a:pt x="1089" y="0"/>
                  </a:moveTo>
                  <a:cubicBezTo>
                    <a:pt x="1042" y="75"/>
                    <a:pt x="966" y="362"/>
                    <a:pt x="810" y="449"/>
                  </a:cubicBezTo>
                  <a:cubicBezTo>
                    <a:pt x="654" y="536"/>
                    <a:pt x="287" y="454"/>
                    <a:pt x="152" y="525"/>
                  </a:cubicBezTo>
                  <a:cubicBezTo>
                    <a:pt x="17" y="596"/>
                    <a:pt x="32" y="801"/>
                    <a:pt x="0" y="873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2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851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105400" y="1752600"/>
            <a:ext cx="3581400" cy="4267200"/>
            <a:chOff x="3216" y="1104"/>
            <a:chExt cx="2256" cy="2688"/>
          </a:xfrm>
        </p:grpSpPr>
        <p:sp>
          <p:nvSpPr>
            <p:cNvPr id="59423" name="Text Box 3"/>
            <p:cNvSpPr txBox="1">
              <a:spLocks noChangeArrowheads="1"/>
            </p:cNvSpPr>
            <p:nvPr/>
          </p:nvSpPr>
          <p:spPr bwMode="auto">
            <a:xfrm>
              <a:off x="3216" y="1104"/>
              <a:ext cx="2256" cy="2688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66"/>
                  </a:solidFill>
                  <a:cs typeface="Arial" charset="0"/>
                </a:rPr>
                <a:t>Context</a:t>
              </a:r>
            </a:p>
          </p:txBody>
        </p:sp>
        <p:sp>
          <p:nvSpPr>
            <p:cNvPr id="59424" name="Text Box 4"/>
            <p:cNvSpPr txBox="1">
              <a:spLocks noChangeArrowheads="1"/>
            </p:cNvSpPr>
            <p:nvPr/>
          </p:nvSpPr>
          <p:spPr bwMode="auto">
            <a:xfrm>
              <a:off x="3648" y="1488"/>
              <a:ext cx="432" cy="240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Eve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59425" name="Oval 5"/>
            <p:cNvSpPr>
              <a:spLocks noChangeArrowheads="1"/>
            </p:cNvSpPr>
            <p:nvPr/>
          </p:nvSpPr>
          <p:spPr bwMode="auto">
            <a:xfrm>
              <a:off x="3840" y="1768"/>
              <a:ext cx="58" cy="52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9426" name="AutoShape 6"/>
            <p:cNvCxnSpPr>
              <a:cxnSpLocks noChangeShapeType="1"/>
              <a:stCxn id="59434" idx="0"/>
              <a:endCxn id="59425" idx="4"/>
            </p:cNvCxnSpPr>
            <p:nvPr/>
          </p:nvCxnSpPr>
          <p:spPr bwMode="auto">
            <a:xfrm rot="-5400000">
              <a:off x="3610" y="2086"/>
              <a:ext cx="51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9427" name="Text Box 7"/>
            <p:cNvSpPr txBox="1">
              <a:spLocks noChangeArrowheads="1"/>
            </p:cNvSpPr>
            <p:nvPr/>
          </p:nvSpPr>
          <p:spPr bwMode="auto">
            <a:xfrm>
              <a:off x="3888" y="2016"/>
              <a:ext cx="672" cy="1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r>
                <a:rPr lang="en-US" altLang="zh-TW" sz="1400">
                  <a:latin typeface="Verdana" pitchFamily="34" charset="0"/>
                  <a:ea typeface="PMingLiU" pitchFamily="18" charset="-120"/>
                </a:rPr>
                <a:t>washer</a:t>
              </a:r>
              <a:endParaRPr lang="en-US" sz="1400">
                <a:cs typeface="Arial" charset="0"/>
              </a:endParaRPr>
            </a:p>
          </p:txBody>
        </p:sp>
        <p:sp>
          <p:nvSpPr>
            <p:cNvPr id="59428" name="Oval 8"/>
            <p:cNvSpPr>
              <a:spLocks noChangeArrowheads="1"/>
            </p:cNvSpPr>
            <p:nvPr/>
          </p:nvSpPr>
          <p:spPr bwMode="auto">
            <a:xfrm>
              <a:off x="3840" y="2728"/>
              <a:ext cx="58" cy="54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29" name="Text Box 9"/>
            <p:cNvSpPr txBox="1">
              <a:spLocks noChangeArrowheads="1"/>
            </p:cNvSpPr>
            <p:nvPr/>
          </p:nvSpPr>
          <p:spPr bwMode="auto">
            <a:xfrm>
              <a:off x="3312" y="2448"/>
              <a:ext cx="1104" cy="240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Wash-Action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59430" name="Text Box 10"/>
            <p:cNvSpPr txBox="1">
              <a:spLocks noChangeArrowheads="1"/>
            </p:cNvSpPr>
            <p:nvPr/>
          </p:nvSpPr>
          <p:spPr bwMode="auto">
            <a:xfrm>
              <a:off x="3600" y="3408"/>
              <a:ext cx="624" cy="240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Hands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59431" name="Oval 11"/>
            <p:cNvSpPr>
              <a:spLocks noChangeArrowheads="1"/>
            </p:cNvSpPr>
            <p:nvPr/>
          </p:nvSpPr>
          <p:spPr bwMode="auto">
            <a:xfrm>
              <a:off x="3840" y="3304"/>
              <a:ext cx="58" cy="52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32" name="Text Box 12"/>
            <p:cNvSpPr txBox="1">
              <a:spLocks noChangeArrowheads="1"/>
            </p:cNvSpPr>
            <p:nvPr/>
          </p:nvSpPr>
          <p:spPr bwMode="auto">
            <a:xfrm>
              <a:off x="3888" y="2928"/>
              <a:ext cx="583" cy="1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r>
                <a:rPr lang="en-US" altLang="zh-TW" sz="1400">
                  <a:latin typeface="Verdana" pitchFamily="34" charset="0"/>
                  <a:ea typeface="PMingLiU" pitchFamily="18" charset="-120"/>
                </a:rPr>
                <a:t>washee</a:t>
              </a:r>
              <a:endParaRPr lang="en-US" sz="1400">
                <a:cs typeface="Arial" charset="0"/>
              </a:endParaRPr>
            </a:p>
          </p:txBody>
        </p:sp>
        <p:cxnSp>
          <p:nvCxnSpPr>
            <p:cNvPr id="59433" name="AutoShape 13"/>
            <p:cNvCxnSpPr>
              <a:cxnSpLocks noChangeShapeType="1"/>
              <a:stCxn id="59428" idx="4"/>
              <a:endCxn id="59431" idx="0"/>
            </p:cNvCxnSpPr>
            <p:nvPr/>
          </p:nvCxnSpPr>
          <p:spPr bwMode="auto">
            <a:xfrm rot="5400000">
              <a:off x="3615" y="3043"/>
              <a:ext cx="50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9434" name="Oval 14"/>
            <p:cNvSpPr>
              <a:spLocks noChangeArrowheads="1"/>
            </p:cNvSpPr>
            <p:nvPr/>
          </p:nvSpPr>
          <p:spPr bwMode="auto">
            <a:xfrm>
              <a:off x="3840" y="2352"/>
              <a:ext cx="58" cy="54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35" name="Text Box 15"/>
            <p:cNvSpPr txBox="1">
              <a:spLocks noChangeArrowheads="1"/>
            </p:cNvSpPr>
            <p:nvPr/>
          </p:nvSpPr>
          <p:spPr bwMode="auto">
            <a:xfrm>
              <a:off x="4560" y="2352"/>
              <a:ext cx="864" cy="432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Discourse Segment</a:t>
              </a:r>
              <a:endParaRPr lang="en-US" sz="2000">
                <a:cs typeface="Arial" charset="0"/>
              </a:endParaRPr>
            </a:p>
          </p:txBody>
        </p:sp>
        <p:cxnSp>
          <p:nvCxnSpPr>
            <p:cNvPr id="59436" name="AutoShape 16"/>
            <p:cNvCxnSpPr>
              <a:cxnSpLocks noChangeShapeType="1"/>
              <a:stCxn id="59438" idx="0"/>
              <a:endCxn id="59425" idx="6"/>
            </p:cNvCxnSpPr>
            <p:nvPr/>
          </p:nvCxnSpPr>
          <p:spPr bwMode="auto">
            <a:xfrm rot="5400000" flipH="1">
              <a:off x="4235" y="1464"/>
              <a:ext cx="455" cy="111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9437" name="Text Box 17"/>
            <p:cNvSpPr txBox="1">
              <a:spLocks noChangeArrowheads="1"/>
            </p:cNvSpPr>
            <p:nvPr/>
          </p:nvSpPr>
          <p:spPr bwMode="auto">
            <a:xfrm>
              <a:off x="4608" y="1728"/>
              <a:ext cx="672" cy="1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r>
                <a:rPr lang="en-US" altLang="zh-TW" sz="1400">
                  <a:latin typeface="Verdana" pitchFamily="34" charset="0"/>
                  <a:ea typeface="PMingLiU" pitchFamily="18" charset="-120"/>
                </a:rPr>
                <a:t>addressee</a:t>
              </a:r>
              <a:endParaRPr lang="en-US" sz="1400">
                <a:cs typeface="Arial" charset="0"/>
              </a:endParaRPr>
            </a:p>
          </p:txBody>
        </p:sp>
        <p:sp>
          <p:nvSpPr>
            <p:cNvPr id="59438" name="Oval 18"/>
            <p:cNvSpPr>
              <a:spLocks noChangeArrowheads="1"/>
            </p:cNvSpPr>
            <p:nvPr/>
          </p:nvSpPr>
          <p:spPr bwMode="auto">
            <a:xfrm>
              <a:off x="4992" y="2256"/>
              <a:ext cx="58" cy="54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39" name="Oval 19"/>
            <p:cNvSpPr>
              <a:spLocks noChangeArrowheads="1"/>
            </p:cNvSpPr>
            <p:nvPr/>
          </p:nvSpPr>
          <p:spPr bwMode="auto">
            <a:xfrm>
              <a:off x="4992" y="2832"/>
              <a:ext cx="58" cy="54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9440" name="AutoShape 20"/>
            <p:cNvCxnSpPr>
              <a:cxnSpLocks noChangeShapeType="1"/>
              <a:stCxn id="59439" idx="4"/>
              <a:endCxn id="59431" idx="6"/>
            </p:cNvCxnSpPr>
            <p:nvPr/>
          </p:nvCxnSpPr>
          <p:spPr bwMode="auto">
            <a:xfrm rot="5400000">
              <a:off x="4244" y="2554"/>
              <a:ext cx="437" cy="111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9441" name="Text Box 21"/>
            <p:cNvSpPr txBox="1">
              <a:spLocks noChangeArrowheads="1"/>
            </p:cNvSpPr>
            <p:nvPr/>
          </p:nvSpPr>
          <p:spPr bwMode="auto">
            <a:xfrm>
              <a:off x="4656" y="3216"/>
              <a:ext cx="720" cy="288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r>
                <a:rPr lang="en-US" altLang="zh-TW" sz="1400">
                  <a:latin typeface="Verdana" pitchFamily="34" charset="0"/>
                  <a:ea typeface="PMingLiU" pitchFamily="18" charset="-120"/>
                </a:rPr>
                <a:t>attentional-focus</a:t>
              </a:r>
              <a:endParaRPr lang="en-US" sz="1400">
                <a:cs typeface="Arial" charset="0"/>
              </a:endParaRPr>
            </a:p>
          </p:txBody>
        </p:sp>
      </p:grpSp>
      <p:sp>
        <p:nvSpPr>
          <p:cNvPr id="59395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8991600" cy="1246187"/>
          </a:xfrm>
          <a:noFill/>
        </p:spPr>
        <p:txBody>
          <a:bodyPr rIns="0"/>
          <a:lstStyle/>
          <a:p>
            <a:pPr eaLnBrk="1" hangingPunct="1"/>
            <a:r>
              <a:rPr lang="en-US" sz="3200" smtClean="0"/>
              <a:t>Context aids understanding: </a:t>
            </a:r>
            <a:br>
              <a:rPr lang="en-US" sz="3200" smtClean="0"/>
            </a:br>
            <a:r>
              <a:rPr lang="en-US" sz="3200" smtClean="0"/>
              <a:t>Incomplete grammars yield partial SemSpec</a:t>
            </a:r>
          </a:p>
        </p:txBody>
      </p:sp>
      <p:sp>
        <p:nvSpPr>
          <p:cNvPr id="59396" name="Text Box 23"/>
          <p:cNvSpPr txBox="1">
            <a:spLocks noChangeArrowheads="1"/>
          </p:cNvSpPr>
          <p:nvPr/>
        </p:nvSpPr>
        <p:spPr bwMode="auto">
          <a:xfrm>
            <a:off x="2133600" y="1752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cs typeface="Arial" charset="0"/>
              </a:rPr>
              <a:t>Meaning</a:t>
            </a:r>
          </a:p>
        </p:txBody>
      </p:sp>
      <p:sp>
        <p:nvSpPr>
          <p:cNvPr id="59397" name="Text Box 24"/>
          <p:cNvSpPr txBox="1">
            <a:spLocks noChangeArrowheads="1"/>
          </p:cNvSpPr>
          <p:nvPr/>
        </p:nvSpPr>
        <p:spPr bwMode="auto">
          <a:xfrm>
            <a:off x="533400" y="1752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cs typeface="Arial" charset="0"/>
              </a:rPr>
              <a:t>Form</a:t>
            </a:r>
          </a:p>
        </p:txBody>
      </p:sp>
      <p:cxnSp>
        <p:nvCxnSpPr>
          <p:cNvPr id="1743897" name="AutoShape 25"/>
          <p:cNvCxnSpPr>
            <a:cxnSpLocks noChangeShapeType="1"/>
            <a:stCxn id="59413" idx="3"/>
            <a:endCxn id="59429" idx="1"/>
          </p:cNvCxnSpPr>
          <p:nvPr/>
        </p:nvCxnSpPr>
        <p:spPr bwMode="auto">
          <a:xfrm>
            <a:off x="4202113" y="4076700"/>
            <a:ext cx="1055687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898" name="AutoShape 26"/>
          <p:cNvCxnSpPr>
            <a:cxnSpLocks noChangeShapeType="1"/>
            <a:stCxn id="59406" idx="3"/>
            <a:endCxn id="59430" idx="1"/>
          </p:cNvCxnSpPr>
          <p:nvPr/>
        </p:nvCxnSpPr>
        <p:spPr bwMode="auto">
          <a:xfrm>
            <a:off x="4430713" y="5600700"/>
            <a:ext cx="1284287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899" name="AutoShape 27"/>
          <p:cNvCxnSpPr>
            <a:cxnSpLocks noChangeShapeType="1"/>
            <a:stCxn id="59421" idx="3"/>
            <a:endCxn id="59424" idx="1"/>
          </p:cNvCxnSpPr>
          <p:nvPr/>
        </p:nvCxnSpPr>
        <p:spPr bwMode="auto">
          <a:xfrm>
            <a:off x="4430713" y="2552700"/>
            <a:ext cx="1360487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9401" name="Group 28"/>
          <p:cNvGrpSpPr>
            <a:grpSpLocks/>
          </p:cNvGrpSpPr>
          <p:nvPr/>
        </p:nvGrpSpPr>
        <p:grpSpPr bwMode="auto">
          <a:xfrm>
            <a:off x="762000" y="2362200"/>
            <a:ext cx="3657600" cy="381000"/>
            <a:chOff x="480" y="1440"/>
            <a:chExt cx="2304" cy="240"/>
          </a:xfrm>
        </p:grpSpPr>
        <p:sp>
          <p:nvSpPr>
            <p:cNvPr id="59420" name="Text Box 29"/>
            <p:cNvSpPr txBox="1">
              <a:spLocks noChangeArrowheads="1"/>
            </p:cNvSpPr>
            <p:nvPr/>
          </p:nvSpPr>
          <p:spPr bwMode="auto">
            <a:xfrm>
              <a:off x="480" y="1440"/>
              <a:ext cx="586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sz="2000" i="1">
                  <a:latin typeface="Book Antiqua" pitchFamily="18" charset="0"/>
                  <a:cs typeface="Arial" charset="0"/>
                </a:rPr>
                <a:t>you</a:t>
              </a:r>
            </a:p>
          </p:txBody>
        </p:sp>
        <p:sp>
          <p:nvSpPr>
            <p:cNvPr id="59421" name="Text Box 30"/>
            <p:cNvSpPr txBox="1">
              <a:spLocks noChangeArrowheads="1"/>
            </p:cNvSpPr>
            <p:nvPr/>
          </p:nvSpPr>
          <p:spPr bwMode="auto">
            <a:xfrm>
              <a:off x="1392" y="1440"/>
              <a:ext cx="1392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Addressee</a:t>
              </a:r>
              <a:endParaRPr lang="en-US" sz="2000">
                <a:cs typeface="Arial" charset="0"/>
              </a:endParaRPr>
            </a:p>
          </p:txBody>
        </p:sp>
        <p:cxnSp>
          <p:nvCxnSpPr>
            <p:cNvPr id="59422" name="AutoShape 31"/>
            <p:cNvCxnSpPr>
              <a:cxnSpLocks noChangeShapeType="1"/>
              <a:stCxn id="59420" idx="3"/>
              <a:endCxn id="59421" idx="1"/>
            </p:cNvCxnSpPr>
            <p:nvPr/>
          </p:nvCxnSpPr>
          <p:spPr bwMode="auto">
            <a:xfrm>
              <a:off x="1073" y="1560"/>
              <a:ext cx="312" cy="0"/>
            </a:xfrm>
            <a:prstGeom prst="straightConnector1">
              <a:avLst/>
            </a:prstGeom>
            <a:noFill/>
            <a:ln w="19050">
              <a:solidFill>
                <a:srgbClr val="666699"/>
              </a:solidFill>
              <a:round/>
              <a:headEnd/>
              <a:tailEnd/>
            </a:ln>
          </p:spPr>
        </p:cxn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6096000" y="2819400"/>
            <a:ext cx="1143000" cy="1012825"/>
            <a:chOff x="2064" y="1722"/>
            <a:chExt cx="720" cy="638"/>
          </a:xfrm>
        </p:grpSpPr>
        <p:sp>
          <p:nvSpPr>
            <p:cNvPr id="59416" name="Oval 33"/>
            <p:cNvSpPr>
              <a:spLocks noChangeArrowheads="1"/>
            </p:cNvSpPr>
            <p:nvPr/>
          </p:nvSpPr>
          <p:spPr bwMode="auto">
            <a:xfrm>
              <a:off x="2064" y="1722"/>
              <a:ext cx="58" cy="52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9417" name="AutoShape 34"/>
            <p:cNvCxnSpPr>
              <a:cxnSpLocks noChangeShapeType="1"/>
              <a:stCxn id="59419" idx="0"/>
              <a:endCxn id="59416" idx="4"/>
            </p:cNvCxnSpPr>
            <p:nvPr/>
          </p:nvCxnSpPr>
          <p:spPr bwMode="auto">
            <a:xfrm rot="-5400000">
              <a:off x="1834" y="2040"/>
              <a:ext cx="518" cy="0"/>
            </a:xfrm>
            <a:prstGeom prst="straightConnector1">
              <a:avLst/>
            </a:prstGeom>
            <a:noFill/>
            <a:ln w="25400">
              <a:solidFill>
                <a:srgbClr val="FF0066"/>
              </a:solidFill>
              <a:round/>
              <a:headEnd/>
              <a:tailEnd type="triangle" w="med" len="med"/>
            </a:ln>
          </p:spPr>
        </p:cxnSp>
        <p:sp>
          <p:nvSpPr>
            <p:cNvPr id="59418" name="Text Box 35"/>
            <p:cNvSpPr txBox="1">
              <a:spLocks noChangeArrowheads="1"/>
            </p:cNvSpPr>
            <p:nvPr/>
          </p:nvSpPr>
          <p:spPr bwMode="auto">
            <a:xfrm>
              <a:off x="2112" y="1968"/>
              <a:ext cx="672" cy="1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r>
                <a:rPr lang="en-US" altLang="zh-TW" sz="1400">
                  <a:solidFill>
                    <a:srgbClr val="FF0066"/>
                  </a:solidFill>
                  <a:latin typeface="Verdana" pitchFamily="34" charset="0"/>
                  <a:ea typeface="PMingLiU" pitchFamily="18" charset="-120"/>
                </a:rPr>
                <a:t>washer</a:t>
              </a:r>
              <a:endParaRPr lang="en-US" sz="1400">
                <a:solidFill>
                  <a:srgbClr val="FF0066"/>
                </a:solidFill>
                <a:cs typeface="Arial" charset="0"/>
              </a:endParaRPr>
            </a:p>
          </p:txBody>
        </p:sp>
        <p:sp>
          <p:nvSpPr>
            <p:cNvPr id="59419" name="Oval 36"/>
            <p:cNvSpPr>
              <a:spLocks noChangeArrowheads="1"/>
            </p:cNvSpPr>
            <p:nvPr/>
          </p:nvSpPr>
          <p:spPr bwMode="auto">
            <a:xfrm>
              <a:off x="2064" y="2306"/>
              <a:ext cx="58" cy="54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403" name="Group 37"/>
          <p:cNvGrpSpPr>
            <a:grpSpLocks/>
          </p:cNvGrpSpPr>
          <p:nvPr/>
        </p:nvGrpSpPr>
        <p:grpSpPr bwMode="auto">
          <a:xfrm>
            <a:off x="762000" y="3886200"/>
            <a:ext cx="3429000" cy="381000"/>
            <a:chOff x="480" y="2400"/>
            <a:chExt cx="2160" cy="240"/>
          </a:xfrm>
        </p:grpSpPr>
        <p:sp>
          <p:nvSpPr>
            <p:cNvPr id="59413" name="Text Box 38"/>
            <p:cNvSpPr txBox="1">
              <a:spLocks noChangeArrowheads="1"/>
            </p:cNvSpPr>
            <p:nvPr/>
          </p:nvSpPr>
          <p:spPr bwMode="auto">
            <a:xfrm>
              <a:off x="1536" y="2400"/>
              <a:ext cx="1104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Wash-Action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59414" name="Text Box 39"/>
            <p:cNvSpPr txBox="1">
              <a:spLocks noChangeArrowheads="1"/>
            </p:cNvSpPr>
            <p:nvPr/>
          </p:nvSpPr>
          <p:spPr bwMode="auto">
            <a:xfrm>
              <a:off x="480" y="2400"/>
              <a:ext cx="586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sz="2000" i="1">
                  <a:latin typeface="Book Antiqua" pitchFamily="18" charset="0"/>
                  <a:cs typeface="Arial" charset="0"/>
                </a:rPr>
                <a:t>washed</a:t>
              </a:r>
            </a:p>
          </p:txBody>
        </p:sp>
        <p:cxnSp>
          <p:nvCxnSpPr>
            <p:cNvPr id="59415" name="AutoShape 40"/>
            <p:cNvCxnSpPr>
              <a:cxnSpLocks noChangeShapeType="1"/>
              <a:stCxn id="59414" idx="3"/>
              <a:endCxn id="59413" idx="1"/>
            </p:cNvCxnSpPr>
            <p:nvPr/>
          </p:nvCxnSpPr>
          <p:spPr bwMode="auto">
            <a:xfrm>
              <a:off x="1073" y="2520"/>
              <a:ext cx="456" cy="0"/>
            </a:xfrm>
            <a:prstGeom prst="straightConnector1">
              <a:avLst/>
            </a:prstGeom>
            <a:noFill/>
            <a:ln w="19050">
              <a:solidFill>
                <a:srgbClr val="666699"/>
              </a:solidFill>
              <a:round/>
              <a:headEnd/>
              <a:tailEnd/>
            </a:ln>
          </p:spPr>
        </p:cxn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6096000" y="4343400"/>
            <a:ext cx="1001713" cy="996950"/>
            <a:chOff x="2064" y="2736"/>
            <a:chExt cx="631" cy="628"/>
          </a:xfrm>
        </p:grpSpPr>
        <p:sp>
          <p:nvSpPr>
            <p:cNvPr id="59409" name="Text Box 42"/>
            <p:cNvSpPr txBox="1">
              <a:spLocks noChangeArrowheads="1"/>
            </p:cNvSpPr>
            <p:nvPr/>
          </p:nvSpPr>
          <p:spPr bwMode="auto">
            <a:xfrm>
              <a:off x="2112" y="2928"/>
              <a:ext cx="583" cy="1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r>
                <a:rPr lang="en-US" altLang="zh-TW" sz="1400">
                  <a:solidFill>
                    <a:srgbClr val="FF0066"/>
                  </a:solidFill>
                  <a:latin typeface="Verdana" pitchFamily="34" charset="0"/>
                  <a:ea typeface="PMingLiU" pitchFamily="18" charset="-120"/>
                </a:rPr>
                <a:t>washee</a:t>
              </a:r>
              <a:endParaRPr lang="en-US" sz="1400">
                <a:solidFill>
                  <a:srgbClr val="FF0066"/>
                </a:solidFill>
                <a:cs typeface="Arial" charset="0"/>
              </a:endParaRPr>
            </a:p>
          </p:txBody>
        </p:sp>
        <p:cxnSp>
          <p:nvCxnSpPr>
            <p:cNvPr id="59410" name="AutoShape 43"/>
            <p:cNvCxnSpPr>
              <a:cxnSpLocks noChangeShapeType="1"/>
              <a:stCxn id="59411" idx="4"/>
              <a:endCxn id="59412" idx="0"/>
            </p:cNvCxnSpPr>
            <p:nvPr/>
          </p:nvCxnSpPr>
          <p:spPr bwMode="auto">
            <a:xfrm rot="5400000">
              <a:off x="1839" y="3051"/>
              <a:ext cx="508" cy="0"/>
            </a:xfrm>
            <a:prstGeom prst="straightConnector1">
              <a:avLst/>
            </a:prstGeom>
            <a:noFill/>
            <a:ln w="25400">
              <a:solidFill>
                <a:srgbClr val="FF0066"/>
              </a:solidFill>
              <a:round/>
              <a:headEnd/>
              <a:tailEnd type="triangle" w="med" len="med"/>
            </a:ln>
          </p:spPr>
        </p:cxnSp>
        <p:sp>
          <p:nvSpPr>
            <p:cNvPr id="59411" name="Oval 44"/>
            <p:cNvSpPr>
              <a:spLocks noChangeArrowheads="1"/>
            </p:cNvSpPr>
            <p:nvPr/>
          </p:nvSpPr>
          <p:spPr bwMode="auto">
            <a:xfrm>
              <a:off x="2064" y="2736"/>
              <a:ext cx="58" cy="54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2" name="Oval 45"/>
            <p:cNvSpPr>
              <a:spLocks noChangeArrowheads="1"/>
            </p:cNvSpPr>
            <p:nvPr/>
          </p:nvSpPr>
          <p:spPr bwMode="auto">
            <a:xfrm>
              <a:off x="2064" y="3312"/>
              <a:ext cx="58" cy="52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405" name="Group 46"/>
          <p:cNvGrpSpPr>
            <a:grpSpLocks/>
          </p:cNvGrpSpPr>
          <p:nvPr/>
        </p:nvGrpSpPr>
        <p:grpSpPr bwMode="auto">
          <a:xfrm>
            <a:off x="762000" y="5410200"/>
            <a:ext cx="3657600" cy="381000"/>
            <a:chOff x="480" y="3456"/>
            <a:chExt cx="2304" cy="240"/>
          </a:xfrm>
        </p:grpSpPr>
        <p:sp>
          <p:nvSpPr>
            <p:cNvPr id="59406" name="Text Box 47"/>
            <p:cNvSpPr txBox="1">
              <a:spLocks noChangeArrowheads="1"/>
            </p:cNvSpPr>
            <p:nvPr/>
          </p:nvSpPr>
          <p:spPr bwMode="auto">
            <a:xfrm>
              <a:off x="1392" y="3456"/>
              <a:ext cx="1392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ContextElement</a:t>
              </a:r>
              <a:endParaRPr lang="en-US" sz="2000">
                <a:cs typeface="Arial" charset="0"/>
              </a:endParaRPr>
            </a:p>
          </p:txBody>
        </p:sp>
        <p:cxnSp>
          <p:nvCxnSpPr>
            <p:cNvPr id="59407" name="AutoShape 48"/>
            <p:cNvCxnSpPr>
              <a:cxnSpLocks noChangeShapeType="1"/>
              <a:stCxn id="59408" idx="3"/>
              <a:endCxn id="59406" idx="1"/>
            </p:cNvCxnSpPr>
            <p:nvPr/>
          </p:nvCxnSpPr>
          <p:spPr bwMode="auto">
            <a:xfrm>
              <a:off x="1073" y="3576"/>
              <a:ext cx="312" cy="0"/>
            </a:xfrm>
            <a:prstGeom prst="straightConnector1">
              <a:avLst/>
            </a:prstGeom>
            <a:noFill/>
            <a:ln w="19050">
              <a:solidFill>
                <a:srgbClr val="666699"/>
              </a:solidFill>
              <a:round/>
              <a:headEnd/>
              <a:tailEnd/>
            </a:ln>
          </p:spPr>
        </p:cxnSp>
        <p:sp>
          <p:nvSpPr>
            <p:cNvPr id="59408" name="Text Box 49"/>
            <p:cNvSpPr txBox="1">
              <a:spLocks noChangeArrowheads="1"/>
            </p:cNvSpPr>
            <p:nvPr/>
          </p:nvSpPr>
          <p:spPr bwMode="auto">
            <a:xfrm>
              <a:off x="480" y="3456"/>
              <a:ext cx="586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sz="2000" i="1">
                  <a:latin typeface="Book Antiqua" pitchFamily="18" charset="0"/>
                  <a:cs typeface="Arial" charset="0"/>
                </a:rPr>
                <a:t>them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3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3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43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5105400" y="1752600"/>
            <a:ext cx="3581400" cy="4267200"/>
            <a:chOff x="3216" y="1104"/>
            <a:chExt cx="2256" cy="2688"/>
          </a:xfrm>
        </p:grpSpPr>
        <p:sp>
          <p:nvSpPr>
            <p:cNvPr id="60450" name="Text Box 3"/>
            <p:cNvSpPr txBox="1">
              <a:spLocks noChangeArrowheads="1"/>
            </p:cNvSpPr>
            <p:nvPr/>
          </p:nvSpPr>
          <p:spPr bwMode="auto">
            <a:xfrm>
              <a:off x="3216" y="1104"/>
              <a:ext cx="2256" cy="2688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66"/>
                  </a:solidFill>
                  <a:cs typeface="Arial" charset="0"/>
                </a:rPr>
                <a:t>Context</a:t>
              </a:r>
            </a:p>
          </p:txBody>
        </p:sp>
        <p:sp>
          <p:nvSpPr>
            <p:cNvPr id="60451" name="Text Box 4"/>
            <p:cNvSpPr txBox="1">
              <a:spLocks noChangeArrowheads="1"/>
            </p:cNvSpPr>
            <p:nvPr/>
          </p:nvSpPr>
          <p:spPr bwMode="auto">
            <a:xfrm>
              <a:off x="3648" y="1488"/>
              <a:ext cx="432" cy="240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Eve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60452" name="Oval 5"/>
            <p:cNvSpPr>
              <a:spLocks noChangeArrowheads="1"/>
            </p:cNvSpPr>
            <p:nvPr/>
          </p:nvSpPr>
          <p:spPr bwMode="auto">
            <a:xfrm>
              <a:off x="3840" y="1768"/>
              <a:ext cx="58" cy="52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60453" name="AutoShape 6"/>
            <p:cNvCxnSpPr>
              <a:cxnSpLocks noChangeShapeType="1"/>
              <a:stCxn id="60461" idx="0"/>
              <a:endCxn id="60452" idx="4"/>
            </p:cNvCxnSpPr>
            <p:nvPr/>
          </p:nvCxnSpPr>
          <p:spPr bwMode="auto">
            <a:xfrm rot="-5400000">
              <a:off x="3610" y="2086"/>
              <a:ext cx="51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454" name="Text Box 7"/>
            <p:cNvSpPr txBox="1">
              <a:spLocks noChangeArrowheads="1"/>
            </p:cNvSpPr>
            <p:nvPr/>
          </p:nvSpPr>
          <p:spPr bwMode="auto">
            <a:xfrm>
              <a:off x="3888" y="2016"/>
              <a:ext cx="672" cy="1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r>
                <a:rPr lang="en-US" altLang="zh-TW" sz="1400">
                  <a:latin typeface="Verdana" pitchFamily="34" charset="0"/>
                  <a:ea typeface="PMingLiU" pitchFamily="18" charset="-120"/>
                </a:rPr>
                <a:t>washer</a:t>
              </a:r>
              <a:endParaRPr lang="en-US" sz="1400">
                <a:cs typeface="Arial" charset="0"/>
              </a:endParaRPr>
            </a:p>
          </p:txBody>
        </p:sp>
        <p:sp>
          <p:nvSpPr>
            <p:cNvPr id="60455" name="Oval 8"/>
            <p:cNvSpPr>
              <a:spLocks noChangeArrowheads="1"/>
            </p:cNvSpPr>
            <p:nvPr/>
          </p:nvSpPr>
          <p:spPr bwMode="auto">
            <a:xfrm>
              <a:off x="3840" y="2728"/>
              <a:ext cx="58" cy="54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56" name="Text Box 9"/>
            <p:cNvSpPr txBox="1">
              <a:spLocks noChangeArrowheads="1"/>
            </p:cNvSpPr>
            <p:nvPr/>
          </p:nvSpPr>
          <p:spPr bwMode="auto">
            <a:xfrm>
              <a:off x="3312" y="2448"/>
              <a:ext cx="1104" cy="240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Wash-Action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60457" name="Text Box 10"/>
            <p:cNvSpPr txBox="1">
              <a:spLocks noChangeArrowheads="1"/>
            </p:cNvSpPr>
            <p:nvPr/>
          </p:nvSpPr>
          <p:spPr bwMode="auto">
            <a:xfrm>
              <a:off x="3600" y="3408"/>
              <a:ext cx="624" cy="240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Hands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60458" name="Oval 11"/>
            <p:cNvSpPr>
              <a:spLocks noChangeArrowheads="1"/>
            </p:cNvSpPr>
            <p:nvPr/>
          </p:nvSpPr>
          <p:spPr bwMode="auto">
            <a:xfrm>
              <a:off x="3840" y="3304"/>
              <a:ext cx="58" cy="52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59" name="Text Box 12"/>
            <p:cNvSpPr txBox="1">
              <a:spLocks noChangeArrowheads="1"/>
            </p:cNvSpPr>
            <p:nvPr/>
          </p:nvSpPr>
          <p:spPr bwMode="auto">
            <a:xfrm>
              <a:off x="3888" y="2928"/>
              <a:ext cx="583" cy="1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r>
                <a:rPr lang="en-US" altLang="zh-TW" sz="1400">
                  <a:latin typeface="Verdana" pitchFamily="34" charset="0"/>
                  <a:ea typeface="PMingLiU" pitchFamily="18" charset="-120"/>
                </a:rPr>
                <a:t>washee</a:t>
              </a:r>
              <a:endParaRPr lang="en-US" sz="1400">
                <a:cs typeface="Arial" charset="0"/>
              </a:endParaRPr>
            </a:p>
          </p:txBody>
        </p:sp>
        <p:cxnSp>
          <p:nvCxnSpPr>
            <p:cNvPr id="60460" name="AutoShape 13"/>
            <p:cNvCxnSpPr>
              <a:cxnSpLocks noChangeShapeType="1"/>
              <a:stCxn id="60455" idx="4"/>
              <a:endCxn id="60458" idx="0"/>
            </p:cNvCxnSpPr>
            <p:nvPr/>
          </p:nvCxnSpPr>
          <p:spPr bwMode="auto">
            <a:xfrm rot="5400000">
              <a:off x="3615" y="3043"/>
              <a:ext cx="50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461" name="Oval 14"/>
            <p:cNvSpPr>
              <a:spLocks noChangeArrowheads="1"/>
            </p:cNvSpPr>
            <p:nvPr/>
          </p:nvSpPr>
          <p:spPr bwMode="auto">
            <a:xfrm>
              <a:off x="3840" y="2352"/>
              <a:ext cx="58" cy="54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62" name="Text Box 15"/>
            <p:cNvSpPr txBox="1">
              <a:spLocks noChangeArrowheads="1"/>
            </p:cNvSpPr>
            <p:nvPr/>
          </p:nvSpPr>
          <p:spPr bwMode="auto">
            <a:xfrm>
              <a:off x="4560" y="2352"/>
              <a:ext cx="864" cy="432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Discourse Segment</a:t>
              </a:r>
              <a:endParaRPr lang="en-US" sz="2000">
                <a:cs typeface="Arial" charset="0"/>
              </a:endParaRPr>
            </a:p>
          </p:txBody>
        </p:sp>
        <p:cxnSp>
          <p:nvCxnSpPr>
            <p:cNvPr id="60463" name="AutoShape 16"/>
            <p:cNvCxnSpPr>
              <a:cxnSpLocks noChangeShapeType="1"/>
              <a:stCxn id="60465" idx="0"/>
              <a:endCxn id="60452" idx="6"/>
            </p:cNvCxnSpPr>
            <p:nvPr/>
          </p:nvCxnSpPr>
          <p:spPr bwMode="auto">
            <a:xfrm rot="5400000" flipH="1">
              <a:off x="4235" y="1464"/>
              <a:ext cx="455" cy="111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464" name="Text Box 17"/>
            <p:cNvSpPr txBox="1">
              <a:spLocks noChangeArrowheads="1"/>
            </p:cNvSpPr>
            <p:nvPr/>
          </p:nvSpPr>
          <p:spPr bwMode="auto">
            <a:xfrm>
              <a:off x="4608" y="1728"/>
              <a:ext cx="672" cy="1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r>
                <a:rPr lang="en-US" altLang="zh-TW" sz="1400">
                  <a:latin typeface="Verdana" pitchFamily="34" charset="0"/>
                  <a:ea typeface="PMingLiU" pitchFamily="18" charset="-120"/>
                </a:rPr>
                <a:t>addressee</a:t>
              </a:r>
              <a:endParaRPr lang="en-US" sz="1400">
                <a:cs typeface="Arial" charset="0"/>
              </a:endParaRPr>
            </a:p>
          </p:txBody>
        </p:sp>
        <p:sp>
          <p:nvSpPr>
            <p:cNvPr id="60465" name="Oval 18"/>
            <p:cNvSpPr>
              <a:spLocks noChangeArrowheads="1"/>
            </p:cNvSpPr>
            <p:nvPr/>
          </p:nvSpPr>
          <p:spPr bwMode="auto">
            <a:xfrm>
              <a:off x="4992" y="2256"/>
              <a:ext cx="58" cy="54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66" name="Oval 19"/>
            <p:cNvSpPr>
              <a:spLocks noChangeArrowheads="1"/>
            </p:cNvSpPr>
            <p:nvPr/>
          </p:nvSpPr>
          <p:spPr bwMode="auto">
            <a:xfrm>
              <a:off x="4992" y="2832"/>
              <a:ext cx="58" cy="54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60467" name="AutoShape 20"/>
            <p:cNvCxnSpPr>
              <a:cxnSpLocks noChangeShapeType="1"/>
              <a:stCxn id="60466" idx="4"/>
              <a:endCxn id="60458" idx="6"/>
            </p:cNvCxnSpPr>
            <p:nvPr/>
          </p:nvCxnSpPr>
          <p:spPr bwMode="auto">
            <a:xfrm rot="5400000">
              <a:off x="4244" y="2554"/>
              <a:ext cx="437" cy="111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468" name="Text Box 21"/>
            <p:cNvSpPr txBox="1">
              <a:spLocks noChangeArrowheads="1"/>
            </p:cNvSpPr>
            <p:nvPr/>
          </p:nvSpPr>
          <p:spPr bwMode="auto">
            <a:xfrm>
              <a:off x="4656" y="3216"/>
              <a:ext cx="720" cy="288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r>
                <a:rPr lang="en-US" altLang="zh-TW" sz="1400">
                  <a:latin typeface="Verdana" pitchFamily="34" charset="0"/>
                  <a:ea typeface="PMingLiU" pitchFamily="18" charset="-120"/>
                </a:rPr>
                <a:t>attentional-focus</a:t>
              </a:r>
              <a:endParaRPr lang="en-US" sz="1400">
                <a:cs typeface="Arial" charset="0"/>
              </a:endParaRPr>
            </a:p>
          </p:txBody>
        </p:sp>
      </p:grpSp>
      <p:sp>
        <p:nvSpPr>
          <p:cNvPr id="60419" name="Rectangle 2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Context bootstraps learning: </a:t>
            </a:r>
            <a:br>
              <a:rPr lang="en-US" sz="3600" smtClean="0"/>
            </a:br>
            <a:r>
              <a:rPr lang="en-US" sz="3600" smtClean="0"/>
              <a:t>new construction maps form to meaning</a:t>
            </a:r>
          </a:p>
        </p:txBody>
      </p:sp>
      <p:sp>
        <p:nvSpPr>
          <p:cNvPr id="60420" name="Text Box 23"/>
          <p:cNvSpPr txBox="1">
            <a:spLocks noChangeArrowheads="1"/>
          </p:cNvSpPr>
          <p:nvPr/>
        </p:nvSpPr>
        <p:spPr bwMode="auto">
          <a:xfrm>
            <a:off x="2133600" y="1752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cs typeface="Arial" charset="0"/>
              </a:rPr>
              <a:t>Meaning</a:t>
            </a:r>
          </a:p>
        </p:txBody>
      </p:sp>
      <p:sp>
        <p:nvSpPr>
          <p:cNvPr id="60421" name="Text Box 24"/>
          <p:cNvSpPr txBox="1">
            <a:spLocks noChangeArrowheads="1"/>
          </p:cNvSpPr>
          <p:nvPr/>
        </p:nvSpPr>
        <p:spPr bwMode="auto">
          <a:xfrm>
            <a:off x="533400" y="1752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cs typeface="Arial" charset="0"/>
              </a:rPr>
              <a:t>Form</a:t>
            </a:r>
          </a:p>
        </p:txBody>
      </p:sp>
      <p:cxnSp>
        <p:nvCxnSpPr>
          <p:cNvPr id="60422" name="AutoShape 25"/>
          <p:cNvCxnSpPr>
            <a:cxnSpLocks noChangeShapeType="1"/>
            <a:stCxn id="60444" idx="3"/>
            <a:endCxn id="60456" idx="1"/>
          </p:cNvCxnSpPr>
          <p:nvPr/>
        </p:nvCxnSpPr>
        <p:spPr bwMode="auto">
          <a:xfrm>
            <a:off x="4202113" y="4076700"/>
            <a:ext cx="1055687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0423" name="AutoShape 26"/>
          <p:cNvCxnSpPr>
            <a:cxnSpLocks noChangeShapeType="1"/>
            <a:stCxn id="60441" idx="3"/>
            <a:endCxn id="60457" idx="1"/>
          </p:cNvCxnSpPr>
          <p:nvPr/>
        </p:nvCxnSpPr>
        <p:spPr bwMode="auto">
          <a:xfrm>
            <a:off x="4430713" y="5600700"/>
            <a:ext cx="1284287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0424" name="AutoShape 27"/>
          <p:cNvCxnSpPr>
            <a:cxnSpLocks noChangeShapeType="1"/>
            <a:stCxn id="60448" idx="3"/>
            <a:endCxn id="60451" idx="1"/>
          </p:cNvCxnSpPr>
          <p:nvPr/>
        </p:nvCxnSpPr>
        <p:spPr bwMode="auto">
          <a:xfrm>
            <a:off x="4430713" y="2552700"/>
            <a:ext cx="1360487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60425" name="Group 28"/>
          <p:cNvGrpSpPr>
            <a:grpSpLocks/>
          </p:cNvGrpSpPr>
          <p:nvPr/>
        </p:nvGrpSpPr>
        <p:grpSpPr bwMode="auto">
          <a:xfrm>
            <a:off x="762000" y="2362200"/>
            <a:ext cx="3657600" cy="381000"/>
            <a:chOff x="480" y="1440"/>
            <a:chExt cx="2304" cy="240"/>
          </a:xfrm>
        </p:grpSpPr>
        <p:sp>
          <p:nvSpPr>
            <p:cNvPr id="60447" name="Text Box 29"/>
            <p:cNvSpPr txBox="1">
              <a:spLocks noChangeArrowheads="1"/>
            </p:cNvSpPr>
            <p:nvPr/>
          </p:nvSpPr>
          <p:spPr bwMode="auto">
            <a:xfrm>
              <a:off x="480" y="1440"/>
              <a:ext cx="586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sz="2000" i="1">
                  <a:latin typeface="Book Antiqua" pitchFamily="18" charset="0"/>
                  <a:cs typeface="Arial" charset="0"/>
                </a:rPr>
                <a:t>you</a:t>
              </a:r>
            </a:p>
          </p:txBody>
        </p:sp>
        <p:sp>
          <p:nvSpPr>
            <p:cNvPr id="60448" name="Text Box 30"/>
            <p:cNvSpPr txBox="1">
              <a:spLocks noChangeArrowheads="1"/>
            </p:cNvSpPr>
            <p:nvPr/>
          </p:nvSpPr>
          <p:spPr bwMode="auto">
            <a:xfrm>
              <a:off x="1392" y="1440"/>
              <a:ext cx="1392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Addressee</a:t>
              </a:r>
              <a:endParaRPr lang="en-US" sz="2000">
                <a:cs typeface="Arial" charset="0"/>
              </a:endParaRPr>
            </a:p>
          </p:txBody>
        </p:sp>
        <p:cxnSp>
          <p:nvCxnSpPr>
            <p:cNvPr id="60449" name="AutoShape 31"/>
            <p:cNvCxnSpPr>
              <a:cxnSpLocks noChangeShapeType="1"/>
              <a:stCxn id="60447" idx="3"/>
              <a:endCxn id="60448" idx="1"/>
            </p:cNvCxnSpPr>
            <p:nvPr/>
          </p:nvCxnSpPr>
          <p:spPr bwMode="auto">
            <a:xfrm>
              <a:off x="1073" y="1560"/>
              <a:ext cx="312" cy="0"/>
            </a:xfrm>
            <a:prstGeom prst="straightConnector1">
              <a:avLst/>
            </a:prstGeom>
            <a:noFill/>
            <a:ln w="19050">
              <a:solidFill>
                <a:srgbClr val="666699"/>
              </a:solidFill>
              <a:round/>
              <a:headEnd/>
              <a:tailEnd/>
            </a:ln>
          </p:spPr>
        </p:cxnSp>
      </p:grpSp>
      <p:grpSp>
        <p:nvGrpSpPr>
          <p:cNvPr id="60426" name="Group 32"/>
          <p:cNvGrpSpPr>
            <a:grpSpLocks/>
          </p:cNvGrpSpPr>
          <p:nvPr/>
        </p:nvGrpSpPr>
        <p:grpSpPr bwMode="auto">
          <a:xfrm>
            <a:off x="762000" y="3886200"/>
            <a:ext cx="3429000" cy="381000"/>
            <a:chOff x="480" y="2400"/>
            <a:chExt cx="2160" cy="240"/>
          </a:xfrm>
        </p:grpSpPr>
        <p:sp>
          <p:nvSpPr>
            <p:cNvPr id="60444" name="Text Box 33"/>
            <p:cNvSpPr txBox="1">
              <a:spLocks noChangeArrowheads="1"/>
            </p:cNvSpPr>
            <p:nvPr/>
          </p:nvSpPr>
          <p:spPr bwMode="auto">
            <a:xfrm>
              <a:off x="1536" y="2400"/>
              <a:ext cx="1104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Wash-Action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60445" name="Text Box 34"/>
            <p:cNvSpPr txBox="1">
              <a:spLocks noChangeArrowheads="1"/>
            </p:cNvSpPr>
            <p:nvPr/>
          </p:nvSpPr>
          <p:spPr bwMode="auto">
            <a:xfrm>
              <a:off x="480" y="2400"/>
              <a:ext cx="586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sz="2000" i="1">
                  <a:latin typeface="Book Antiqua" pitchFamily="18" charset="0"/>
                  <a:cs typeface="Arial" charset="0"/>
                </a:rPr>
                <a:t>washed</a:t>
              </a:r>
            </a:p>
          </p:txBody>
        </p:sp>
        <p:cxnSp>
          <p:nvCxnSpPr>
            <p:cNvPr id="60446" name="AutoShape 35"/>
            <p:cNvCxnSpPr>
              <a:cxnSpLocks noChangeShapeType="1"/>
              <a:stCxn id="60445" idx="3"/>
              <a:endCxn id="60444" idx="1"/>
            </p:cNvCxnSpPr>
            <p:nvPr/>
          </p:nvCxnSpPr>
          <p:spPr bwMode="auto">
            <a:xfrm>
              <a:off x="1073" y="2520"/>
              <a:ext cx="456" cy="0"/>
            </a:xfrm>
            <a:prstGeom prst="straightConnector1">
              <a:avLst/>
            </a:prstGeom>
            <a:noFill/>
            <a:ln w="19050">
              <a:solidFill>
                <a:srgbClr val="666699"/>
              </a:solidFill>
              <a:round/>
              <a:headEnd/>
              <a:tailEnd/>
            </a:ln>
          </p:spPr>
        </p:cxnSp>
      </p:grpSp>
      <p:grpSp>
        <p:nvGrpSpPr>
          <p:cNvPr id="60427" name="Group 36"/>
          <p:cNvGrpSpPr>
            <a:grpSpLocks/>
          </p:cNvGrpSpPr>
          <p:nvPr/>
        </p:nvGrpSpPr>
        <p:grpSpPr bwMode="auto">
          <a:xfrm>
            <a:off x="762000" y="5410200"/>
            <a:ext cx="3657600" cy="381000"/>
            <a:chOff x="480" y="3456"/>
            <a:chExt cx="2304" cy="240"/>
          </a:xfrm>
        </p:grpSpPr>
        <p:sp>
          <p:nvSpPr>
            <p:cNvPr id="60441" name="Text Box 37"/>
            <p:cNvSpPr txBox="1">
              <a:spLocks noChangeArrowheads="1"/>
            </p:cNvSpPr>
            <p:nvPr/>
          </p:nvSpPr>
          <p:spPr bwMode="auto">
            <a:xfrm>
              <a:off x="1392" y="3456"/>
              <a:ext cx="1392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ContextElement</a:t>
              </a:r>
              <a:endParaRPr lang="en-US" sz="2000">
                <a:cs typeface="Arial" charset="0"/>
              </a:endParaRPr>
            </a:p>
          </p:txBody>
        </p:sp>
        <p:cxnSp>
          <p:nvCxnSpPr>
            <p:cNvPr id="60442" name="AutoShape 38"/>
            <p:cNvCxnSpPr>
              <a:cxnSpLocks noChangeShapeType="1"/>
              <a:stCxn id="60443" idx="3"/>
              <a:endCxn id="60441" idx="1"/>
            </p:cNvCxnSpPr>
            <p:nvPr/>
          </p:nvCxnSpPr>
          <p:spPr bwMode="auto">
            <a:xfrm>
              <a:off x="1073" y="3576"/>
              <a:ext cx="312" cy="0"/>
            </a:xfrm>
            <a:prstGeom prst="straightConnector1">
              <a:avLst/>
            </a:prstGeom>
            <a:noFill/>
            <a:ln w="19050">
              <a:solidFill>
                <a:srgbClr val="666699"/>
              </a:solidFill>
              <a:round/>
              <a:headEnd/>
              <a:tailEnd/>
            </a:ln>
          </p:spPr>
        </p:cxnSp>
        <p:sp>
          <p:nvSpPr>
            <p:cNvPr id="60443" name="Text Box 39"/>
            <p:cNvSpPr txBox="1">
              <a:spLocks noChangeArrowheads="1"/>
            </p:cNvSpPr>
            <p:nvPr/>
          </p:nvSpPr>
          <p:spPr bwMode="auto">
            <a:xfrm>
              <a:off x="480" y="3456"/>
              <a:ext cx="586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sz="2000" i="1">
                  <a:latin typeface="Book Antiqua" pitchFamily="18" charset="0"/>
                  <a:cs typeface="Arial" charset="0"/>
                </a:rPr>
                <a:t>them</a:t>
              </a:r>
            </a:p>
          </p:txBody>
        </p:sp>
      </p:grpSp>
      <p:cxnSp>
        <p:nvCxnSpPr>
          <p:cNvPr id="1744936" name="AutoShape 40"/>
          <p:cNvCxnSpPr>
            <a:cxnSpLocks noChangeShapeType="1"/>
          </p:cNvCxnSpPr>
          <p:nvPr/>
        </p:nvCxnSpPr>
        <p:spPr bwMode="auto">
          <a:xfrm>
            <a:off x="1227138" y="4278313"/>
            <a:ext cx="0" cy="1120775"/>
          </a:xfrm>
          <a:prstGeom prst="straightConnector1">
            <a:avLst/>
          </a:prstGeom>
          <a:noFill/>
          <a:ln w="22225">
            <a:solidFill>
              <a:srgbClr val="FF0066"/>
            </a:solidFill>
            <a:round/>
            <a:headEnd/>
            <a:tailEnd type="triangle" w="med" len="med"/>
          </a:ln>
        </p:spPr>
      </p:cxnSp>
      <p:sp>
        <p:nvSpPr>
          <p:cNvPr id="1744937" name="Text Box 41"/>
          <p:cNvSpPr txBox="1">
            <a:spLocks noChangeArrowheads="1"/>
          </p:cNvSpPr>
          <p:nvPr/>
        </p:nvSpPr>
        <p:spPr bwMode="auto">
          <a:xfrm>
            <a:off x="1295400" y="47244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66"/>
                </a:solidFill>
                <a:latin typeface="Trebuchet MS" pitchFamily="34" charset="0"/>
                <a:cs typeface="Arial" charset="0"/>
              </a:rPr>
              <a:t>before</a:t>
            </a:r>
          </a:p>
        </p:txBody>
      </p:sp>
      <p:sp>
        <p:nvSpPr>
          <p:cNvPr id="1744938" name="Text Box 42"/>
          <p:cNvSpPr txBox="1">
            <a:spLocks noChangeArrowheads="1"/>
          </p:cNvSpPr>
          <p:nvPr/>
        </p:nvSpPr>
        <p:spPr bwMode="auto">
          <a:xfrm>
            <a:off x="1295400" y="3182938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66"/>
                </a:solidFill>
                <a:latin typeface="Trebuchet MS" pitchFamily="34" charset="0"/>
                <a:cs typeface="Arial" charset="0"/>
              </a:rPr>
              <a:t>before</a:t>
            </a:r>
          </a:p>
        </p:txBody>
      </p:sp>
      <p:cxnSp>
        <p:nvCxnSpPr>
          <p:cNvPr id="1744939" name="AutoShape 43"/>
          <p:cNvCxnSpPr>
            <a:cxnSpLocks noChangeShapeType="1"/>
          </p:cNvCxnSpPr>
          <p:nvPr/>
        </p:nvCxnSpPr>
        <p:spPr bwMode="auto">
          <a:xfrm>
            <a:off x="1227138" y="2754313"/>
            <a:ext cx="0" cy="1120775"/>
          </a:xfrm>
          <a:prstGeom prst="straightConnector1">
            <a:avLst/>
          </a:prstGeom>
          <a:noFill/>
          <a:ln w="22225">
            <a:solidFill>
              <a:srgbClr val="FF0066"/>
            </a:solidFill>
            <a:round/>
            <a:headEnd/>
            <a:tailEnd type="triangle" w="med" len="med"/>
          </a:ln>
        </p:spPr>
      </p:cxnSp>
      <p:sp>
        <p:nvSpPr>
          <p:cNvPr id="60432" name="Oval 44"/>
          <p:cNvSpPr>
            <a:spLocks noChangeArrowheads="1"/>
          </p:cNvSpPr>
          <p:nvPr/>
        </p:nvSpPr>
        <p:spPr bwMode="auto">
          <a:xfrm>
            <a:off x="3276600" y="2819400"/>
            <a:ext cx="92075" cy="82550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60433" name="AutoShape 45"/>
          <p:cNvCxnSpPr>
            <a:cxnSpLocks noChangeShapeType="1"/>
            <a:stCxn id="60435" idx="0"/>
            <a:endCxn id="60432" idx="4"/>
          </p:cNvCxnSpPr>
          <p:nvPr/>
        </p:nvCxnSpPr>
        <p:spPr bwMode="auto">
          <a:xfrm rot="-5400000">
            <a:off x="2911475" y="3324226"/>
            <a:ext cx="822325" cy="0"/>
          </a:xfrm>
          <a:prstGeom prst="straightConnector1">
            <a:avLst/>
          </a:prstGeom>
          <a:noFill/>
          <a:ln w="25400">
            <a:solidFill>
              <a:srgbClr val="FF0066"/>
            </a:solidFill>
            <a:round/>
            <a:headEnd/>
            <a:tailEnd type="triangle" w="med" len="med"/>
          </a:ln>
        </p:spPr>
      </p:cxnSp>
      <p:sp>
        <p:nvSpPr>
          <p:cNvPr id="60434" name="Text Box 46"/>
          <p:cNvSpPr txBox="1">
            <a:spLocks noChangeArrowheads="1"/>
          </p:cNvSpPr>
          <p:nvPr/>
        </p:nvSpPr>
        <p:spPr bwMode="auto">
          <a:xfrm>
            <a:off x="3352800" y="3209925"/>
            <a:ext cx="1066800" cy="261938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lIns="45720" rIns="45720"/>
          <a:lstStyle/>
          <a:p>
            <a:r>
              <a:rPr lang="en-US" altLang="zh-TW" sz="1400">
                <a:solidFill>
                  <a:srgbClr val="FF0066"/>
                </a:solidFill>
                <a:latin typeface="Verdana" pitchFamily="34" charset="0"/>
                <a:ea typeface="PMingLiU" pitchFamily="18" charset="-120"/>
              </a:rPr>
              <a:t>washer</a:t>
            </a:r>
            <a:endParaRPr lang="en-US" sz="1400">
              <a:solidFill>
                <a:srgbClr val="FF0066"/>
              </a:solidFill>
              <a:cs typeface="Arial" charset="0"/>
            </a:endParaRPr>
          </a:p>
        </p:txBody>
      </p:sp>
      <p:sp>
        <p:nvSpPr>
          <p:cNvPr id="60435" name="Oval 47"/>
          <p:cNvSpPr>
            <a:spLocks noChangeArrowheads="1"/>
          </p:cNvSpPr>
          <p:nvPr/>
        </p:nvSpPr>
        <p:spPr bwMode="auto">
          <a:xfrm>
            <a:off x="3276600" y="3746500"/>
            <a:ext cx="92075" cy="85725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6" name="Text Box 48"/>
          <p:cNvSpPr txBox="1">
            <a:spLocks noChangeArrowheads="1"/>
          </p:cNvSpPr>
          <p:nvPr/>
        </p:nvSpPr>
        <p:spPr bwMode="auto">
          <a:xfrm>
            <a:off x="3352800" y="4648200"/>
            <a:ext cx="925513" cy="261938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lIns="45720" rIns="45720"/>
          <a:lstStyle/>
          <a:p>
            <a:r>
              <a:rPr lang="en-US" altLang="zh-TW" sz="1400">
                <a:solidFill>
                  <a:srgbClr val="FF0066"/>
                </a:solidFill>
                <a:latin typeface="Verdana" pitchFamily="34" charset="0"/>
                <a:ea typeface="PMingLiU" pitchFamily="18" charset="-120"/>
              </a:rPr>
              <a:t>washee</a:t>
            </a:r>
            <a:endParaRPr lang="en-US" sz="1400">
              <a:solidFill>
                <a:srgbClr val="FF0066"/>
              </a:solidFill>
              <a:cs typeface="Arial" charset="0"/>
            </a:endParaRPr>
          </a:p>
        </p:txBody>
      </p:sp>
      <p:cxnSp>
        <p:nvCxnSpPr>
          <p:cNvPr id="60437" name="AutoShape 49"/>
          <p:cNvCxnSpPr>
            <a:cxnSpLocks noChangeShapeType="1"/>
            <a:stCxn id="60438" idx="4"/>
            <a:endCxn id="60439" idx="0"/>
          </p:cNvCxnSpPr>
          <p:nvPr/>
        </p:nvCxnSpPr>
        <p:spPr bwMode="auto">
          <a:xfrm rot="5400000">
            <a:off x="2919413" y="4843463"/>
            <a:ext cx="806450" cy="0"/>
          </a:xfrm>
          <a:prstGeom prst="straightConnector1">
            <a:avLst/>
          </a:prstGeom>
          <a:noFill/>
          <a:ln w="25400">
            <a:solidFill>
              <a:srgbClr val="FF0066"/>
            </a:solidFill>
            <a:round/>
            <a:headEnd/>
            <a:tailEnd type="triangle" w="med" len="med"/>
          </a:ln>
        </p:spPr>
      </p:cxnSp>
      <p:sp>
        <p:nvSpPr>
          <p:cNvPr id="60438" name="Oval 50"/>
          <p:cNvSpPr>
            <a:spLocks noChangeArrowheads="1"/>
          </p:cNvSpPr>
          <p:nvPr/>
        </p:nvSpPr>
        <p:spPr bwMode="auto">
          <a:xfrm>
            <a:off x="3276600" y="4343400"/>
            <a:ext cx="92075" cy="85725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9" name="Oval 51"/>
          <p:cNvSpPr>
            <a:spLocks noChangeArrowheads="1"/>
          </p:cNvSpPr>
          <p:nvPr/>
        </p:nvSpPr>
        <p:spPr bwMode="auto">
          <a:xfrm>
            <a:off x="3276600" y="5257800"/>
            <a:ext cx="92075" cy="82550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948" name="Text Box 52"/>
          <p:cNvSpPr txBox="1">
            <a:spLocks noChangeArrowheads="1"/>
          </p:cNvSpPr>
          <p:nvPr/>
        </p:nvSpPr>
        <p:spPr bwMode="auto">
          <a:xfrm>
            <a:off x="533400" y="1676400"/>
            <a:ext cx="4114800" cy="4419600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lIns="45720" rIns="45720"/>
          <a:lstStyle/>
          <a:p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4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4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4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1744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937" grpId="0" autoUpdateAnimBg="0"/>
      <p:bldP spid="1744938" grpId="0" autoUpdateAnimBg="0"/>
      <p:bldP spid="1744948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Context bootstraps learning: </a:t>
            </a:r>
            <a:br>
              <a:rPr lang="en-US" sz="3600" smtClean="0"/>
            </a:br>
            <a:r>
              <a:rPr lang="en-US" sz="3600" smtClean="0"/>
              <a:t>new construction maps form to meaning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2133600" y="1752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cs typeface="Arial" charset="0"/>
              </a:rPr>
              <a:t>Meaning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33400" y="1752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cs typeface="Arial" charset="0"/>
              </a:rPr>
              <a:t>Form</a:t>
            </a:r>
          </a:p>
        </p:txBody>
      </p:sp>
      <p:grpSp>
        <p:nvGrpSpPr>
          <p:cNvPr id="61445" name="Group 5"/>
          <p:cNvGrpSpPr>
            <a:grpSpLocks/>
          </p:cNvGrpSpPr>
          <p:nvPr/>
        </p:nvGrpSpPr>
        <p:grpSpPr bwMode="auto">
          <a:xfrm>
            <a:off x="762000" y="2362200"/>
            <a:ext cx="3657600" cy="381000"/>
            <a:chOff x="480" y="1440"/>
            <a:chExt cx="2304" cy="240"/>
          </a:xfrm>
        </p:grpSpPr>
        <p:sp>
          <p:nvSpPr>
            <p:cNvPr id="61468" name="Text Box 6"/>
            <p:cNvSpPr txBox="1">
              <a:spLocks noChangeArrowheads="1"/>
            </p:cNvSpPr>
            <p:nvPr/>
          </p:nvSpPr>
          <p:spPr bwMode="auto">
            <a:xfrm>
              <a:off x="480" y="1440"/>
              <a:ext cx="586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sz="2000" i="1">
                  <a:latin typeface="Book Antiqua" pitchFamily="18" charset="0"/>
                  <a:cs typeface="Arial" charset="0"/>
                </a:rPr>
                <a:t>you</a:t>
              </a:r>
            </a:p>
          </p:txBody>
        </p:sp>
        <p:sp>
          <p:nvSpPr>
            <p:cNvPr id="61469" name="Text Box 7"/>
            <p:cNvSpPr txBox="1">
              <a:spLocks noChangeArrowheads="1"/>
            </p:cNvSpPr>
            <p:nvPr/>
          </p:nvSpPr>
          <p:spPr bwMode="auto">
            <a:xfrm>
              <a:off x="1392" y="1440"/>
              <a:ext cx="1392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Addressee</a:t>
              </a:r>
              <a:endParaRPr lang="en-US" sz="2000">
                <a:cs typeface="Arial" charset="0"/>
              </a:endParaRPr>
            </a:p>
          </p:txBody>
        </p:sp>
        <p:cxnSp>
          <p:nvCxnSpPr>
            <p:cNvPr id="61470" name="AutoShape 8"/>
            <p:cNvCxnSpPr>
              <a:cxnSpLocks noChangeShapeType="1"/>
              <a:stCxn id="61468" idx="3"/>
              <a:endCxn id="61469" idx="1"/>
            </p:cNvCxnSpPr>
            <p:nvPr/>
          </p:nvCxnSpPr>
          <p:spPr bwMode="auto">
            <a:xfrm>
              <a:off x="1073" y="1560"/>
              <a:ext cx="312" cy="0"/>
            </a:xfrm>
            <a:prstGeom prst="straightConnector1">
              <a:avLst/>
            </a:prstGeom>
            <a:noFill/>
            <a:ln w="19050">
              <a:solidFill>
                <a:srgbClr val="666699"/>
              </a:solidFill>
              <a:round/>
              <a:headEnd/>
              <a:tailEnd/>
            </a:ln>
          </p:spPr>
        </p:cxnSp>
      </p:grpSp>
      <p:grpSp>
        <p:nvGrpSpPr>
          <p:cNvPr id="61446" name="Group 9"/>
          <p:cNvGrpSpPr>
            <a:grpSpLocks/>
          </p:cNvGrpSpPr>
          <p:nvPr/>
        </p:nvGrpSpPr>
        <p:grpSpPr bwMode="auto">
          <a:xfrm>
            <a:off x="762000" y="3886200"/>
            <a:ext cx="3429000" cy="381000"/>
            <a:chOff x="480" y="2400"/>
            <a:chExt cx="2160" cy="240"/>
          </a:xfrm>
        </p:grpSpPr>
        <p:sp>
          <p:nvSpPr>
            <p:cNvPr id="61465" name="Text Box 10"/>
            <p:cNvSpPr txBox="1">
              <a:spLocks noChangeArrowheads="1"/>
            </p:cNvSpPr>
            <p:nvPr/>
          </p:nvSpPr>
          <p:spPr bwMode="auto">
            <a:xfrm>
              <a:off x="1536" y="2400"/>
              <a:ext cx="1104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Wash-Action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61466" name="Text Box 11"/>
            <p:cNvSpPr txBox="1">
              <a:spLocks noChangeArrowheads="1"/>
            </p:cNvSpPr>
            <p:nvPr/>
          </p:nvSpPr>
          <p:spPr bwMode="auto">
            <a:xfrm>
              <a:off x="480" y="2400"/>
              <a:ext cx="586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sz="2000" i="1">
                  <a:latin typeface="Book Antiqua" pitchFamily="18" charset="0"/>
                  <a:cs typeface="Arial" charset="0"/>
                </a:rPr>
                <a:t>washed</a:t>
              </a:r>
            </a:p>
          </p:txBody>
        </p:sp>
        <p:cxnSp>
          <p:nvCxnSpPr>
            <p:cNvPr id="61467" name="AutoShape 12"/>
            <p:cNvCxnSpPr>
              <a:cxnSpLocks noChangeShapeType="1"/>
              <a:stCxn id="61466" idx="3"/>
              <a:endCxn id="61465" idx="1"/>
            </p:cNvCxnSpPr>
            <p:nvPr/>
          </p:nvCxnSpPr>
          <p:spPr bwMode="auto">
            <a:xfrm>
              <a:off x="1073" y="2520"/>
              <a:ext cx="456" cy="0"/>
            </a:xfrm>
            <a:prstGeom prst="straightConnector1">
              <a:avLst/>
            </a:prstGeom>
            <a:noFill/>
            <a:ln w="19050">
              <a:solidFill>
                <a:srgbClr val="666699"/>
              </a:solidFill>
              <a:round/>
              <a:headEnd/>
              <a:tailEnd/>
            </a:ln>
          </p:spPr>
        </p:cxnSp>
      </p:grpSp>
      <p:grpSp>
        <p:nvGrpSpPr>
          <p:cNvPr id="61447" name="Group 13"/>
          <p:cNvGrpSpPr>
            <a:grpSpLocks/>
          </p:cNvGrpSpPr>
          <p:nvPr/>
        </p:nvGrpSpPr>
        <p:grpSpPr bwMode="auto">
          <a:xfrm>
            <a:off x="762000" y="5410200"/>
            <a:ext cx="3657600" cy="381000"/>
            <a:chOff x="480" y="3456"/>
            <a:chExt cx="2304" cy="240"/>
          </a:xfrm>
        </p:grpSpPr>
        <p:sp>
          <p:nvSpPr>
            <p:cNvPr id="61462" name="Text Box 14"/>
            <p:cNvSpPr txBox="1">
              <a:spLocks noChangeArrowheads="1"/>
            </p:cNvSpPr>
            <p:nvPr/>
          </p:nvSpPr>
          <p:spPr bwMode="auto">
            <a:xfrm>
              <a:off x="1392" y="3456"/>
              <a:ext cx="1392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altLang="zh-TW" sz="2000">
                  <a:latin typeface="Verdana" pitchFamily="34" charset="0"/>
                  <a:ea typeface="PMingLiU" pitchFamily="18" charset="-120"/>
                </a:rPr>
                <a:t>ContextElement</a:t>
              </a:r>
              <a:endParaRPr lang="en-US" sz="2000">
                <a:cs typeface="Arial" charset="0"/>
              </a:endParaRPr>
            </a:p>
          </p:txBody>
        </p:sp>
        <p:cxnSp>
          <p:nvCxnSpPr>
            <p:cNvPr id="61463" name="AutoShape 15"/>
            <p:cNvCxnSpPr>
              <a:cxnSpLocks noChangeShapeType="1"/>
              <a:stCxn id="61464" idx="3"/>
              <a:endCxn id="61462" idx="1"/>
            </p:cNvCxnSpPr>
            <p:nvPr/>
          </p:nvCxnSpPr>
          <p:spPr bwMode="auto">
            <a:xfrm>
              <a:off x="1073" y="3576"/>
              <a:ext cx="312" cy="0"/>
            </a:xfrm>
            <a:prstGeom prst="straightConnector1">
              <a:avLst/>
            </a:prstGeom>
            <a:noFill/>
            <a:ln w="19050">
              <a:solidFill>
                <a:srgbClr val="666699"/>
              </a:solidFill>
              <a:round/>
              <a:headEnd/>
              <a:tailEnd/>
            </a:ln>
          </p:spPr>
        </p:cxnSp>
        <p:sp>
          <p:nvSpPr>
            <p:cNvPr id="61464" name="Text Box 16"/>
            <p:cNvSpPr txBox="1">
              <a:spLocks noChangeArrowheads="1"/>
            </p:cNvSpPr>
            <p:nvPr/>
          </p:nvSpPr>
          <p:spPr bwMode="auto">
            <a:xfrm>
              <a:off x="480" y="3456"/>
              <a:ext cx="586" cy="240"/>
            </a:xfrm>
            <a:prstGeom prst="rect">
              <a:avLst/>
            </a:prstGeom>
            <a:solidFill>
              <a:srgbClr val="CCFFFF"/>
            </a:solidFill>
            <a:ln w="22225">
              <a:solidFill>
                <a:srgbClr val="339966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/>
              <a:r>
                <a:rPr lang="en-US" sz="2000" i="1">
                  <a:latin typeface="Book Antiqua" pitchFamily="18" charset="0"/>
                  <a:cs typeface="Arial" charset="0"/>
                </a:rPr>
                <a:t>them</a:t>
              </a:r>
            </a:p>
          </p:txBody>
        </p:sp>
      </p:grpSp>
      <p:cxnSp>
        <p:nvCxnSpPr>
          <p:cNvPr id="61448" name="AutoShape 17"/>
          <p:cNvCxnSpPr>
            <a:cxnSpLocks noChangeShapeType="1"/>
          </p:cNvCxnSpPr>
          <p:nvPr/>
        </p:nvCxnSpPr>
        <p:spPr bwMode="auto">
          <a:xfrm>
            <a:off x="1227138" y="4278313"/>
            <a:ext cx="0" cy="1120775"/>
          </a:xfrm>
          <a:prstGeom prst="straightConnector1">
            <a:avLst/>
          </a:prstGeom>
          <a:noFill/>
          <a:ln w="22225">
            <a:solidFill>
              <a:srgbClr val="800080"/>
            </a:solidFill>
            <a:round/>
            <a:headEnd/>
            <a:tailEnd type="triangle" w="med" len="med"/>
          </a:ln>
        </p:spPr>
      </p:cxnSp>
      <p:sp>
        <p:nvSpPr>
          <p:cNvPr id="61449" name="Text Box 18"/>
          <p:cNvSpPr txBox="1">
            <a:spLocks noChangeArrowheads="1"/>
          </p:cNvSpPr>
          <p:nvPr/>
        </p:nvSpPr>
        <p:spPr bwMode="auto">
          <a:xfrm>
            <a:off x="1295400" y="47244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800080"/>
                </a:solidFill>
                <a:latin typeface="Trebuchet MS" pitchFamily="34" charset="0"/>
                <a:cs typeface="Arial" charset="0"/>
              </a:rPr>
              <a:t>before</a:t>
            </a:r>
          </a:p>
        </p:txBody>
      </p:sp>
      <p:sp>
        <p:nvSpPr>
          <p:cNvPr id="61450" name="Text Box 19"/>
          <p:cNvSpPr txBox="1">
            <a:spLocks noChangeArrowheads="1"/>
          </p:cNvSpPr>
          <p:nvPr/>
        </p:nvSpPr>
        <p:spPr bwMode="auto">
          <a:xfrm>
            <a:off x="1295400" y="3182938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800080"/>
                </a:solidFill>
                <a:latin typeface="Trebuchet MS" pitchFamily="34" charset="0"/>
                <a:cs typeface="Arial" charset="0"/>
              </a:rPr>
              <a:t>before</a:t>
            </a:r>
          </a:p>
        </p:txBody>
      </p:sp>
      <p:cxnSp>
        <p:nvCxnSpPr>
          <p:cNvPr id="61451" name="AutoShape 20"/>
          <p:cNvCxnSpPr>
            <a:cxnSpLocks noChangeShapeType="1"/>
          </p:cNvCxnSpPr>
          <p:nvPr/>
        </p:nvCxnSpPr>
        <p:spPr bwMode="auto">
          <a:xfrm>
            <a:off x="1227138" y="2754313"/>
            <a:ext cx="0" cy="1120775"/>
          </a:xfrm>
          <a:prstGeom prst="straightConnector1">
            <a:avLst/>
          </a:prstGeom>
          <a:noFill/>
          <a:ln w="22225">
            <a:solidFill>
              <a:srgbClr val="800080"/>
            </a:solidFill>
            <a:round/>
            <a:headEnd/>
            <a:tailEnd type="triangle" w="med" len="med"/>
          </a:ln>
        </p:spPr>
      </p:cxnSp>
      <p:sp>
        <p:nvSpPr>
          <p:cNvPr id="61452" name="Oval 21"/>
          <p:cNvSpPr>
            <a:spLocks noChangeArrowheads="1"/>
          </p:cNvSpPr>
          <p:nvPr/>
        </p:nvSpPr>
        <p:spPr bwMode="auto">
          <a:xfrm>
            <a:off x="3276600" y="2819400"/>
            <a:ext cx="92075" cy="82550"/>
          </a:xfrm>
          <a:prstGeom prst="ellipse">
            <a:avLst/>
          </a:prstGeom>
          <a:solidFill>
            <a:srgbClr val="FFFFFF"/>
          </a:solidFill>
          <a:ln w="22225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61453" name="AutoShape 22"/>
          <p:cNvCxnSpPr>
            <a:cxnSpLocks noChangeShapeType="1"/>
            <a:stCxn id="61455" idx="0"/>
            <a:endCxn id="61452" idx="4"/>
          </p:cNvCxnSpPr>
          <p:nvPr/>
        </p:nvCxnSpPr>
        <p:spPr bwMode="auto">
          <a:xfrm rot="-5400000">
            <a:off x="2911475" y="3324226"/>
            <a:ext cx="822325" cy="0"/>
          </a:xfrm>
          <a:prstGeom prst="straightConnector1">
            <a:avLst/>
          </a:prstGeom>
          <a:noFill/>
          <a:ln w="25400">
            <a:solidFill>
              <a:srgbClr val="800080"/>
            </a:solidFill>
            <a:round/>
            <a:headEnd/>
            <a:tailEnd type="triangle" w="med" len="med"/>
          </a:ln>
        </p:spPr>
      </p:cxnSp>
      <p:sp>
        <p:nvSpPr>
          <p:cNvPr id="61454" name="Text Box 23"/>
          <p:cNvSpPr txBox="1">
            <a:spLocks noChangeArrowheads="1"/>
          </p:cNvSpPr>
          <p:nvPr/>
        </p:nvSpPr>
        <p:spPr bwMode="auto">
          <a:xfrm>
            <a:off x="3352800" y="3209925"/>
            <a:ext cx="1066800" cy="261938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lIns="45720" rIns="45720"/>
          <a:lstStyle/>
          <a:p>
            <a:r>
              <a:rPr lang="en-US" altLang="zh-TW" sz="1400">
                <a:solidFill>
                  <a:srgbClr val="800080"/>
                </a:solidFill>
                <a:latin typeface="Verdana" pitchFamily="34" charset="0"/>
                <a:ea typeface="PMingLiU" pitchFamily="18" charset="-120"/>
              </a:rPr>
              <a:t>washer</a:t>
            </a:r>
            <a:endParaRPr lang="en-US" sz="1400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61455" name="Oval 24"/>
          <p:cNvSpPr>
            <a:spLocks noChangeArrowheads="1"/>
          </p:cNvSpPr>
          <p:nvPr/>
        </p:nvSpPr>
        <p:spPr bwMode="auto">
          <a:xfrm>
            <a:off x="3276600" y="3746500"/>
            <a:ext cx="92075" cy="85725"/>
          </a:xfrm>
          <a:prstGeom prst="ellipse">
            <a:avLst/>
          </a:prstGeom>
          <a:solidFill>
            <a:srgbClr val="FFFFFF"/>
          </a:solidFill>
          <a:ln w="22225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6" name="Text Box 25"/>
          <p:cNvSpPr txBox="1">
            <a:spLocks noChangeArrowheads="1"/>
          </p:cNvSpPr>
          <p:nvPr/>
        </p:nvSpPr>
        <p:spPr bwMode="auto">
          <a:xfrm>
            <a:off x="3352800" y="4648200"/>
            <a:ext cx="925513" cy="261938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lIns="45720" rIns="45720"/>
          <a:lstStyle/>
          <a:p>
            <a:r>
              <a:rPr lang="en-US" altLang="zh-TW" sz="1400">
                <a:solidFill>
                  <a:srgbClr val="800080"/>
                </a:solidFill>
                <a:latin typeface="Verdana" pitchFamily="34" charset="0"/>
                <a:ea typeface="PMingLiU" pitchFamily="18" charset="-120"/>
              </a:rPr>
              <a:t>washee</a:t>
            </a:r>
            <a:endParaRPr lang="en-US" sz="1400">
              <a:solidFill>
                <a:srgbClr val="800080"/>
              </a:solidFill>
              <a:cs typeface="Arial" charset="0"/>
            </a:endParaRPr>
          </a:p>
        </p:txBody>
      </p:sp>
      <p:cxnSp>
        <p:nvCxnSpPr>
          <p:cNvPr id="61457" name="AutoShape 26"/>
          <p:cNvCxnSpPr>
            <a:cxnSpLocks noChangeShapeType="1"/>
            <a:stCxn id="61458" idx="4"/>
            <a:endCxn id="61459" idx="0"/>
          </p:cNvCxnSpPr>
          <p:nvPr/>
        </p:nvCxnSpPr>
        <p:spPr bwMode="auto">
          <a:xfrm rot="5400000">
            <a:off x="2919413" y="4843463"/>
            <a:ext cx="806450" cy="0"/>
          </a:xfrm>
          <a:prstGeom prst="straightConnector1">
            <a:avLst/>
          </a:prstGeom>
          <a:noFill/>
          <a:ln w="25400">
            <a:solidFill>
              <a:srgbClr val="800080"/>
            </a:solidFill>
            <a:round/>
            <a:headEnd/>
            <a:tailEnd type="triangle" w="med" len="med"/>
          </a:ln>
        </p:spPr>
      </p:cxnSp>
      <p:sp>
        <p:nvSpPr>
          <p:cNvPr id="61458" name="Oval 27"/>
          <p:cNvSpPr>
            <a:spLocks noChangeArrowheads="1"/>
          </p:cNvSpPr>
          <p:nvPr/>
        </p:nvSpPr>
        <p:spPr bwMode="auto">
          <a:xfrm>
            <a:off x="3276600" y="4343400"/>
            <a:ext cx="92075" cy="85725"/>
          </a:xfrm>
          <a:prstGeom prst="ellipse">
            <a:avLst/>
          </a:prstGeom>
          <a:solidFill>
            <a:srgbClr val="FFFFFF"/>
          </a:solidFill>
          <a:ln w="22225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9" name="Oval 28"/>
          <p:cNvSpPr>
            <a:spLocks noChangeArrowheads="1"/>
          </p:cNvSpPr>
          <p:nvPr/>
        </p:nvSpPr>
        <p:spPr bwMode="auto">
          <a:xfrm>
            <a:off x="3276600" y="5257800"/>
            <a:ext cx="92075" cy="82550"/>
          </a:xfrm>
          <a:prstGeom prst="ellipse">
            <a:avLst/>
          </a:prstGeom>
          <a:solidFill>
            <a:srgbClr val="FFFFFF"/>
          </a:solidFill>
          <a:ln w="22225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0" name="Text Box 29"/>
          <p:cNvSpPr txBox="1">
            <a:spLocks noChangeArrowheads="1"/>
          </p:cNvSpPr>
          <p:nvPr/>
        </p:nvSpPr>
        <p:spPr bwMode="auto">
          <a:xfrm>
            <a:off x="533400" y="1676400"/>
            <a:ext cx="4114800" cy="4419600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lIns="45720" rIns="45720"/>
          <a:lstStyle/>
          <a:p>
            <a:endParaRPr lang="en-US">
              <a:cs typeface="Arial" charset="0"/>
            </a:endParaRPr>
          </a:p>
        </p:txBody>
      </p:sp>
      <p:sp>
        <p:nvSpPr>
          <p:cNvPr id="61461" name="Text Box 30"/>
          <p:cNvSpPr txBox="1">
            <a:spLocks noChangeArrowheads="1"/>
          </p:cNvSpPr>
          <p:nvPr/>
        </p:nvSpPr>
        <p:spPr bwMode="auto">
          <a:xfrm>
            <a:off x="4876800" y="2209800"/>
            <a:ext cx="3733800" cy="32702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461963" algn="l"/>
              </a:tabLst>
            </a:pPr>
            <a:r>
              <a:rPr lang="en-US" sz="1600">
                <a:latin typeface="Verdana" pitchFamily="34" charset="0"/>
                <a:cs typeface="Arial" charset="0"/>
              </a:rPr>
              <a:t>YOU-WASHED-THEM </a:t>
            </a:r>
          </a:p>
          <a:p>
            <a:pPr>
              <a:spcBef>
                <a:spcPct val="50000"/>
              </a:spcBef>
              <a:tabLst>
                <a:tab pos="461963" algn="l"/>
              </a:tabLst>
            </a:pPr>
            <a:r>
              <a:rPr lang="en-US" sz="1600">
                <a:latin typeface="Verdana" pitchFamily="34" charset="0"/>
                <a:cs typeface="Arial" charset="0"/>
              </a:rPr>
              <a:t>	constituents:</a:t>
            </a:r>
          </a:p>
          <a:p>
            <a:pPr>
              <a:spcBef>
                <a:spcPct val="50000"/>
              </a:spcBef>
              <a:tabLst>
                <a:tab pos="461963" algn="l"/>
              </a:tabLst>
            </a:pPr>
            <a:r>
              <a:rPr lang="en-US" sz="1600">
                <a:latin typeface="Verdana" pitchFamily="34" charset="0"/>
                <a:cs typeface="Arial" charset="0"/>
              </a:rPr>
              <a:t>		YOU, WASHED, THEM</a:t>
            </a:r>
          </a:p>
          <a:p>
            <a:pPr>
              <a:spcBef>
                <a:spcPct val="50000"/>
              </a:spcBef>
              <a:tabLst>
                <a:tab pos="461963" algn="l"/>
              </a:tabLst>
            </a:pPr>
            <a:r>
              <a:rPr lang="en-US" sz="1600">
                <a:latin typeface="Verdana" pitchFamily="34" charset="0"/>
                <a:cs typeface="Arial" charset="0"/>
              </a:rPr>
              <a:t>	form: </a:t>
            </a:r>
          </a:p>
          <a:p>
            <a:pPr>
              <a:spcBef>
                <a:spcPct val="50000"/>
              </a:spcBef>
              <a:tabLst>
                <a:tab pos="461963" algn="l"/>
              </a:tabLst>
            </a:pPr>
            <a:r>
              <a:rPr lang="en-US" sz="1600">
                <a:latin typeface="Verdana" pitchFamily="34" charset="0"/>
                <a:cs typeface="Arial" charset="0"/>
              </a:rPr>
              <a:t>		YOU before WASHED </a:t>
            </a:r>
          </a:p>
          <a:p>
            <a:pPr>
              <a:spcBef>
                <a:spcPct val="50000"/>
              </a:spcBef>
              <a:tabLst>
                <a:tab pos="461963" algn="l"/>
              </a:tabLst>
            </a:pPr>
            <a:r>
              <a:rPr lang="en-US" sz="1600">
                <a:latin typeface="Verdana" pitchFamily="34" charset="0"/>
                <a:cs typeface="Arial" charset="0"/>
              </a:rPr>
              <a:t>		WASHED before THEM</a:t>
            </a:r>
          </a:p>
          <a:p>
            <a:pPr>
              <a:spcBef>
                <a:spcPct val="50000"/>
              </a:spcBef>
              <a:tabLst>
                <a:tab pos="461963" algn="l"/>
              </a:tabLst>
            </a:pPr>
            <a:r>
              <a:rPr lang="en-US" sz="1600">
                <a:latin typeface="Verdana" pitchFamily="34" charset="0"/>
                <a:cs typeface="Arial" charset="0"/>
              </a:rPr>
              <a:t>	meaning: WASH-ACTION</a:t>
            </a:r>
          </a:p>
          <a:p>
            <a:pPr>
              <a:spcBef>
                <a:spcPct val="50000"/>
              </a:spcBef>
              <a:tabLst>
                <a:tab pos="461963" algn="l"/>
              </a:tabLst>
            </a:pPr>
            <a:r>
              <a:rPr lang="en-US" sz="1600">
                <a:latin typeface="Verdana" pitchFamily="34" charset="0"/>
                <a:cs typeface="Arial" charset="0"/>
              </a:rPr>
              <a:t>		washer: addressee</a:t>
            </a:r>
          </a:p>
          <a:p>
            <a:pPr>
              <a:spcBef>
                <a:spcPct val="50000"/>
              </a:spcBef>
              <a:tabLst>
                <a:tab pos="461963" algn="l"/>
              </a:tabLst>
            </a:pPr>
            <a:r>
              <a:rPr lang="en-US" sz="1600">
                <a:latin typeface="Verdana" pitchFamily="34" charset="0"/>
                <a:cs typeface="Arial" charset="0"/>
              </a:rPr>
              <a:t>		washee: ContextElement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pPr eaLnBrk="1" hangingPunct="1"/>
            <a:r>
              <a:rPr lang="en-GB" sz="3600" smtClean="0"/>
              <a:t>Grammar learning: suggesting new CxNs and reorganizing existing ones</a:t>
            </a:r>
            <a:endParaRPr lang="en-US" sz="360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52800" y="3657600"/>
            <a:ext cx="1524000" cy="533400"/>
            <a:chOff x="2016" y="2016"/>
            <a:chExt cx="1008" cy="336"/>
          </a:xfrm>
        </p:grpSpPr>
        <p:sp>
          <p:nvSpPr>
            <p:cNvPr id="62488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785" cy="15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0" tIns="38862" rIns="0" bIns="0"/>
            <a:lstStyle/>
            <a:p>
              <a:pPr algn="ctr"/>
              <a:r>
                <a:rPr lang="en-US" altLang="zh-TW" sz="1200">
                  <a:latin typeface="Verdana" pitchFamily="34" charset="0"/>
                  <a:ea typeface="PMingLiU" pitchFamily="18" charset="-120"/>
                </a:rPr>
                <a:t>reinforcement</a:t>
              </a:r>
              <a:endParaRPr lang="en-US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62489" name="Freeform 5"/>
            <p:cNvSpPr>
              <a:spLocks/>
            </p:cNvSpPr>
            <p:nvPr/>
          </p:nvSpPr>
          <p:spPr bwMode="auto">
            <a:xfrm rot="10800000">
              <a:off x="2016" y="2016"/>
              <a:ext cx="1008" cy="336"/>
            </a:xfrm>
            <a:custGeom>
              <a:avLst/>
              <a:gdLst>
                <a:gd name="T0" fmla="*/ 1351 w 1351"/>
                <a:gd name="T1" fmla="*/ 20 h 321"/>
                <a:gd name="T2" fmla="*/ 616 w 1351"/>
                <a:gd name="T3" fmla="*/ 20 h 321"/>
                <a:gd name="T4" fmla="*/ 150 w 1351"/>
                <a:gd name="T5" fmla="*/ 50 h 321"/>
                <a:gd name="T6" fmla="*/ 0 w 1351"/>
                <a:gd name="T7" fmla="*/ 321 h 3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1"/>
                <a:gd name="T13" fmla="*/ 0 h 321"/>
                <a:gd name="T14" fmla="*/ 1351 w 1351"/>
                <a:gd name="T15" fmla="*/ 321 h 3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1" h="321">
                  <a:moveTo>
                    <a:pt x="1351" y="20"/>
                  </a:moveTo>
                  <a:cubicBezTo>
                    <a:pt x="1228" y="20"/>
                    <a:pt x="816" y="15"/>
                    <a:pt x="616" y="20"/>
                  </a:cubicBezTo>
                  <a:cubicBezTo>
                    <a:pt x="416" y="25"/>
                    <a:pt x="253" y="0"/>
                    <a:pt x="150" y="50"/>
                  </a:cubicBezTo>
                  <a:cubicBezTo>
                    <a:pt x="47" y="100"/>
                    <a:pt x="31" y="265"/>
                    <a:pt x="0" y="321"/>
                  </a:cubicBezTo>
                </a:path>
              </a:pathLst>
            </a:custGeom>
            <a:noFill/>
            <a:ln w="38100">
              <a:solidFill>
                <a:srgbClr val="99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324600" y="2590800"/>
            <a:ext cx="2362200" cy="1190625"/>
            <a:chOff x="3984" y="1632"/>
            <a:chExt cx="1488" cy="750"/>
          </a:xfrm>
        </p:grpSpPr>
        <p:sp>
          <p:nvSpPr>
            <p:cNvPr id="62486" name="AutoShape 7"/>
            <p:cNvSpPr>
              <a:spLocks noChangeArrowheads="1"/>
            </p:cNvSpPr>
            <p:nvPr/>
          </p:nvSpPr>
          <p:spPr bwMode="auto">
            <a:xfrm>
              <a:off x="3984" y="1872"/>
              <a:ext cx="288" cy="288"/>
            </a:xfrm>
            <a:prstGeom prst="curvedLeftArrow">
              <a:avLst>
                <a:gd name="adj1" fmla="val 20000"/>
                <a:gd name="adj2" fmla="val 40000"/>
                <a:gd name="adj3" fmla="val 33333"/>
              </a:avLst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7" name="Rectangle 8"/>
            <p:cNvSpPr>
              <a:spLocks noChangeArrowheads="1"/>
            </p:cNvSpPr>
            <p:nvPr/>
          </p:nvSpPr>
          <p:spPr bwMode="auto">
            <a:xfrm>
              <a:off x="4272" y="1632"/>
              <a:ext cx="1200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/>
              <a:r>
                <a:rPr lang="en-US" altLang="zh-TW" sz="2400">
                  <a:latin typeface="Verdana" pitchFamily="34" charset="0"/>
                  <a:ea typeface="PMingLiU" pitchFamily="18" charset="-120"/>
                </a:rPr>
                <a:t>reorganize</a:t>
              </a:r>
            </a:p>
            <a:p>
              <a:pPr marL="342900" indent="-342900">
                <a:buFontTx/>
                <a:buChar char="•"/>
              </a:pPr>
              <a:r>
                <a:rPr lang="en-US" altLang="zh-TW" sz="1600">
                  <a:latin typeface="Verdana" pitchFamily="34" charset="0"/>
                  <a:ea typeface="PMingLiU" pitchFamily="18" charset="-120"/>
                </a:rPr>
                <a:t>merge</a:t>
              </a:r>
            </a:p>
            <a:p>
              <a:pPr marL="342900" indent="-342900">
                <a:buFontTx/>
                <a:buChar char="•"/>
              </a:pPr>
              <a:r>
                <a:rPr lang="en-US" altLang="zh-TW" sz="1600">
                  <a:latin typeface="Verdana" pitchFamily="34" charset="0"/>
                  <a:ea typeface="PMingLiU" pitchFamily="18" charset="-120"/>
                </a:rPr>
                <a:t>join</a:t>
              </a:r>
            </a:p>
            <a:p>
              <a:pPr marL="342900" indent="-342900">
                <a:buFontTx/>
                <a:buChar char="•"/>
              </a:pPr>
              <a:r>
                <a:rPr lang="en-US" altLang="zh-TW" sz="1600">
                  <a:latin typeface="Verdana" pitchFamily="34" charset="0"/>
                  <a:ea typeface="PMingLiU" pitchFamily="18" charset="-120"/>
                </a:rPr>
                <a:t>split</a:t>
              </a:r>
              <a:endParaRPr lang="en-US" sz="1600">
                <a:latin typeface="Verdana" pitchFamily="34" charset="0"/>
                <a:ea typeface="PMingLiU" pitchFamily="18" charset="-120"/>
              </a:endParaRPr>
            </a:p>
          </p:txBody>
        </p:sp>
      </p:grpSp>
      <p:sp>
        <p:nvSpPr>
          <p:cNvPr id="62469" name="AutoShape 9"/>
          <p:cNvSpPr>
            <a:spLocks noChangeArrowheads="1"/>
          </p:cNvSpPr>
          <p:nvPr/>
        </p:nvSpPr>
        <p:spPr bwMode="auto">
          <a:xfrm>
            <a:off x="4495800" y="2743200"/>
            <a:ext cx="1828800" cy="838200"/>
          </a:xfrm>
          <a:prstGeom prst="can">
            <a:avLst>
              <a:gd name="adj" fmla="val 25000"/>
            </a:avLst>
          </a:prstGeom>
          <a:solidFill>
            <a:srgbClr val="99CCFF"/>
          </a:solidFill>
          <a:ln w="38100">
            <a:solidFill>
              <a:srgbClr val="666699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altLang="zh-TW">
                <a:ea typeface="PMingLiU" pitchFamily="18" charset="-120"/>
              </a:rPr>
              <a:t>Linguistic Knowledge</a:t>
            </a:r>
            <a:endParaRPr lang="en-US">
              <a:cs typeface="Arial" charset="0"/>
            </a:endParaRPr>
          </a:p>
        </p:txBody>
      </p:sp>
      <p:grpSp>
        <p:nvGrpSpPr>
          <p:cNvPr id="62470" name="Group 10"/>
          <p:cNvGrpSpPr>
            <a:grpSpLocks/>
          </p:cNvGrpSpPr>
          <p:nvPr/>
        </p:nvGrpSpPr>
        <p:grpSpPr bwMode="auto">
          <a:xfrm>
            <a:off x="381000" y="1752600"/>
            <a:ext cx="5943600" cy="4343400"/>
            <a:chOff x="240" y="1104"/>
            <a:chExt cx="3744" cy="2736"/>
          </a:xfrm>
        </p:grpSpPr>
        <p:grpSp>
          <p:nvGrpSpPr>
            <p:cNvPr id="62474" name="Group 11"/>
            <p:cNvGrpSpPr>
              <a:grpSpLocks/>
            </p:cNvGrpSpPr>
            <p:nvPr/>
          </p:nvGrpSpPr>
          <p:grpSpPr bwMode="auto">
            <a:xfrm>
              <a:off x="1200" y="1152"/>
              <a:ext cx="1200" cy="816"/>
              <a:chOff x="5019" y="3082"/>
              <a:chExt cx="2063" cy="557"/>
            </a:xfrm>
          </p:grpSpPr>
          <p:sp>
            <p:nvSpPr>
              <p:cNvPr id="62483" name="AutoShape 12"/>
              <p:cNvSpPr>
                <a:spLocks noChangeArrowheads="1"/>
              </p:cNvSpPr>
              <p:nvPr/>
            </p:nvSpPr>
            <p:spPr bwMode="auto">
              <a:xfrm>
                <a:off x="5146" y="3082"/>
                <a:ext cx="1936" cy="418"/>
              </a:xfrm>
              <a:prstGeom prst="roundRect">
                <a:avLst>
                  <a:gd name="adj" fmla="val 16667"/>
                </a:avLst>
              </a:prstGeom>
              <a:solidFill>
                <a:srgbClr val="FFCC99"/>
              </a:solidFill>
              <a:ln w="381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lIns="0" tIns="77724" rIns="0" bIns="0"/>
              <a:lstStyle/>
              <a:p>
                <a:pPr eaLnBrk="0" hangingPunct="0"/>
                <a:endParaRPr lang="en-GB" sz="1600"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62484" name="AutoShape 13"/>
              <p:cNvSpPr>
                <a:spLocks noChangeArrowheads="1"/>
              </p:cNvSpPr>
              <p:nvPr/>
            </p:nvSpPr>
            <p:spPr bwMode="auto">
              <a:xfrm>
                <a:off x="5080" y="3144"/>
                <a:ext cx="1938" cy="418"/>
              </a:xfrm>
              <a:prstGeom prst="roundRect">
                <a:avLst>
                  <a:gd name="adj" fmla="val 16667"/>
                </a:avLst>
              </a:prstGeom>
              <a:solidFill>
                <a:srgbClr val="FFCC99"/>
              </a:solidFill>
              <a:ln w="381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lIns="0" tIns="77724" rIns="0" bIns="0"/>
              <a:lstStyle/>
              <a:p>
                <a:pPr eaLnBrk="0" hangingPunct="0"/>
                <a:endParaRPr lang="en-GB" sz="1600"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62485" name="AutoShape 14"/>
              <p:cNvSpPr>
                <a:spLocks noChangeArrowheads="1"/>
              </p:cNvSpPr>
              <p:nvPr/>
            </p:nvSpPr>
            <p:spPr bwMode="auto">
              <a:xfrm>
                <a:off x="5019" y="3222"/>
                <a:ext cx="1939" cy="417"/>
              </a:xfrm>
              <a:prstGeom prst="roundRect">
                <a:avLst>
                  <a:gd name="adj" fmla="val 16667"/>
                </a:avLst>
              </a:prstGeom>
              <a:solidFill>
                <a:srgbClr val="FFCC99"/>
              </a:solidFill>
              <a:ln w="381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lIns="0" tIns="15545" rIns="0" bIns="0"/>
              <a:lstStyle/>
              <a:p>
                <a:pPr algn="ctr" eaLnBrk="0" hangingPunct="0"/>
                <a:r>
                  <a:rPr lang="en-US" altLang="zh-TW" sz="1600">
                    <a:latin typeface="Verdana" pitchFamily="34" charset="0"/>
                    <a:ea typeface="PMingLiU" pitchFamily="18" charset="-120"/>
                  </a:rPr>
                  <a:t>Discourse &amp; Situational Context</a:t>
                </a:r>
                <a:endParaRPr lang="en-US" sz="1600">
                  <a:latin typeface="Verdana" pitchFamily="34" charset="0"/>
                  <a:cs typeface="Arial" charset="0"/>
                </a:endParaRPr>
              </a:p>
            </p:txBody>
          </p:sp>
        </p:grpSp>
        <p:sp>
          <p:nvSpPr>
            <p:cNvPr id="62475" name="AutoShape 15"/>
            <p:cNvSpPr>
              <a:spLocks noChangeArrowheads="1"/>
            </p:cNvSpPr>
            <p:nvPr/>
          </p:nvSpPr>
          <p:spPr bwMode="auto">
            <a:xfrm rot="5400000">
              <a:off x="1176" y="2328"/>
              <a:ext cx="864" cy="1296"/>
            </a:xfrm>
            <a:prstGeom prst="notchedRightArrow">
              <a:avLst>
                <a:gd name="adj1" fmla="val 66111"/>
                <a:gd name="adj2" fmla="val 26426"/>
              </a:avLst>
            </a:prstGeom>
            <a:solidFill>
              <a:srgbClr val="CCFFCC"/>
            </a:solidFill>
            <a:ln w="38100">
              <a:solidFill>
                <a:srgbClr val="339966"/>
              </a:solidFill>
              <a:miter lim="800000"/>
              <a:headEnd/>
              <a:tailEnd/>
            </a:ln>
          </p:spPr>
          <p:txBody>
            <a:bodyPr rot="10800000" vert="eaVert" lIns="77724" tIns="38862" rIns="77724" bIns="38862"/>
            <a:lstStyle/>
            <a:p>
              <a:pPr algn="ctr">
                <a:spcAft>
                  <a:spcPct val="30000"/>
                </a:spcAft>
              </a:pPr>
              <a:r>
                <a:rPr lang="en-US">
                  <a:latin typeface="Verdana" pitchFamily="34" charset="0"/>
                  <a:cs typeface="Arial" charset="0"/>
                </a:rPr>
                <a:t>Analysis</a:t>
              </a:r>
            </a:p>
          </p:txBody>
        </p:sp>
        <p:sp>
          <p:nvSpPr>
            <p:cNvPr id="62476" name="Text Box 16"/>
            <p:cNvSpPr txBox="1">
              <a:spLocks noChangeArrowheads="1"/>
            </p:cNvSpPr>
            <p:nvPr/>
          </p:nvSpPr>
          <p:spPr bwMode="auto">
            <a:xfrm>
              <a:off x="240" y="1392"/>
              <a:ext cx="864" cy="24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77724" tIns="38862" rIns="77724" bIns="0"/>
            <a:lstStyle/>
            <a:p>
              <a:pPr algn="ctr" eaLnBrk="0" hangingPunct="0"/>
              <a:r>
                <a:rPr lang="en-US" altLang="zh-TW" sz="1600">
                  <a:latin typeface="Verdana" pitchFamily="34" charset="0"/>
                  <a:ea typeface="PMingLiU" pitchFamily="18" charset="-120"/>
                </a:rPr>
                <a:t>Utterance</a:t>
              </a:r>
              <a:endParaRPr lang="en-US" sz="16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62477" name="Freeform 17"/>
            <p:cNvSpPr>
              <a:spLocks/>
            </p:cNvSpPr>
            <p:nvPr/>
          </p:nvSpPr>
          <p:spPr bwMode="auto">
            <a:xfrm>
              <a:off x="729" y="1663"/>
              <a:ext cx="630" cy="810"/>
            </a:xfrm>
            <a:custGeom>
              <a:avLst/>
              <a:gdLst>
                <a:gd name="T0" fmla="*/ 0 w 630"/>
                <a:gd name="T1" fmla="*/ 0 h 810"/>
                <a:gd name="T2" fmla="*/ 532 w 630"/>
                <a:gd name="T3" fmla="*/ 532 h 810"/>
                <a:gd name="T4" fmla="*/ 589 w 630"/>
                <a:gd name="T5" fmla="*/ 810 h 810"/>
                <a:gd name="T6" fmla="*/ 0 60000 65536"/>
                <a:gd name="T7" fmla="*/ 0 60000 65536"/>
                <a:gd name="T8" fmla="*/ 0 60000 65536"/>
                <a:gd name="T9" fmla="*/ 0 w 630"/>
                <a:gd name="T10" fmla="*/ 0 h 810"/>
                <a:gd name="T11" fmla="*/ 630 w 630"/>
                <a:gd name="T12" fmla="*/ 810 h 8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0" h="810">
                  <a:moveTo>
                    <a:pt x="0" y="0"/>
                  </a:moveTo>
                  <a:cubicBezTo>
                    <a:pt x="89" y="89"/>
                    <a:pt x="434" y="397"/>
                    <a:pt x="532" y="532"/>
                  </a:cubicBezTo>
                  <a:cubicBezTo>
                    <a:pt x="630" y="667"/>
                    <a:pt x="577" y="752"/>
                    <a:pt x="589" y="810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8" name="Text Box 18"/>
            <p:cNvSpPr txBox="1">
              <a:spLocks noChangeArrowheads="1"/>
            </p:cNvSpPr>
            <p:nvPr/>
          </p:nvSpPr>
          <p:spPr bwMode="auto">
            <a:xfrm>
              <a:off x="938" y="3456"/>
              <a:ext cx="1344" cy="38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77724" tIns="38862" rIns="77724" bIns="0"/>
            <a:lstStyle/>
            <a:p>
              <a:pPr algn="ctr" eaLnBrk="0" hangingPunct="0">
                <a:spcAft>
                  <a:spcPct val="30000"/>
                </a:spcAft>
              </a:pPr>
              <a:r>
                <a:rPr lang="en-US" altLang="zh-TW">
                  <a:latin typeface="Verdana" pitchFamily="34" charset="0"/>
                  <a:ea typeface="PMingLiU" pitchFamily="18" charset="-120"/>
                </a:rPr>
                <a:t>Partial</a:t>
              </a:r>
              <a:br>
                <a:rPr lang="en-US" altLang="zh-TW">
                  <a:latin typeface="Verdana" pitchFamily="34" charset="0"/>
                  <a:ea typeface="PMingLiU" pitchFamily="18" charset="-120"/>
                </a:rPr>
              </a:br>
              <a:r>
                <a:rPr lang="en-US" altLang="zh-TW">
                  <a:latin typeface="Verdana" pitchFamily="34" charset="0"/>
                  <a:ea typeface="PMingLiU" pitchFamily="18" charset="-120"/>
                </a:rPr>
                <a:t>SemSpec</a:t>
              </a:r>
              <a:endParaRPr lang="en-US" sz="16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62479" name="Freeform 19"/>
            <p:cNvSpPr>
              <a:spLocks/>
            </p:cNvSpPr>
            <p:nvPr/>
          </p:nvSpPr>
          <p:spPr bwMode="auto">
            <a:xfrm>
              <a:off x="1938" y="2233"/>
              <a:ext cx="867" cy="247"/>
            </a:xfrm>
            <a:custGeom>
              <a:avLst/>
              <a:gdLst>
                <a:gd name="T0" fmla="*/ 867 w 867"/>
                <a:gd name="T1" fmla="*/ 0 h 247"/>
                <a:gd name="T2" fmla="*/ 728 w 867"/>
                <a:gd name="T3" fmla="*/ 82 h 247"/>
                <a:gd name="T4" fmla="*/ 127 w 867"/>
                <a:gd name="T5" fmla="*/ 95 h 247"/>
                <a:gd name="T6" fmla="*/ 0 w 867"/>
                <a:gd name="T7" fmla="*/ 247 h 2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7"/>
                <a:gd name="T13" fmla="*/ 0 h 247"/>
                <a:gd name="T14" fmla="*/ 867 w 867"/>
                <a:gd name="T15" fmla="*/ 247 h 2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7" h="247">
                  <a:moveTo>
                    <a:pt x="867" y="0"/>
                  </a:moveTo>
                  <a:cubicBezTo>
                    <a:pt x="843" y="14"/>
                    <a:pt x="851" y="66"/>
                    <a:pt x="728" y="82"/>
                  </a:cubicBezTo>
                  <a:cubicBezTo>
                    <a:pt x="605" y="98"/>
                    <a:pt x="248" y="67"/>
                    <a:pt x="127" y="95"/>
                  </a:cubicBezTo>
                  <a:cubicBezTo>
                    <a:pt x="6" y="123"/>
                    <a:pt x="26" y="215"/>
                    <a:pt x="0" y="247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0" name="Freeform 20"/>
            <p:cNvSpPr>
              <a:spLocks/>
            </p:cNvSpPr>
            <p:nvPr/>
          </p:nvSpPr>
          <p:spPr bwMode="auto">
            <a:xfrm>
              <a:off x="1536" y="2016"/>
              <a:ext cx="7" cy="513"/>
            </a:xfrm>
            <a:custGeom>
              <a:avLst/>
              <a:gdLst>
                <a:gd name="T0" fmla="*/ 0 w 7"/>
                <a:gd name="T1" fmla="*/ 0 h 513"/>
                <a:gd name="T2" fmla="*/ 7 w 7"/>
                <a:gd name="T3" fmla="*/ 513 h 513"/>
                <a:gd name="T4" fmla="*/ 0 60000 65536"/>
                <a:gd name="T5" fmla="*/ 0 60000 65536"/>
                <a:gd name="T6" fmla="*/ 0 w 7"/>
                <a:gd name="T7" fmla="*/ 0 h 513"/>
                <a:gd name="T8" fmla="*/ 7 w 7"/>
                <a:gd name="T9" fmla="*/ 513 h 5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" h="513">
                  <a:moveTo>
                    <a:pt x="0" y="0"/>
                  </a:moveTo>
                  <a:cubicBezTo>
                    <a:pt x="0" y="85"/>
                    <a:pt x="6" y="406"/>
                    <a:pt x="7" y="513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1" name="AutoShape 21"/>
            <p:cNvSpPr>
              <a:spLocks noChangeArrowheads="1"/>
            </p:cNvSpPr>
            <p:nvPr/>
          </p:nvSpPr>
          <p:spPr bwMode="auto">
            <a:xfrm>
              <a:off x="2832" y="1104"/>
              <a:ext cx="1152" cy="528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38100">
              <a:solidFill>
                <a:srgbClr val="666699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altLang="zh-TW">
                  <a:latin typeface="Verdana" pitchFamily="34" charset="0"/>
                  <a:ea typeface="PMingLiU" pitchFamily="18" charset="-120"/>
                </a:rPr>
                <a:t>World Knowledge</a:t>
              </a:r>
              <a:endParaRPr lang="en-US">
                <a:latin typeface="Verdana" pitchFamily="34" charset="0"/>
                <a:ea typeface="PMingLiU" pitchFamily="18" charset="-120"/>
              </a:endParaRPr>
            </a:p>
          </p:txBody>
        </p:sp>
        <p:sp>
          <p:nvSpPr>
            <p:cNvPr id="62482" name="Freeform 22"/>
            <p:cNvSpPr>
              <a:spLocks/>
            </p:cNvSpPr>
            <p:nvPr/>
          </p:nvSpPr>
          <p:spPr bwMode="auto">
            <a:xfrm>
              <a:off x="1723" y="1632"/>
              <a:ext cx="1089" cy="873"/>
            </a:xfrm>
            <a:custGeom>
              <a:avLst/>
              <a:gdLst>
                <a:gd name="T0" fmla="*/ 1089 w 1089"/>
                <a:gd name="T1" fmla="*/ 0 h 873"/>
                <a:gd name="T2" fmla="*/ 810 w 1089"/>
                <a:gd name="T3" fmla="*/ 449 h 873"/>
                <a:gd name="T4" fmla="*/ 152 w 1089"/>
                <a:gd name="T5" fmla="*/ 525 h 873"/>
                <a:gd name="T6" fmla="*/ 0 w 1089"/>
                <a:gd name="T7" fmla="*/ 873 h 8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9"/>
                <a:gd name="T13" fmla="*/ 0 h 873"/>
                <a:gd name="T14" fmla="*/ 1089 w 1089"/>
                <a:gd name="T15" fmla="*/ 873 h 8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9" h="873">
                  <a:moveTo>
                    <a:pt x="1089" y="0"/>
                  </a:moveTo>
                  <a:cubicBezTo>
                    <a:pt x="1042" y="75"/>
                    <a:pt x="966" y="362"/>
                    <a:pt x="810" y="449"/>
                  </a:cubicBezTo>
                  <a:cubicBezTo>
                    <a:pt x="654" y="536"/>
                    <a:pt x="287" y="454"/>
                    <a:pt x="152" y="525"/>
                  </a:cubicBezTo>
                  <a:cubicBezTo>
                    <a:pt x="17" y="596"/>
                    <a:pt x="32" y="801"/>
                    <a:pt x="0" y="873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3241675" y="3756025"/>
            <a:ext cx="4759325" cy="2151063"/>
            <a:chOff x="2042" y="2366"/>
            <a:chExt cx="2998" cy="1355"/>
          </a:xfrm>
        </p:grpSpPr>
        <p:sp>
          <p:nvSpPr>
            <p:cNvPr id="62472" name="Freeform 24"/>
            <p:cNvSpPr>
              <a:spLocks/>
            </p:cNvSpPr>
            <p:nvPr/>
          </p:nvSpPr>
          <p:spPr bwMode="auto">
            <a:xfrm>
              <a:off x="2042" y="2366"/>
              <a:ext cx="1388" cy="1284"/>
            </a:xfrm>
            <a:custGeom>
              <a:avLst/>
              <a:gdLst>
                <a:gd name="T0" fmla="*/ 0 w 1388"/>
                <a:gd name="T1" fmla="*/ 1282 h 1284"/>
                <a:gd name="T2" fmla="*/ 1388 w 1388"/>
                <a:gd name="T3" fmla="*/ 1284 h 1284"/>
                <a:gd name="T4" fmla="*/ 1388 w 1388"/>
                <a:gd name="T5" fmla="*/ 0 h 1284"/>
                <a:gd name="T6" fmla="*/ 0 60000 65536"/>
                <a:gd name="T7" fmla="*/ 0 60000 65536"/>
                <a:gd name="T8" fmla="*/ 0 60000 65536"/>
                <a:gd name="T9" fmla="*/ 0 w 1388"/>
                <a:gd name="T10" fmla="*/ 0 h 1284"/>
                <a:gd name="T11" fmla="*/ 1388 w 1388"/>
                <a:gd name="T12" fmla="*/ 1284 h 12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88" h="1284">
                  <a:moveTo>
                    <a:pt x="0" y="1282"/>
                  </a:moveTo>
                  <a:lnTo>
                    <a:pt x="1388" y="1284"/>
                  </a:lnTo>
                  <a:lnTo>
                    <a:pt x="1388" y="0"/>
                  </a:lnTo>
                </a:path>
              </a:pathLst>
            </a:custGeom>
            <a:noFill/>
            <a:ln w="63500">
              <a:solidFill>
                <a:srgbClr val="99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3" name="Rectangle 25"/>
            <p:cNvSpPr>
              <a:spLocks noChangeArrowheads="1"/>
            </p:cNvSpPr>
            <p:nvPr/>
          </p:nvSpPr>
          <p:spPr bwMode="auto">
            <a:xfrm>
              <a:off x="3456" y="2736"/>
              <a:ext cx="1584" cy="9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Aft>
                  <a:spcPct val="35000"/>
                </a:spcAft>
              </a:pPr>
              <a:r>
                <a:rPr lang="en-US" altLang="zh-TW" sz="2400">
                  <a:latin typeface="Verdana" pitchFamily="34" charset="0"/>
                  <a:ea typeface="PMingLiU" pitchFamily="18" charset="-120"/>
                </a:rPr>
                <a:t>hypothesize</a:t>
              </a:r>
            </a:p>
            <a:p>
              <a:pPr marL="342900" indent="-342900">
                <a:buFontTx/>
                <a:buChar char="•"/>
              </a:pPr>
              <a:r>
                <a:rPr lang="en-US" sz="1600">
                  <a:latin typeface="Verdana" pitchFamily="34" charset="0"/>
                  <a:cs typeface="Arial" charset="0"/>
                </a:rPr>
                <a:t>map form to meaning</a:t>
              </a:r>
            </a:p>
            <a:p>
              <a:pPr marL="342900" indent="-342900">
                <a:buFontTx/>
                <a:buChar char="•"/>
              </a:pPr>
              <a:r>
                <a:rPr lang="en-US" sz="1600">
                  <a:latin typeface="Verdana" pitchFamily="34" charset="0"/>
                  <a:cs typeface="Arial" charset="0"/>
                </a:rPr>
                <a:t>learn contextual constraints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smtClean="0"/>
              <a:t>    Challenge: How far up to generalize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Eat rice</a:t>
            </a:r>
          </a:p>
          <a:p>
            <a:pPr eaLnBrk="1" hangingPunct="1"/>
            <a:r>
              <a:rPr lang="en-US" smtClean="0"/>
              <a:t>Eat apple</a:t>
            </a:r>
          </a:p>
          <a:p>
            <a:pPr eaLnBrk="1" hangingPunct="1"/>
            <a:r>
              <a:rPr lang="en-US" smtClean="0"/>
              <a:t>Eat watermelon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Want rice</a:t>
            </a:r>
          </a:p>
          <a:p>
            <a:pPr eaLnBrk="1" hangingPunct="1"/>
            <a:r>
              <a:rPr lang="en-US" smtClean="0"/>
              <a:t>Want apple</a:t>
            </a:r>
          </a:p>
          <a:p>
            <a:pPr eaLnBrk="1" hangingPunct="1"/>
            <a:r>
              <a:rPr lang="en-US" smtClean="0"/>
              <a:t>Want chair</a:t>
            </a:r>
          </a:p>
        </p:txBody>
      </p:sp>
      <p:sp>
        <p:nvSpPr>
          <p:cNvPr id="63492" name="Slide Number Placeholder 3"/>
          <p:cNvSpPr txBox="1">
            <a:spLocks noGrp="1"/>
          </p:cNvSpPr>
          <p:nvPr/>
        </p:nvSpPr>
        <p:spPr bwMode="auto">
          <a:xfrm>
            <a:off x="6858000" y="6537325"/>
            <a:ext cx="228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>
              <a:cs typeface="Arial" charset="0"/>
            </a:endParaRPr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5029200" y="1295400"/>
            <a:ext cx="2593975" cy="460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5720" rIns="45720"/>
          <a:lstStyle/>
          <a:p>
            <a:pPr algn="ctr">
              <a:defRPr/>
            </a:pPr>
            <a:r>
              <a:rPr lang="en-US" sz="2000">
                <a:solidFill>
                  <a:srgbClr val="3D81BF"/>
                </a:solidFill>
                <a:latin typeface="Century Gothic" pitchFamily="34" charset="0"/>
                <a:ea typeface="PMingLiU" pitchFamily="18" charset="-120"/>
              </a:rPr>
              <a:t>Inanimate Object</a:t>
            </a:r>
            <a:endParaRPr lang="en-US" sz="2000">
              <a:solidFill>
                <a:srgbClr val="3D81BF"/>
              </a:solidFill>
              <a:cs typeface="Arial" pitchFamily="34" charset="0"/>
            </a:endParaRP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4648200" y="2438400"/>
            <a:ext cx="1647825" cy="723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5720" rIns="45720"/>
          <a:lstStyle/>
          <a:p>
            <a:pPr algn="ctr">
              <a:defRPr/>
            </a:pPr>
            <a:r>
              <a:rPr lang="en-US" altLang="zh-TW" sz="2000">
                <a:solidFill>
                  <a:srgbClr val="3D81BF"/>
                </a:solidFill>
                <a:latin typeface="Century Gothic" pitchFamily="34" charset="0"/>
                <a:ea typeface="PMingLiU" pitchFamily="18" charset="-120"/>
              </a:rPr>
              <a:t>Manipulable</a:t>
            </a:r>
          </a:p>
          <a:p>
            <a:pPr algn="ctr">
              <a:defRPr/>
            </a:pPr>
            <a:r>
              <a:rPr lang="en-US" sz="2000">
                <a:solidFill>
                  <a:srgbClr val="3D81BF"/>
                </a:solidFill>
                <a:latin typeface="Century Gothic" pitchFamily="34" charset="0"/>
                <a:ea typeface="PMingLiU" pitchFamily="18" charset="-120"/>
              </a:rPr>
              <a:t>Objects</a:t>
            </a:r>
            <a:endParaRPr lang="en-US" sz="2000">
              <a:solidFill>
                <a:srgbClr val="3D81BF"/>
              </a:solidFill>
              <a:cs typeface="Arial" pitchFamily="34" charset="0"/>
            </a:endParaRPr>
          </a:p>
        </p:txBody>
      </p:sp>
      <p:cxnSp>
        <p:nvCxnSpPr>
          <p:cNvPr id="7" name="AutoShape 23"/>
          <p:cNvCxnSpPr>
            <a:cxnSpLocks noChangeShapeType="1"/>
            <a:stCxn id="5" idx="2"/>
            <a:endCxn id="6" idx="0"/>
          </p:cNvCxnSpPr>
          <p:nvPr/>
        </p:nvCxnSpPr>
        <p:spPr bwMode="auto">
          <a:xfrm rot="5400000">
            <a:off x="5557838" y="1670050"/>
            <a:ext cx="682625" cy="854075"/>
          </a:xfrm>
          <a:prstGeom prst="straightConnector1">
            <a:avLst/>
          </a:prstGeom>
          <a:ln>
            <a:headEnd/>
            <a:tailEnd type="triangl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6934200" y="2438400"/>
            <a:ext cx="1790700" cy="720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5720" rIns="45720"/>
          <a:lstStyle/>
          <a:p>
            <a:pPr algn="ctr">
              <a:defRPr/>
            </a:pPr>
            <a:r>
              <a:rPr lang="en-US" altLang="zh-TW" sz="2000">
                <a:solidFill>
                  <a:srgbClr val="3D81BF"/>
                </a:solidFill>
                <a:latin typeface="Century Gothic" pitchFamily="34" charset="0"/>
                <a:ea typeface="PMingLiU" pitchFamily="18" charset="-120"/>
              </a:rPr>
              <a:t>Unmovable Objects</a:t>
            </a:r>
            <a:endParaRPr lang="en-US" sz="2000">
              <a:solidFill>
                <a:srgbClr val="3D81BF"/>
              </a:solidFill>
              <a:cs typeface="Arial" pitchFamily="34" charset="0"/>
            </a:endParaRPr>
          </a:p>
        </p:txBody>
      </p:sp>
      <p:cxnSp>
        <p:nvCxnSpPr>
          <p:cNvPr id="9" name="AutoShape 29"/>
          <p:cNvCxnSpPr>
            <a:cxnSpLocks noChangeShapeType="1"/>
            <a:stCxn id="5" idx="2"/>
            <a:endCxn id="8" idx="0"/>
          </p:cNvCxnSpPr>
          <p:nvPr/>
        </p:nvCxnSpPr>
        <p:spPr bwMode="auto">
          <a:xfrm rot="16200000" flipH="1">
            <a:off x="6736556" y="1345407"/>
            <a:ext cx="682625" cy="1503362"/>
          </a:xfrm>
          <a:prstGeom prst="straightConnector1">
            <a:avLst/>
          </a:prstGeom>
          <a:ln>
            <a:headEnd/>
            <a:tailEnd type="triangl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4572000" y="3810000"/>
            <a:ext cx="17907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5720" rIns="45720"/>
          <a:lstStyle/>
          <a:p>
            <a:pPr algn="ctr">
              <a:defRPr/>
            </a:pPr>
            <a:r>
              <a:rPr lang="en-US" altLang="zh-TW" sz="2000">
                <a:solidFill>
                  <a:srgbClr val="3D81BF"/>
                </a:solidFill>
                <a:latin typeface="Century Gothic" pitchFamily="34" charset="0"/>
                <a:ea typeface="PMingLiU" pitchFamily="18" charset="-120"/>
              </a:rPr>
              <a:t>Food</a:t>
            </a:r>
            <a:endParaRPr lang="en-US" sz="2000">
              <a:solidFill>
                <a:srgbClr val="3D81BF"/>
              </a:solidFill>
              <a:cs typeface="Arial" pitchFamily="34" charset="0"/>
            </a:endParaRPr>
          </a:p>
        </p:txBody>
      </p:sp>
      <p:cxnSp>
        <p:nvCxnSpPr>
          <p:cNvPr id="21" name="AutoShape 29"/>
          <p:cNvCxnSpPr>
            <a:cxnSpLocks noChangeShapeType="1"/>
            <a:stCxn id="6" idx="2"/>
            <a:endCxn id="19" idx="0"/>
          </p:cNvCxnSpPr>
          <p:nvPr/>
        </p:nvCxnSpPr>
        <p:spPr bwMode="auto">
          <a:xfrm rot="5400000">
            <a:off x="5145882" y="3483768"/>
            <a:ext cx="647700" cy="4763"/>
          </a:xfrm>
          <a:prstGeom prst="straightConnector1">
            <a:avLst/>
          </a:prstGeom>
          <a:ln>
            <a:headEnd/>
            <a:tailEnd type="triangl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7010400" y="3810000"/>
            <a:ext cx="17907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5720" rIns="45720"/>
          <a:lstStyle/>
          <a:p>
            <a:pPr algn="ctr">
              <a:defRPr/>
            </a:pPr>
            <a:r>
              <a:rPr lang="en-US" altLang="zh-TW" sz="2000">
                <a:solidFill>
                  <a:srgbClr val="3D81BF"/>
                </a:solidFill>
                <a:latin typeface="Century Gothic" pitchFamily="34" charset="0"/>
                <a:ea typeface="PMingLiU" pitchFamily="18" charset="-120"/>
              </a:rPr>
              <a:t>Furniture</a:t>
            </a:r>
            <a:endParaRPr lang="en-US" sz="2000">
              <a:solidFill>
                <a:srgbClr val="3D81BF"/>
              </a:solidFill>
              <a:cs typeface="Arial" pitchFamily="34" charset="0"/>
            </a:endParaRPr>
          </a:p>
        </p:txBody>
      </p:sp>
      <p:sp>
        <p:nvSpPr>
          <p:cNvPr id="34" name="Text Box 26"/>
          <p:cNvSpPr txBox="1">
            <a:spLocks noChangeArrowheads="1"/>
          </p:cNvSpPr>
          <p:nvPr/>
        </p:nvSpPr>
        <p:spPr bwMode="auto">
          <a:xfrm>
            <a:off x="4495800" y="4572000"/>
            <a:ext cx="8382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5720" rIns="45720"/>
          <a:lstStyle/>
          <a:p>
            <a:pPr algn="ctr">
              <a:defRPr/>
            </a:pPr>
            <a:r>
              <a:rPr lang="en-US" altLang="zh-TW" sz="2000">
                <a:solidFill>
                  <a:srgbClr val="3D81BF"/>
                </a:solidFill>
                <a:latin typeface="Century Gothic" pitchFamily="34" charset="0"/>
                <a:ea typeface="PMingLiU" pitchFamily="18" charset="-120"/>
              </a:rPr>
              <a:t>Fruit</a:t>
            </a:r>
            <a:endParaRPr lang="en-US" sz="2000">
              <a:solidFill>
                <a:srgbClr val="3D81BF"/>
              </a:solidFill>
              <a:cs typeface="Arial" pitchFamily="34" charset="0"/>
            </a:endParaRPr>
          </a:p>
        </p:txBody>
      </p:sp>
      <p:cxnSp>
        <p:nvCxnSpPr>
          <p:cNvPr id="35" name="AutoShape 29"/>
          <p:cNvCxnSpPr>
            <a:cxnSpLocks noChangeShapeType="1"/>
            <a:stCxn id="19" idx="2"/>
            <a:endCxn id="34" idx="0"/>
          </p:cNvCxnSpPr>
          <p:nvPr/>
        </p:nvCxnSpPr>
        <p:spPr bwMode="auto">
          <a:xfrm rot="5400000">
            <a:off x="5000625" y="4105275"/>
            <a:ext cx="381000" cy="552450"/>
          </a:xfrm>
          <a:prstGeom prst="straightConnector1">
            <a:avLst/>
          </a:prstGeom>
          <a:ln>
            <a:headEnd/>
            <a:tailEnd type="triangl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 Box 26"/>
          <p:cNvSpPr txBox="1">
            <a:spLocks noChangeArrowheads="1"/>
          </p:cNvSpPr>
          <p:nvPr/>
        </p:nvSpPr>
        <p:spPr bwMode="auto">
          <a:xfrm>
            <a:off x="5562600" y="4572000"/>
            <a:ext cx="9906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5720" rIns="45720"/>
          <a:lstStyle/>
          <a:p>
            <a:pPr algn="ctr">
              <a:defRPr/>
            </a:pPr>
            <a:r>
              <a:rPr lang="en-US" altLang="zh-TW" sz="2000">
                <a:solidFill>
                  <a:srgbClr val="3D81BF"/>
                </a:solidFill>
                <a:latin typeface="Century Gothic" pitchFamily="34" charset="0"/>
                <a:ea typeface="PMingLiU" pitchFamily="18" charset="-120"/>
              </a:rPr>
              <a:t>Savory</a:t>
            </a:r>
            <a:endParaRPr lang="en-US" sz="2000">
              <a:solidFill>
                <a:srgbClr val="3D81BF"/>
              </a:solidFill>
              <a:cs typeface="Arial" pitchFamily="34" charset="0"/>
            </a:endParaRPr>
          </a:p>
        </p:txBody>
      </p:sp>
      <p:cxnSp>
        <p:nvCxnSpPr>
          <p:cNvPr id="41" name="AutoShape 29"/>
          <p:cNvCxnSpPr>
            <a:cxnSpLocks noChangeShapeType="1"/>
            <a:stCxn id="19" idx="2"/>
            <a:endCxn id="40" idx="0"/>
          </p:cNvCxnSpPr>
          <p:nvPr/>
        </p:nvCxnSpPr>
        <p:spPr bwMode="auto">
          <a:xfrm rot="16200000" flipH="1">
            <a:off x="5572125" y="4086225"/>
            <a:ext cx="381000" cy="590550"/>
          </a:xfrm>
          <a:prstGeom prst="straightConnector1">
            <a:avLst/>
          </a:prstGeom>
          <a:ln>
            <a:headEnd/>
            <a:tailEnd type="triangl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 Box 26"/>
          <p:cNvSpPr txBox="1">
            <a:spLocks noChangeArrowheads="1"/>
          </p:cNvSpPr>
          <p:nvPr/>
        </p:nvSpPr>
        <p:spPr bwMode="auto">
          <a:xfrm>
            <a:off x="6934200" y="4648200"/>
            <a:ext cx="8382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5720" rIns="45720"/>
          <a:lstStyle/>
          <a:p>
            <a:pPr algn="ctr">
              <a:defRPr/>
            </a:pPr>
            <a:r>
              <a:rPr lang="en-US" altLang="zh-TW" sz="2000">
                <a:solidFill>
                  <a:srgbClr val="3D81BF"/>
                </a:solidFill>
                <a:latin typeface="Century Gothic" pitchFamily="34" charset="0"/>
                <a:ea typeface="PMingLiU" pitchFamily="18" charset="-120"/>
              </a:rPr>
              <a:t>Chair</a:t>
            </a:r>
            <a:endParaRPr lang="en-US" sz="2000">
              <a:solidFill>
                <a:srgbClr val="3D81BF"/>
              </a:solidFill>
              <a:cs typeface="Arial" pitchFamily="34" charset="0"/>
            </a:endParaRPr>
          </a:p>
        </p:txBody>
      </p:sp>
      <p:cxnSp>
        <p:nvCxnSpPr>
          <p:cNvPr id="49" name="AutoShape 29"/>
          <p:cNvCxnSpPr>
            <a:cxnSpLocks noChangeShapeType="1"/>
            <a:stCxn id="25" idx="2"/>
            <a:endCxn id="48" idx="0"/>
          </p:cNvCxnSpPr>
          <p:nvPr/>
        </p:nvCxnSpPr>
        <p:spPr bwMode="auto">
          <a:xfrm rot="5400000">
            <a:off x="7400925" y="4143375"/>
            <a:ext cx="457200" cy="552450"/>
          </a:xfrm>
          <a:prstGeom prst="straightConnector1">
            <a:avLst/>
          </a:prstGeom>
          <a:ln>
            <a:headEnd/>
            <a:tailEnd type="triangl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 Box 26"/>
          <p:cNvSpPr txBox="1">
            <a:spLocks noChangeArrowheads="1"/>
          </p:cNvSpPr>
          <p:nvPr/>
        </p:nvSpPr>
        <p:spPr bwMode="auto">
          <a:xfrm>
            <a:off x="8001000" y="4648200"/>
            <a:ext cx="8382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5720" rIns="45720"/>
          <a:lstStyle/>
          <a:p>
            <a:pPr algn="ctr">
              <a:defRPr/>
            </a:pPr>
            <a:r>
              <a:rPr lang="en-US" sz="2000">
                <a:solidFill>
                  <a:srgbClr val="3D81BF"/>
                </a:solidFill>
                <a:latin typeface="Century Gothic" pitchFamily="34" charset="0"/>
                <a:ea typeface="PMingLiU" pitchFamily="18" charset="-120"/>
              </a:rPr>
              <a:t>Sofa</a:t>
            </a:r>
            <a:endParaRPr lang="en-US" sz="2000">
              <a:solidFill>
                <a:srgbClr val="3D81BF"/>
              </a:solidFill>
              <a:cs typeface="Arial" pitchFamily="34" charset="0"/>
            </a:endParaRPr>
          </a:p>
        </p:txBody>
      </p:sp>
      <p:cxnSp>
        <p:nvCxnSpPr>
          <p:cNvPr id="51" name="AutoShape 29"/>
          <p:cNvCxnSpPr>
            <a:cxnSpLocks noChangeShapeType="1"/>
            <a:stCxn id="25" idx="2"/>
            <a:endCxn id="50" idx="0"/>
          </p:cNvCxnSpPr>
          <p:nvPr/>
        </p:nvCxnSpPr>
        <p:spPr bwMode="auto">
          <a:xfrm rot="16200000" flipH="1">
            <a:off x="7934325" y="4162425"/>
            <a:ext cx="457200" cy="514350"/>
          </a:xfrm>
          <a:prstGeom prst="straightConnector1">
            <a:avLst/>
          </a:prstGeom>
          <a:ln>
            <a:headEnd/>
            <a:tailEnd type="triangl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AutoShape 29"/>
          <p:cNvCxnSpPr>
            <a:cxnSpLocks noChangeShapeType="1"/>
            <a:stCxn id="8" idx="2"/>
            <a:endCxn id="25" idx="0"/>
          </p:cNvCxnSpPr>
          <p:nvPr/>
        </p:nvCxnSpPr>
        <p:spPr bwMode="auto">
          <a:xfrm rot="16200000" flipH="1">
            <a:off x="7542212" y="3446463"/>
            <a:ext cx="650875" cy="76200"/>
          </a:xfrm>
          <a:prstGeom prst="straightConnector1">
            <a:avLst/>
          </a:prstGeom>
          <a:ln>
            <a:headEnd/>
            <a:tailEnd type="triangl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9" name="Text Box 26"/>
          <p:cNvSpPr txBox="1">
            <a:spLocks noChangeArrowheads="1"/>
          </p:cNvSpPr>
          <p:nvPr/>
        </p:nvSpPr>
        <p:spPr bwMode="auto">
          <a:xfrm>
            <a:off x="3505200" y="5486400"/>
            <a:ext cx="8382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5720" rIns="45720"/>
          <a:lstStyle/>
          <a:p>
            <a:pPr algn="ctr">
              <a:defRPr/>
            </a:pPr>
            <a:r>
              <a:rPr lang="en-US" altLang="zh-TW" sz="2000">
                <a:solidFill>
                  <a:srgbClr val="3D81BF"/>
                </a:solidFill>
                <a:latin typeface="Century Gothic" pitchFamily="34" charset="0"/>
                <a:ea typeface="PMingLiU" pitchFamily="18" charset="-120"/>
              </a:rPr>
              <a:t>apple</a:t>
            </a:r>
            <a:endParaRPr lang="en-US" sz="2000">
              <a:solidFill>
                <a:srgbClr val="3D81BF"/>
              </a:solidFill>
              <a:cs typeface="Arial" pitchFamily="34" charset="0"/>
            </a:endParaRPr>
          </a:p>
        </p:txBody>
      </p:sp>
      <p:cxnSp>
        <p:nvCxnSpPr>
          <p:cNvPr id="100" name="AutoShape 29"/>
          <p:cNvCxnSpPr>
            <a:cxnSpLocks noChangeShapeType="1"/>
            <a:stCxn id="34" idx="2"/>
            <a:endCxn id="99" idx="0"/>
          </p:cNvCxnSpPr>
          <p:nvPr/>
        </p:nvCxnSpPr>
        <p:spPr bwMode="auto">
          <a:xfrm rot="5400000">
            <a:off x="4152900" y="4724400"/>
            <a:ext cx="533400" cy="990600"/>
          </a:xfrm>
          <a:prstGeom prst="straightConnector1">
            <a:avLst/>
          </a:prstGeom>
          <a:ln>
            <a:headEnd/>
            <a:tailEnd type="triangl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6" name="Text Box 26"/>
          <p:cNvSpPr txBox="1">
            <a:spLocks noChangeArrowheads="1"/>
          </p:cNvSpPr>
          <p:nvPr/>
        </p:nvSpPr>
        <p:spPr bwMode="auto">
          <a:xfrm>
            <a:off x="4495800" y="5486400"/>
            <a:ext cx="16002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5720" rIns="45720"/>
          <a:lstStyle/>
          <a:p>
            <a:pPr algn="ctr">
              <a:defRPr/>
            </a:pPr>
            <a:r>
              <a:rPr lang="en-US" altLang="zh-TW" sz="2000">
                <a:solidFill>
                  <a:srgbClr val="3D81BF"/>
                </a:solidFill>
                <a:latin typeface="Century Gothic" pitchFamily="34" charset="0"/>
                <a:ea typeface="PMingLiU" pitchFamily="18" charset="-120"/>
              </a:rPr>
              <a:t>watermelon</a:t>
            </a:r>
            <a:endParaRPr lang="en-US" sz="2000">
              <a:solidFill>
                <a:srgbClr val="3D81BF"/>
              </a:solidFill>
              <a:cs typeface="Arial" pitchFamily="34" charset="0"/>
            </a:endParaRPr>
          </a:p>
        </p:txBody>
      </p:sp>
      <p:sp>
        <p:nvSpPr>
          <p:cNvPr id="107" name="Text Box 26"/>
          <p:cNvSpPr txBox="1">
            <a:spLocks noChangeArrowheads="1"/>
          </p:cNvSpPr>
          <p:nvPr/>
        </p:nvSpPr>
        <p:spPr bwMode="auto">
          <a:xfrm>
            <a:off x="6324600" y="5486400"/>
            <a:ext cx="8382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5720" rIns="45720"/>
          <a:lstStyle/>
          <a:p>
            <a:pPr algn="ctr">
              <a:defRPr/>
            </a:pPr>
            <a:r>
              <a:rPr lang="en-US" altLang="zh-TW" sz="2000">
                <a:solidFill>
                  <a:srgbClr val="3D81BF"/>
                </a:solidFill>
                <a:latin typeface="Century Gothic" pitchFamily="34" charset="0"/>
                <a:ea typeface="PMingLiU" pitchFamily="18" charset="-120"/>
              </a:rPr>
              <a:t>rice</a:t>
            </a:r>
            <a:endParaRPr lang="en-US" sz="2000">
              <a:solidFill>
                <a:srgbClr val="3D81BF"/>
              </a:solidFill>
              <a:cs typeface="Arial" pitchFamily="34" charset="0"/>
            </a:endParaRPr>
          </a:p>
        </p:txBody>
      </p:sp>
      <p:cxnSp>
        <p:nvCxnSpPr>
          <p:cNvPr id="108" name="AutoShape 29"/>
          <p:cNvCxnSpPr>
            <a:cxnSpLocks noChangeShapeType="1"/>
            <a:stCxn id="34" idx="2"/>
            <a:endCxn id="106" idx="0"/>
          </p:cNvCxnSpPr>
          <p:nvPr/>
        </p:nvCxnSpPr>
        <p:spPr bwMode="auto">
          <a:xfrm rot="16200000" flipH="1">
            <a:off x="4838700" y="5029200"/>
            <a:ext cx="533400" cy="381000"/>
          </a:xfrm>
          <a:prstGeom prst="straightConnector1">
            <a:avLst/>
          </a:prstGeom>
          <a:ln>
            <a:headEnd/>
            <a:tailEnd type="triangl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AutoShape 29"/>
          <p:cNvCxnSpPr>
            <a:cxnSpLocks noChangeShapeType="1"/>
            <a:stCxn id="34" idx="2"/>
            <a:endCxn id="107" idx="0"/>
          </p:cNvCxnSpPr>
          <p:nvPr/>
        </p:nvCxnSpPr>
        <p:spPr bwMode="auto">
          <a:xfrm rot="16200000" flipH="1">
            <a:off x="5562600" y="4305300"/>
            <a:ext cx="533400" cy="1828800"/>
          </a:xfrm>
          <a:prstGeom prst="straightConnector1">
            <a:avLst/>
          </a:prstGeom>
          <a:ln>
            <a:headEnd/>
            <a:tailEnd type="triangl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smtClean="0"/>
              <a:t>     Challenge: Omissible constituents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Mandarin, almost anything available in context can be omitted – and often is in child-directed speech.</a:t>
            </a:r>
          </a:p>
          <a:p>
            <a:pPr eaLnBrk="1" hangingPunct="1"/>
            <a:r>
              <a:rPr lang="en-US" smtClean="0"/>
              <a:t>Intuition:</a:t>
            </a:r>
          </a:p>
          <a:p>
            <a:pPr eaLnBrk="1" hangingPunct="1"/>
            <a:r>
              <a:rPr lang="en-US" smtClean="0"/>
              <a:t>Same context, two expressions that differ by one constituent </a:t>
            </a:r>
            <a:r>
              <a:rPr lang="en-US" smtClean="0">
                <a:sym typeface="Wingdings" pitchFamily="2" charset="2"/>
              </a:rPr>
              <a:t> a general construction with the constituent being omissible</a:t>
            </a:r>
            <a:endParaRPr lang="en-US" smtClean="0"/>
          </a:p>
          <a:p>
            <a:pPr eaLnBrk="1" hangingPunct="1"/>
            <a:r>
              <a:rPr lang="en-US" smtClean="0"/>
              <a:t>May require verbatim memory traces of utterances + “relevant” context</a:t>
            </a:r>
          </a:p>
        </p:txBody>
      </p:sp>
      <p:sp>
        <p:nvSpPr>
          <p:cNvPr id="64516" name="Slide Number Placeholder 3"/>
          <p:cNvSpPr txBox="1">
            <a:spLocks noGrp="1"/>
          </p:cNvSpPr>
          <p:nvPr/>
        </p:nvSpPr>
        <p:spPr bwMode="auto">
          <a:xfrm>
            <a:off x="6858000" y="6537325"/>
            <a:ext cx="228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smtClean="0"/>
              <a:t>    When does the learning stop?</a:t>
            </a:r>
          </a:p>
        </p:txBody>
      </p:sp>
      <p:sp>
        <p:nvSpPr>
          <p:cNvPr id="2052" name="Content Placeholder 4"/>
          <p:cNvSpPr>
            <a:spLocks noGrp="1"/>
          </p:cNvSpPr>
          <p:nvPr>
            <p:ph idx="4294967295"/>
          </p:nvPr>
        </p:nvSpPr>
        <p:spPr>
          <a:xfrm>
            <a:off x="457200" y="3694113"/>
            <a:ext cx="8229600" cy="2432050"/>
          </a:xfrm>
        </p:spPr>
        <p:txBody>
          <a:bodyPr/>
          <a:lstStyle/>
          <a:p>
            <a:pPr eaLnBrk="1" hangingPunct="1"/>
            <a:r>
              <a:rPr lang="en-US" sz="2800" smtClean="0"/>
              <a:t>Most likely grammar given utterances and context</a:t>
            </a:r>
          </a:p>
          <a:p>
            <a:pPr eaLnBrk="1" hangingPunct="1"/>
            <a:r>
              <a:rPr lang="en-US" sz="2800" smtClean="0"/>
              <a:t>The grammar prior includes a preference for the “kind” of grammar</a:t>
            </a:r>
          </a:p>
          <a:p>
            <a:pPr eaLnBrk="1" hangingPunct="1"/>
            <a:r>
              <a:rPr lang="en-US" sz="2800" smtClean="0"/>
              <a:t>In practice, take the log and minimize cost </a:t>
            </a:r>
            <a:r>
              <a:rPr lang="en-US" sz="2800" smtClean="0">
                <a:sym typeface="Wingdings" pitchFamily="2" charset="2"/>
              </a:rPr>
              <a:t> Minimum Description Length (MDL)</a:t>
            </a:r>
            <a:endParaRPr lang="en-US" sz="2800" smtClean="0"/>
          </a:p>
        </p:txBody>
      </p:sp>
      <p:sp>
        <p:nvSpPr>
          <p:cNvPr id="2053" name="Slide Number Placeholder 2"/>
          <p:cNvSpPr txBox="1">
            <a:spLocks noGrp="1"/>
          </p:cNvSpPr>
          <p:nvPr/>
        </p:nvSpPr>
        <p:spPr bwMode="auto">
          <a:xfrm>
            <a:off x="6858000" y="6537325"/>
            <a:ext cx="228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>
              <a:cs typeface="Arial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76350" y="1981200"/>
          <a:ext cx="3235325" cy="1200150"/>
        </p:xfrm>
        <a:graphic>
          <a:graphicData uri="http://schemas.openxmlformats.org/presentationml/2006/ole">
            <p:oleObj spid="_x0000_s2050" name="Equation" r:id="rId3" imgW="1790640" imgH="660240" progId="Equation.3">
              <p:embed/>
            </p:oleObj>
          </a:graphicData>
        </a:graphic>
      </p:graphicFrame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987425" y="990600"/>
            <a:ext cx="3567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rebuchet MS" pitchFamily="34" charset="0"/>
                <a:cs typeface="Arial" charset="0"/>
              </a:rPr>
              <a:t>Bayesian Learning Framework</a:t>
            </a:r>
          </a:p>
        </p:txBody>
      </p:sp>
      <p:grpSp>
        <p:nvGrpSpPr>
          <p:cNvPr id="2055" name="Group 31"/>
          <p:cNvGrpSpPr>
            <a:grpSpLocks/>
          </p:cNvGrpSpPr>
          <p:nvPr/>
        </p:nvGrpSpPr>
        <p:grpSpPr bwMode="auto">
          <a:xfrm>
            <a:off x="5638800" y="1066800"/>
            <a:ext cx="3276600" cy="2438400"/>
            <a:chOff x="5638801" y="990600"/>
            <a:chExt cx="3276599" cy="2438400"/>
          </a:xfrm>
        </p:grpSpPr>
        <p:sp>
          <p:nvSpPr>
            <p:cNvPr id="21" name="AutoShape 20"/>
            <p:cNvSpPr>
              <a:spLocks noChangeArrowheads="1"/>
            </p:cNvSpPr>
            <p:nvPr/>
          </p:nvSpPr>
          <p:spPr bwMode="auto">
            <a:xfrm>
              <a:off x="6934200" y="990600"/>
              <a:ext cx="1066800" cy="638435"/>
            </a:xfrm>
            <a:prstGeom prst="can">
              <a:avLst>
                <a:gd name="adj" fmla="val 25000"/>
              </a:avLst>
            </a:prstGeom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77724" rIns="0" bIns="0"/>
            <a:lstStyle/>
            <a:p>
              <a:pPr algn="ctr" eaLnBrk="0" hangingPunct="0">
                <a:defRPr/>
              </a:pPr>
              <a:r>
                <a:rPr lang="en-US" altLang="zh-TW" sz="1200">
                  <a:solidFill>
                    <a:srgbClr val="FFFFFF"/>
                  </a:solidFill>
                  <a:latin typeface="Verdana" pitchFamily="34" charset="0"/>
                  <a:ea typeface="PMingLiU" pitchFamily="18" charset="-120"/>
                </a:rPr>
                <a:t>Schemas + </a:t>
              </a:r>
              <a:br>
                <a:rPr lang="en-US" altLang="zh-TW" sz="1200">
                  <a:solidFill>
                    <a:srgbClr val="FFFFFF"/>
                  </a:solidFill>
                  <a:latin typeface="Verdana" pitchFamily="34" charset="0"/>
                  <a:ea typeface="PMingLiU" pitchFamily="18" charset="-120"/>
                </a:rPr>
              </a:br>
              <a:r>
                <a:rPr lang="en-US" altLang="zh-TW" sz="1200">
                  <a:solidFill>
                    <a:srgbClr val="FFFFFF"/>
                  </a:solidFill>
                  <a:latin typeface="Verdana" pitchFamily="34" charset="0"/>
                  <a:ea typeface="PMingLiU" pitchFamily="18" charset="-120"/>
                </a:rPr>
                <a:t>Constructions</a:t>
              </a:r>
              <a:endParaRPr lang="en-US" sz="1200">
                <a:solidFill>
                  <a:srgbClr val="FFFFFF"/>
                </a:solidFill>
                <a:latin typeface="Verdana" pitchFamily="34" charset="0"/>
                <a:ea typeface="PMingLiU" pitchFamily="18" charset="-120"/>
              </a:endParaRPr>
            </a:p>
          </p:txBody>
        </p:sp>
        <p:sp>
          <p:nvSpPr>
            <p:cNvPr id="2059" name="Text Box 27"/>
            <p:cNvSpPr txBox="1">
              <a:spLocks noChangeArrowheads="1"/>
            </p:cNvSpPr>
            <p:nvPr/>
          </p:nvSpPr>
          <p:spPr bwMode="auto">
            <a:xfrm>
              <a:off x="5791200" y="3165389"/>
              <a:ext cx="1252984" cy="26361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77724" tIns="73152" rIns="77724" bIns="0"/>
            <a:lstStyle/>
            <a:p>
              <a:pPr algn="ctr" eaLnBrk="0" hangingPunct="0">
                <a:spcAft>
                  <a:spcPct val="30000"/>
                </a:spcAft>
              </a:pPr>
              <a:r>
                <a:rPr lang="en-US" altLang="zh-TW" sz="1200">
                  <a:latin typeface="Verdana" pitchFamily="34" charset="0"/>
                  <a:ea typeface="PMingLiU" pitchFamily="18" charset="-120"/>
                </a:rPr>
                <a:t>SemSpec</a:t>
              </a:r>
            </a:p>
          </p:txBody>
        </p:sp>
        <p:sp>
          <p:nvSpPr>
            <p:cNvPr id="23" name="AutoShape 31"/>
            <p:cNvSpPr>
              <a:spLocks noChangeArrowheads="1"/>
            </p:cNvSpPr>
            <p:nvPr/>
          </p:nvSpPr>
          <p:spPr bwMode="auto">
            <a:xfrm rot="5400000">
              <a:off x="6029326" y="1677988"/>
              <a:ext cx="595313" cy="1328737"/>
            </a:xfrm>
            <a:prstGeom prst="notchedRightArrow">
              <a:avLst>
                <a:gd name="adj1" fmla="val 66111"/>
                <a:gd name="adj2" fmla="val 29482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ot="10800000" vert="eaVert" lIns="173736" tIns="0" rIns="77724" bIns="128016"/>
            <a:lstStyle/>
            <a:p>
              <a:pPr algn="ctr">
                <a:defRPr/>
              </a:pPr>
              <a:r>
                <a:rPr lang="en-US" sz="1000" dirty="0">
                  <a:latin typeface="Verdana" pitchFamily="34" charset="0"/>
                  <a:cs typeface="Tahoma" pitchFamily="34" charset="0"/>
                </a:rPr>
                <a:t>Analysis + Resolution</a:t>
              </a:r>
            </a:p>
          </p:txBody>
        </p:sp>
        <p:sp>
          <p:nvSpPr>
            <p:cNvPr id="24" name="AutoShape 49"/>
            <p:cNvSpPr>
              <a:spLocks noChangeArrowheads="1"/>
            </p:cNvSpPr>
            <p:nvPr/>
          </p:nvSpPr>
          <p:spPr bwMode="auto">
            <a:xfrm rot="5400000">
              <a:off x="6061076" y="2149475"/>
              <a:ext cx="527050" cy="1371600"/>
            </a:xfrm>
            <a:prstGeom prst="notchedRightArrow">
              <a:avLst>
                <a:gd name="adj1" fmla="val 66407"/>
                <a:gd name="adj2" fmla="val 32073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ot="10800000" vert="eaVert" tIns="0" rIns="77724" bIns="128016"/>
            <a:lstStyle/>
            <a:p>
              <a:pPr algn="ctr">
                <a:defRPr/>
              </a:pPr>
              <a:r>
                <a:rPr lang="en-US" sz="1000" dirty="0">
                  <a:latin typeface="Verdana" pitchFamily="34" charset="0"/>
                  <a:cs typeface="Tahoma" pitchFamily="34" charset="0"/>
                </a:rPr>
                <a:t>Context Fitting</a:t>
              </a:r>
            </a:p>
          </p:txBody>
        </p:sp>
        <p:sp>
          <p:nvSpPr>
            <p:cNvPr id="25" name="AutoShape 7"/>
            <p:cNvSpPr>
              <a:spLocks noChangeArrowheads="1"/>
            </p:cNvSpPr>
            <p:nvPr/>
          </p:nvSpPr>
          <p:spPr bwMode="auto">
            <a:xfrm>
              <a:off x="8001000" y="1189038"/>
              <a:ext cx="344488" cy="315912"/>
            </a:xfrm>
            <a:prstGeom prst="curvedLeftArrow">
              <a:avLst>
                <a:gd name="adj1" fmla="val 20000"/>
                <a:gd name="adj2" fmla="val 40000"/>
                <a:gd name="adj3" fmla="val 33333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1200">
                <a:solidFill>
                  <a:srgbClr val="FFFFFF"/>
                </a:solidFill>
                <a:latin typeface="Trebuchet MS" pitchFamily="34" charset="0"/>
                <a:cs typeface="Arial" pitchFamily="34" charset="0"/>
              </a:endParaRPr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7848601" y="1583724"/>
              <a:ext cx="1066799" cy="239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defRPr/>
              </a:pPr>
              <a:r>
                <a:rPr lang="en-US" altLang="zh-TW" sz="1200" dirty="0">
                  <a:solidFill>
                    <a:schemeClr val="accent6">
                      <a:lumMod val="75000"/>
                    </a:schemeClr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Verdana" pitchFamily="34" charset="0"/>
                  <a:ea typeface="PMingLiU" pitchFamily="18" charset="-120"/>
                  <a:cs typeface="Arial" charset="0"/>
                </a:rPr>
                <a:t>reorganize</a:t>
              </a:r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6934201" y="1716088"/>
              <a:ext cx="762000" cy="1514475"/>
            </a:xfrm>
            <a:custGeom>
              <a:avLst/>
              <a:gdLst>
                <a:gd name="T0" fmla="*/ 0 w 1388"/>
                <a:gd name="T1" fmla="*/ 1282 h 1284"/>
                <a:gd name="T2" fmla="*/ 1388 w 1388"/>
                <a:gd name="T3" fmla="*/ 1284 h 1284"/>
                <a:gd name="T4" fmla="*/ 1388 w 1388"/>
                <a:gd name="T5" fmla="*/ 0 h 1284"/>
                <a:gd name="T6" fmla="*/ 0 60000 65536"/>
                <a:gd name="T7" fmla="*/ 0 60000 65536"/>
                <a:gd name="T8" fmla="*/ 0 60000 65536"/>
                <a:gd name="T9" fmla="*/ 0 w 1388"/>
                <a:gd name="T10" fmla="*/ 0 h 1284"/>
                <a:gd name="T11" fmla="*/ 1388 w 1388"/>
                <a:gd name="T12" fmla="*/ 1284 h 12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88" h="1284">
                  <a:moveTo>
                    <a:pt x="0" y="1282"/>
                  </a:moveTo>
                  <a:lnTo>
                    <a:pt x="1388" y="1284"/>
                  </a:lnTo>
                  <a:lnTo>
                    <a:pt x="1388" y="0"/>
                  </a:lnTo>
                </a:path>
              </a:pathLst>
            </a:custGeom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en-US" sz="1200">
                <a:latin typeface="Trebuchet MS" pitchFamily="34" charset="0"/>
                <a:cs typeface="Arial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7848601" y="2835876"/>
              <a:ext cx="977264" cy="212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Aft>
                  <a:spcPct val="35000"/>
                </a:spcAft>
                <a:defRPr/>
              </a:pPr>
              <a:r>
                <a:rPr lang="en-US" altLang="zh-TW" sz="1000" dirty="0">
                  <a:solidFill>
                    <a:schemeClr val="accent6">
                      <a:lumMod val="75000"/>
                    </a:schemeClr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Verdana" pitchFamily="34" charset="0"/>
                  <a:ea typeface="PMingLiU" pitchFamily="18" charset="-120"/>
                  <a:cs typeface="Arial" charset="0"/>
                </a:rPr>
                <a:t>hypothesize</a:t>
              </a:r>
            </a:p>
          </p:txBody>
        </p: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6248400" y="1781432"/>
              <a:ext cx="977865" cy="15816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0" tIns="38862" rIns="0" bIns="0"/>
            <a:lstStyle/>
            <a:p>
              <a:pPr algn="ctr">
                <a:defRPr/>
              </a:pPr>
              <a:r>
                <a:rPr lang="en-US" altLang="zh-TW" sz="1000" dirty="0">
                  <a:solidFill>
                    <a:schemeClr val="accent6">
                      <a:lumMod val="75000"/>
                    </a:schemeClr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Verdana" pitchFamily="34" charset="0"/>
                  <a:ea typeface="PMingLiU" pitchFamily="18" charset="-120"/>
                  <a:cs typeface="Arial" charset="0"/>
                </a:rPr>
                <a:t>reinforcement</a:t>
              </a:r>
              <a:endParaRPr lang="en-US" sz="1000" dirty="0"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Verdana" pitchFamily="34" charset="0"/>
                <a:cs typeface="Arial" charset="0"/>
              </a:endParaRPr>
            </a:p>
          </p:txBody>
        </p:sp>
        <p:sp>
          <p:nvSpPr>
            <p:cNvPr id="30" name="Freeform 5"/>
            <p:cNvSpPr>
              <a:spLocks/>
            </p:cNvSpPr>
            <p:nvPr/>
          </p:nvSpPr>
          <p:spPr bwMode="auto">
            <a:xfrm rot="10800000">
              <a:off x="6858001" y="1716088"/>
              <a:ext cx="457200" cy="460375"/>
            </a:xfrm>
            <a:custGeom>
              <a:avLst/>
              <a:gdLst>
                <a:gd name="T0" fmla="*/ 1351 w 1351"/>
                <a:gd name="T1" fmla="*/ 20 h 321"/>
                <a:gd name="T2" fmla="*/ 616 w 1351"/>
                <a:gd name="T3" fmla="*/ 20 h 321"/>
                <a:gd name="T4" fmla="*/ 150 w 1351"/>
                <a:gd name="T5" fmla="*/ 50 h 321"/>
                <a:gd name="T6" fmla="*/ 0 w 1351"/>
                <a:gd name="T7" fmla="*/ 321 h 3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1"/>
                <a:gd name="T13" fmla="*/ 0 h 321"/>
                <a:gd name="T14" fmla="*/ 1351 w 1351"/>
                <a:gd name="T15" fmla="*/ 321 h 321"/>
                <a:gd name="connsiteX0" fmla="*/ 1351 w 1351"/>
                <a:gd name="connsiteY0" fmla="*/ 0 h 301"/>
                <a:gd name="connsiteX1" fmla="*/ 150 w 1351"/>
                <a:gd name="connsiteY1" fmla="*/ 30 h 301"/>
                <a:gd name="connsiteX2" fmla="*/ 0 w 1351"/>
                <a:gd name="connsiteY2" fmla="*/ 301 h 301"/>
                <a:gd name="connsiteX0" fmla="*/ 1351 w 1351"/>
                <a:gd name="connsiteY0" fmla="*/ 0 h 301"/>
                <a:gd name="connsiteX1" fmla="*/ 150 w 1351"/>
                <a:gd name="connsiteY1" fmla="*/ 30 h 301"/>
                <a:gd name="connsiteX2" fmla="*/ 0 w 1351"/>
                <a:gd name="connsiteY2" fmla="*/ 301 h 301"/>
                <a:gd name="connsiteX0" fmla="*/ 1351 w 1351"/>
                <a:gd name="connsiteY0" fmla="*/ 0 h 301"/>
                <a:gd name="connsiteX1" fmla="*/ 375 w 1351"/>
                <a:gd name="connsiteY1" fmla="*/ 64 h 301"/>
                <a:gd name="connsiteX2" fmla="*/ 0 w 1351"/>
                <a:gd name="connsiteY2" fmla="*/ 301 h 301"/>
                <a:gd name="connsiteX0" fmla="*/ 1351 w 1351"/>
                <a:gd name="connsiteY0" fmla="*/ 0 h 301"/>
                <a:gd name="connsiteX1" fmla="*/ 375 w 1351"/>
                <a:gd name="connsiteY1" fmla="*/ 71 h 301"/>
                <a:gd name="connsiteX2" fmla="*/ 0 w 1351"/>
                <a:gd name="connsiteY2" fmla="*/ 301 h 301"/>
                <a:gd name="connsiteX0" fmla="*/ 1351 w 1351"/>
                <a:gd name="connsiteY0" fmla="*/ 0 h 301"/>
                <a:gd name="connsiteX1" fmla="*/ 375 w 1351"/>
                <a:gd name="connsiteY1" fmla="*/ 71 h 301"/>
                <a:gd name="connsiteX2" fmla="*/ 0 w 1351"/>
                <a:gd name="connsiteY2" fmla="*/ 301 h 301"/>
                <a:gd name="connsiteX0" fmla="*/ 1351 w 1351"/>
                <a:gd name="connsiteY0" fmla="*/ 0 h 301"/>
                <a:gd name="connsiteX1" fmla="*/ 375 w 1351"/>
                <a:gd name="connsiteY1" fmla="*/ 71 h 301"/>
                <a:gd name="connsiteX2" fmla="*/ 0 w 1351"/>
                <a:gd name="connsiteY2" fmla="*/ 301 h 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1" h="301">
                  <a:moveTo>
                    <a:pt x="1351" y="0"/>
                  </a:moveTo>
                  <a:cubicBezTo>
                    <a:pt x="1026" y="24"/>
                    <a:pt x="514" y="25"/>
                    <a:pt x="375" y="71"/>
                  </a:cubicBezTo>
                  <a:cubicBezTo>
                    <a:pt x="39" y="128"/>
                    <a:pt x="31" y="245"/>
                    <a:pt x="0" y="301"/>
                  </a:cubicBezTo>
                </a:path>
              </a:pathLst>
            </a:custGeom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en-US" sz="1200">
                <a:latin typeface="Trebuchet MS" pitchFamily="34" charset="0"/>
                <a:cs typeface="Arial" pitchFamily="34" charset="0"/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auto">
            <a:xfrm>
              <a:off x="6172201" y="1600200"/>
              <a:ext cx="762000" cy="457200"/>
            </a:xfrm>
            <a:custGeom>
              <a:avLst/>
              <a:gdLst>
                <a:gd name="T0" fmla="*/ 1598 w 1606"/>
                <a:gd name="T1" fmla="*/ 0 h 384"/>
                <a:gd name="T2" fmla="*/ 1377 w 1606"/>
                <a:gd name="T3" fmla="*/ 82 h 384"/>
                <a:gd name="T4" fmla="*/ 225 w 1606"/>
                <a:gd name="T5" fmla="*/ 144 h 384"/>
                <a:gd name="T6" fmla="*/ 26 w 1606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6"/>
                <a:gd name="T13" fmla="*/ 0 h 384"/>
                <a:gd name="T14" fmla="*/ 1606 w 1606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6" h="384">
                  <a:moveTo>
                    <a:pt x="1598" y="0"/>
                  </a:moveTo>
                  <a:cubicBezTo>
                    <a:pt x="1561" y="14"/>
                    <a:pt x="1606" y="58"/>
                    <a:pt x="1377" y="82"/>
                  </a:cubicBezTo>
                  <a:cubicBezTo>
                    <a:pt x="1148" y="106"/>
                    <a:pt x="450" y="94"/>
                    <a:pt x="225" y="144"/>
                  </a:cubicBezTo>
                  <a:cubicBezTo>
                    <a:pt x="0" y="194"/>
                    <a:pt x="67" y="334"/>
                    <a:pt x="26" y="384"/>
                  </a:cubicBezTo>
                </a:path>
              </a:pathLst>
            </a:custGeom>
            <a:ln>
              <a:headEnd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en-US" sz="2000">
                <a:latin typeface="Trebuchet MS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Intuition for MDL</a:t>
            </a:r>
          </a:p>
        </p:txBody>
      </p:sp>
      <p:sp>
        <p:nvSpPr>
          <p:cNvPr id="65539" name="Content Placeholder 4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7013" cy="1822450"/>
          </a:xfrm>
        </p:spPr>
        <p:txBody>
          <a:bodyPr/>
          <a:lstStyle/>
          <a:p>
            <a:pPr eaLnBrk="1" hangingPunct="1"/>
            <a:r>
              <a:rPr lang="en-US" sz="2900" smtClean="0"/>
              <a:t>S -&gt; Give me NP</a:t>
            </a:r>
          </a:p>
          <a:p>
            <a:pPr eaLnBrk="1" hangingPunct="1"/>
            <a:r>
              <a:rPr lang="en-US" sz="2900" smtClean="0"/>
              <a:t>NP -&gt; the book</a:t>
            </a:r>
          </a:p>
          <a:p>
            <a:pPr eaLnBrk="1" hangingPunct="1"/>
            <a:r>
              <a:rPr lang="en-US" sz="2900" smtClean="0"/>
              <a:t>NP -&gt; a book</a:t>
            </a:r>
          </a:p>
          <a:p>
            <a:pPr eaLnBrk="1" hangingPunct="1"/>
            <a:endParaRPr lang="en-US" sz="2900" smtClean="0"/>
          </a:p>
        </p:txBody>
      </p:sp>
      <p:sp>
        <p:nvSpPr>
          <p:cNvPr id="65540" name="Content Placeholder 5"/>
          <p:cNvSpPr>
            <a:spLocks noGrp="1"/>
          </p:cNvSpPr>
          <p:nvPr>
            <p:ph sz="half" idx="4294967295"/>
          </p:nvPr>
        </p:nvSpPr>
        <p:spPr>
          <a:xfrm>
            <a:off x="4649788" y="1600200"/>
            <a:ext cx="4037012" cy="1822450"/>
          </a:xfrm>
        </p:spPr>
        <p:txBody>
          <a:bodyPr/>
          <a:lstStyle/>
          <a:p>
            <a:pPr eaLnBrk="1" hangingPunct="1"/>
            <a:r>
              <a:rPr lang="en-US" sz="2900" smtClean="0"/>
              <a:t>S -&gt; Give me NP</a:t>
            </a:r>
          </a:p>
          <a:p>
            <a:pPr eaLnBrk="1" hangingPunct="1"/>
            <a:r>
              <a:rPr lang="en-US" sz="2900" smtClean="0"/>
              <a:t>NP -&gt; DET book</a:t>
            </a:r>
          </a:p>
          <a:p>
            <a:pPr eaLnBrk="1" hangingPunct="1"/>
            <a:r>
              <a:rPr lang="en-US" sz="2900" smtClean="0"/>
              <a:t>DET -&gt; the</a:t>
            </a:r>
          </a:p>
          <a:p>
            <a:pPr eaLnBrk="1" hangingPunct="1"/>
            <a:r>
              <a:rPr lang="en-US" sz="2900" smtClean="0"/>
              <a:t>DET -&gt; a</a:t>
            </a:r>
          </a:p>
          <a:p>
            <a:pPr eaLnBrk="1" hangingPunct="1"/>
            <a:endParaRPr lang="en-US" sz="2900" smtClean="0"/>
          </a:p>
        </p:txBody>
      </p:sp>
      <p:sp>
        <p:nvSpPr>
          <p:cNvPr id="65541" name="Slide Number Placeholder 3"/>
          <p:cNvSpPr txBox="1">
            <a:spLocks noGrp="1"/>
          </p:cNvSpPr>
          <p:nvPr/>
        </p:nvSpPr>
        <p:spPr bwMode="auto">
          <a:xfrm>
            <a:off x="6858000" y="6537325"/>
            <a:ext cx="228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9DC0AE5-CD24-4883-895E-5AA5EE955B19}" type="slidenum">
              <a:rPr lang="en-US">
                <a:cs typeface="Arial" charset="0"/>
              </a:rPr>
              <a:pPr algn="r"/>
              <a:t>39</a:t>
            </a:fld>
            <a:endParaRPr lang="en-US">
              <a:cs typeface="Arial" charset="0"/>
            </a:endParaRPr>
          </a:p>
        </p:txBody>
      </p:sp>
      <p:cxnSp>
        <p:nvCxnSpPr>
          <p:cNvPr id="65542" name="Straight Connector 9"/>
          <p:cNvCxnSpPr>
            <a:cxnSpLocks noChangeShapeType="1"/>
          </p:cNvCxnSpPr>
          <p:nvPr/>
        </p:nvCxnSpPr>
        <p:spPr bwMode="auto">
          <a:xfrm>
            <a:off x="381000" y="3429000"/>
            <a:ext cx="83820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5543" name="TextBox 10"/>
          <p:cNvSpPr txBox="1">
            <a:spLocks noChangeArrowheads="1"/>
          </p:cNvSpPr>
          <p:nvPr/>
        </p:nvSpPr>
        <p:spPr bwMode="auto">
          <a:xfrm>
            <a:off x="914400" y="4267200"/>
            <a:ext cx="6973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rebuchet MS" pitchFamily="34" charset="0"/>
                <a:cs typeface="Arial" charset="0"/>
              </a:rPr>
              <a:t>Suppose that the prior is inversely proportional to the size </a:t>
            </a:r>
          </a:p>
          <a:p>
            <a:pPr algn="ctr"/>
            <a:r>
              <a:rPr lang="en-US" sz="2000">
                <a:latin typeface="Trebuchet MS" pitchFamily="34" charset="0"/>
                <a:cs typeface="Arial" charset="0"/>
              </a:rPr>
              <a:t>of the grammar (e.g. number of rules) </a:t>
            </a:r>
          </a:p>
          <a:p>
            <a:pPr algn="ctr"/>
            <a:endParaRPr lang="en-US" sz="2000">
              <a:latin typeface="Trebuchet MS" pitchFamily="34" charset="0"/>
              <a:cs typeface="Arial" charset="0"/>
            </a:endParaRPr>
          </a:p>
          <a:p>
            <a:pPr algn="ctr"/>
            <a:r>
              <a:rPr lang="en-US" sz="2000">
                <a:latin typeface="Trebuchet MS" pitchFamily="34" charset="0"/>
                <a:cs typeface="Arial" charset="0"/>
              </a:rPr>
              <a:t>It’s not worthwhile to make this generalization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23" name="Group 51"/>
          <p:cNvGraphicFramePr>
            <a:graphicFrameLocks noGrp="1"/>
          </p:cNvGraphicFramePr>
          <p:nvPr/>
        </p:nvGraphicFramePr>
        <p:xfrm>
          <a:off x="762000" y="1066800"/>
          <a:ext cx="8077200" cy="4942143"/>
        </p:xfrm>
        <a:graphic>
          <a:graphicData uri="http://schemas.openxmlformats.org/drawingml/2006/table">
            <a:tbl>
              <a:tblPr/>
              <a:tblGrid>
                <a:gridCol w="2514600"/>
                <a:gridCol w="2514600"/>
                <a:gridCol w="30480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physics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lowest energy 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chemistry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molecular fit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biology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fitness, MEU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euroeconomics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threats, friends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0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language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errors, NTL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762000" y="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Constrained Best Fit in Nature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3657600" y="533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Times" pitchFamily="18" charset="0"/>
              </a:rPr>
              <a:t>inanimate</a:t>
            </a:r>
            <a:r>
              <a:rPr lang="en-US">
                <a:solidFill>
                  <a:schemeClr val="hlink"/>
                </a:solidFill>
                <a:latin typeface="Times" pitchFamily="18" charset="0"/>
              </a:rPr>
              <a:t>                    </a:t>
            </a:r>
            <a:r>
              <a:rPr lang="en-US">
                <a:solidFill>
                  <a:schemeClr val="accent2"/>
                </a:solidFill>
                <a:latin typeface="Times" pitchFamily="18" charset="0"/>
              </a:rPr>
              <a:t>animate</a:t>
            </a:r>
          </a:p>
        </p:txBody>
      </p:sp>
      <p:sp>
        <p:nvSpPr>
          <p:cNvPr id="4126" name="Line 36"/>
          <p:cNvSpPr>
            <a:spLocks noChangeShapeType="1"/>
          </p:cNvSpPr>
          <p:nvPr/>
        </p:nvSpPr>
        <p:spPr bwMode="auto">
          <a:xfrm>
            <a:off x="762000" y="51054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7" name="Text Box 37"/>
          <p:cNvSpPr txBox="1">
            <a:spLocks noChangeArrowheads="1"/>
          </p:cNvSpPr>
          <p:nvPr/>
        </p:nvSpPr>
        <p:spPr bwMode="auto">
          <a:xfrm>
            <a:off x="838200" y="52578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society, politics</a:t>
            </a:r>
          </a:p>
        </p:txBody>
      </p:sp>
      <p:sp>
        <p:nvSpPr>
          <p:cNvPr id="4128" name="Text Box 42"/>
          <p:cNvSpPr txBox="1">
            <a:spLocks noChangeArrowheads="1"/>
          </p:cNvSpPr>
          <p:nvPr/>
        </p:nvSpPr>
        <p:spPr bwMode="auto">
          <a:xfrm>
            <a:off x="6019800" y="5029200"/>
            <a:ext cx="2971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framing, compromise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Intuition for MDL</a:t>
            </a:r>
          </a:p>
        </p:txBody>
      </p:sp>
      <p:sp>
        <p:nvSpPr>
          <p:cNvPr id="66563" name="Content Placeholder 4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7013" cy="4525963"/>
          </a:xfrm>
        </p:spPr>
        <p:txBody>
          <a:bodyPr/>
          <a:lstStyle/>
          <a:p>
            <a:pPr eaLnBrk="1" hangingPunct="1"/>
            <a:r>
              <a:rPr lang="en-US" sz="2900" smtClean="0"/>
              <a:t>S -&gt; Give me NP</a:t>
            </a:r>
          </a:p>
          <a:p>
            <a:pPr eaLnBrk="1" hangingPunct="1"/>
            <a:r>
              <a:rPr lang="en-US" sz="2900" smtClean="0"/>
              <a:t>NP -&gt; the book</a:t>
            </a:r>
          </a:p>
          <a:p>
            <a:pPr eaLnBrk="1" hangingPunct="1"/>
            <a:r>
              <a:rPr lang="en-US" sz="2900" smtClean="0"/>
              <a:t>NP -&gt; a book</a:t>
            </a:r>
          </a:p>
          <a:p>
            <a:pPr eaLnBrk="1" hangingPunct="1"/>
            <a:r>
              <a:rPr lang="en-US" sz="2900" smtClean="0"/>
              <a:t>NP -&gt; the pen</a:t>
            </a:r>
          </a:p>
          <a:p>
            <a:pPr eaLnBrk="1" hangingPunct="1"/>
            <a:r>
              <a:rPr lang="en-US" sz="2900" smtClean="0"/>
              <a:t>NP -&gt; a pen</a:t>
            </a:r>
          </a:p>
          <a:p>
            <a:pPr eaLnBrk="1" hangingPunct="1"/>
            <a:r>
              <a:rPr lang="en-US" sz="2900" smtClean="0"/>
              <a:t>NP -&gt; the pencil</a:t>
            </a:r>
          </a:p>
          <a:p>
            <a:pPr eaLnBrk="1" hangingPunct="1"/>
            <a:r>
              <a:rPr lang="en-US" sz="2900" smtClean="0"/>
              <a:t>NP -&gt; a pencil</a:t>
            </a:r>
          </a:p>
          <a:p>
            <a:pPr eaLnBrk="1" hangingPunct="1"/>
            <a:r>
              <a:rPr lang="en-US" sz="2900" smtClean="0"/>
              <a:t>NP -&gt; the marker</a:t>
            </a:r>
          </a:p>
          <a:p>
            <a:pPr eaLnBrk="1" hangingPunct="1"/>
            <a:r>
              <a:rPr lang="en-US" sz="2900" smtClean="0"/>
              <a:t>NP -&gt; a marker</a:t>
            </a:r>
          </a:p>
          <a:p>
            <a:pPr eaLnBrk="1" hangingPunct="1"/>
            <a:endParaRPr lang="en-US" sz="2900" smtClean="0"/>
          </a:p>
        </p:txBody>
      </p:sp>
      <p:sp>
        <p:nvSpPr>
          <p:cNvPr id="66564" name="Content Placeholder 5"/>
          <p:cNvSpPr>
            <a:spLocks noGrp="1"/>
          </p:cNvSpPr>
          <p:nvPr>
            <p:ph sz="half" idx="4294967295"/>
          </p:nvPr>
        </p:nvSpPr>
        <p:spPr>
          <a:xfrm>
            <a:off x="4649788" y="1600200"/>
            <a:ext cx="4037012" cy="4525963"/>
          </a:xfrm>
        </p:spPr>
        <p:txBody>
          <a:bodyPr/>
          <a:lstStyle/>
          <a:p>
            <a:pPr eaLnBrk="1" hangingPunct="1"/>
            <a:r>
              <a:rPr lang="en-US" sz="2900" smtClean="0"/>
              <a:t>S -&gt; Give me NP</a:t>
            </a:r>
          </a:p>
          <a:p>
            <a:pPr eaLnBrk="1" hangingPunct="1"/>
            <a:r>
              <a:rPr lang="en-US" sz="2900" smtClean="0"/>
              <a:t>NP -&gt; DET N</a:t>
            </a:r>
          </a:p>
          <a:p>
            <a:pPr eaLnBrk="1" hangingPunct="1"/>
            <a:r>
              <a:rPr lang="en-US" sz="2900" smtClean="0"/>
              <a:t>DET -&gt; the</a:t>
            </a:r>
          </a:p>
          <a:p>
            <a:pPr eaLnBrk="1" hangingPunct="1"/>
            <a:r>
              <a:rPr lang="en-US" sz="2900" smtClean="0"/>
              <a:t>DET -&gt; a</a:t>
            </a:r>
          </a:p>
          <a:p>
            <a:pPr eaLnBrk="1" hangingPunct="1"/>
            <a:r>
              <a:rPr lang="en-US" sz="2900" smtClean="0"/>
              <a:t>N -&gt; book</a:t>
            </a:r>
          </a:p>
          <a:p>
            <a:pPr eaLnBrk="1" hangingPunct="1"/>
            <a:r>
              <a:rPr lang="en-US" sz="2900" smtClean="0"/>
              <a:t>N -&gt; pen</a:t>
            </a:r>
          </a:p>
          <a:p>
            <a:pPr eaLnBrk="1" hangingPunct="1"/>
            <a:r>
              <a:rPr lang="en-US" sz="2900" smtClean="0"/>
              <a:t>N -&gt; pencil</a:t>
            </a:r>
          </a:p>
          <a:p>
            <a:pPr eaLnBrk="1" hangingPunct="1"/>
            <a:r>
              <a:rPr lang="en-US" sz="2900" smtClean="0"/>
              <a:t>N -&gt; marker</a:t>
            </a:r>
          </a:p>
        </p:txBody>
      </p:sp>
      <p:sp>
        <p:nvSpPr>
          <p:cNvPr id="66565" name="Slide Number Placeholder 3"/>
          <p:cNvSpPr txBox="1">
            <a:spLocks noGrp="1"/>
          </p:cNvSpPr>
          <p:nvPr/>
        </p:nvSpPr>
        <p:spPr bwMode="auto">
          <a:xfrm>
            <a:off x="6858000" y="6537325"/>
            <a:ext cx="228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Usage-based learning: </a:t>
            </a:r>
            <a:br>
              <a:rPr lang="en-US" sz="4000" smtClean="0"/>
            </a:br>
            <a:r>
              <a:rPr lang="en-US" sz="4000" smtClean="0"/>
              <a:t>comprehension and production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203825" y="3917950"/>
            <a:ext cx="1443038" cy="2622550"/>
            <a:chOff x="3278" y="2468"/>
            <a:chExt cx="909" cy="1652"/>
          </a:xfrm>
        </p:grpSpPr>
        <p:sp>
          <p:nvSpPr>
            <p:cNvPr id="67623" name="Text Box 4"/>
            <p:cNvSpPr txBox="1">
              <a:spLocks noChangeArrowheads="1"/>
            </p:cNvSpPr>
            <p:nvPr/>
          </p:nvSpPr>
          <p:spPr bwMode="auto">
            <a:xfrm>
              <a:off x="3391" y="2468"/>
              <a:ext cx="795" cy="3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0" tIns="38862" rIns="0" bIns="0"/>
            <a:lstStyle/>
            <a:p>
              <a:pPr algn="ctr"/>
              <a:r>
                <a:rPr lang="en-US" altLang="zh-TW" sz="1200">
                  <a:latin typeface="Verdana" pitchFamily="34" charset="0"/>
                  <a:ea typeface="PMingLiU" pitchFamily="18" charset="-120"/>
                </a:rPr>
                <a:t>reinforcement</a:t>
              </a:r>
            </a:p>
            <a:p>
              <a:pPr algn="ctr"/>
              <a:r>
                <a:rPr lang="en-US" altLang="zh-TW" sz="1200">
                  <a:latin typeface="Verdana" pitchFamily="34" charset="0"/>
                  <a:ea typeface="PMingLiU" pitchFamily="18" charset="-120"/>
                </a:rPr>
                <a:t>(usage)</a:t>
              </a:r>
              <a:endParaRPr lang="en-US" sz="1200"/>
            </a:p>
          </p:txBody>
        </p:sp>
        <p:sp>
          <p:nvSpPr>
            <p:cNvPr id="67624" name="Freeform 5"/>
            <p:cNvSpPr>
              <a:spLocks/>
            </p:cNvSpPr>
            <p:nvPr/>
          </p:nvSpPr>
          <p:spPr bwMode="auto">
            <a:xfrm rot="10800000" flipH="1">
              <a:off x="3391" y="2674"/>
              <a:ext cx="796" cy="104"/>
            </a:xfrm>
            <a:custGeom>
              <a:avLst/>
              <a:gdLst>
                <a:gd name="T0" fmla="*/ 1351 w 1351"/>
                <a:gd name="T1" fmla="*/ 20 h 321"/>
                <a:gd name="T2" fmla="*/ 616 w 1351"/>
                <a:gd name="T3" fmla="*/ 20 h 321"/>
                <a:gd name="T4" fmla="*/ 150 w 1351"/>
                <a:gd name="T5" fmla="*/ 50 h 321"/>
                <a:gd name="T6" fmla="*/ 0 w 1351"/>
                <a:gd name="T7" fmla="*/ 321 h 3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1"/>
                <a:gd name="T13" fmla="*/ 0 h 321"/>
                <a:gd name="T14" fmla="*/ 1351 w 1351"/>
                <a:gd name="T15" fmla="*/ 321 h 3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1" h="321">
                  <a:moveTo>
                    <a:pt x="1351" y="20"/>
                  </a:moveTo>
                  <a:cubicBezTo>
                    <a:pt x="1228" y="20"/>
                    <a:pt x="816" y="15"/>
                    <a:pt x="616" y="20"/>
                  </a:cubicBezTo>
                  <a:cubicBezTo>
                    <a:pt x="416" y="25"/>
                    <a:pt x="253" y="0"/>
                    <a:pt x="150" y="50"/>
                  </a:cubicBezTo>
                  <a:cubicBezTo>
                    <a:pt x="47" y="100"/>
                    <a:pt x="31" y="265"/>
                    <a:pt x="0" y="321"/>
                  </a:cubicBezTo>
                </a:path>
              </a:pathLst>
            </a:custGeom>
            <a:noFill/>
            <a:ln w="38100">
              <a:solidFill>
                <a:srgbClr val="99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25" name="Freeform 6"/>
            <p:cNvSpPr>
              <a:spLocks/>
            </p:cNvSpPr>
            <p:nvPr/>
          </p:nvSpPr>
          <p:spPr bwMode="auto">
            <a:xfrm rot="10800000" flipH="1">
              <a:off x="3278" y="3605"/>
              <a:ext cx="682" cy="206"/>
            </a:xfrm>
            <a:custGeom>
              <a:avLst/>
              <a:gdLst>
                <a:gd name="T0" fmla="*/ 1351 w 1351"/>
                <a:gd name="T1" fmla="*/ 20 h 321"/>
                <a:gd name="T2" fmla="*/ 616 w 1351"/>
                <a:gd name="T3" fmla="*/ 20 h 321"/>
                <a:gd name="T4" fmla="*/ 150 w 1351"/>
                <a:gd name="T5" fmla="*/ 50 h 321"/>
                <a:gd name="T6" fmla="*/ 0 w 1351"/>
                <a:gd name="T7" fmla="*/ 321 h 3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1"/>
                <a:gd name="T13" fmla="*/ 0 h 321"/>
                <a:gd name="T14" fmla="*/ 1351 w 1351"/>
                <a:gd name="T15" fmla="*/ 321 h 3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1" h="321">
                  <a:moveTo>
                    <a:pt x="1351" y="20"/>
                  </a:moveTo>
                  <a:cubicBezTo>
                    <a:pt x="1228" y="20"/>
                    <a:pt x="816" y="15"/>
                    <a:pt x="616" y="20"/>
                  </a:cubicBezTo>
                  <a:cubicBezTo>
                    <a:pt x="416" y="25"/>
                    <a:pt x="253" y="0"/>
                    <a:pt x="150" y="50"/>
                  </a:cubicBezTo>
                  <a:cubicBezTo>
                    <a:pt x="47" y="100"/>
                    <a:pt x="31" y="265"/>
                    <a:pt x="0" y="321"/>
                  </a:cubicBezTo>
                </a:path>
              </a:pathLst>
            </a:custGeom>
            <a:noFill/>
            <a:ln w="38100" cap="flat">
              <a:solidFill>
                <a:srgbClr val="990099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26" name="Line 7"/>
            <p:cNvSpPr>
              <a:spLocks noChangeShapeType="1"/>
            </p:cNvSpPr>
            <p:nvPr/>
          </p:nvSpPr>
          <p:spPr bwMode="auto">
            <a:xfrm flipH="1">
              <a:off x="3618" y="3360"/>
              <a:ext cx="341" cy="1"/>
            </a:xfrm>
            <a:prstGeom prst="line">
              <a:avLst/>
            </a:prstGeom>
            <a:noFill/>
            <a:ln w="38100">
              <a:solidFill>
                <a:srgbClr val="990099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27" name="Text Box 8"/>
            <p:cNvSpPr txBox="1">
              <a:spLocks noChangeArrowheads="1"/>
            </p:cNvSpPr>
            <p:nvPr/>
          </p:nvSpPr>
          <p:spPr bwMode="auto">
            <a:xfrm>
              <a:off x="3278" y="3811"/>
              <a:ext cx="795" cy="30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0" tIns="38862" rIns="0" bIns="0"/>
            <a:lstStyle/>
            <a:p>
              <a:pPr algn="ctr"/>
              <a:r>
                <a:rPr lang="en-US" altLang="zh-TW" sz="1200">
                  <a:latin typeface="Verdana" pitchFamily="34" charset="0"/>
                  <a:ea typeface="PMingLiU" pitchFamily="18" charset="-120"/>
                </a:rPr>
                <a:t>reinformcent</a:t>
              </a:r>
            </a:p>
            <a:p>
              <a:pPr algn="ctr"/>
              <a:r>
                <a:rPr lang="en-US" altLang="zh-TW" sz="1200">
                  <a:latin typeface="Verdana" pitchFamily="34" charset="0"/>
                  <a:ea typeface="PMingLiU" pitchFamily="18" charset="-120"/>
                </a:rPr>
                <a:t>(correction)</a:t>
              </a:r>
              <a:endParaRPr lang="en-US" sz="1200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317750" y="3917950"/>
            <a:ext cx="3244850" cy="2622550"/>
            <a:chOff x="1460" y="2468"/>
            <a:chExt cx="2044" cy="1652"/>
          </a:xfrm>
        </p:grpSpPr>
        <p:sp>
          <p:nvSpPr>
            <p:cNvPr id="67617" name="Text Box 10"/>
            <p:cNvSpPr txBox="1">
              <a:spLocks noChangeArrowheads="1"/>
            </p:cNvSpPr>
            <p:nvPr/>
          </p:nvSpPr>
          <p:spPr bwMode="auto">
            <a:xfrm>
              <a:off x="1460" y="2468"/>
              <a:ext cx="794" cy="310"/>
            </a:xfrm>
            <a:prstGeom prst="rect">
              <a:avLst/>
            </a:prstGeom>
            <a:solidFill>
              <a:srgbClr val="CCCCFF"/>
            </a:solidFill>
            <a:ln w="38100">
              <a:noFill/>
              <a:miter lim="800000"/>
              <a:headEnd/>
              <a:tailEnd/>
            </a:ln>
          </p:spPr>
          <p:txBody>
            <a:bodyPr lIns="0" tIns="38862" rIns="0" bIns="0"/>
            <a:lstStyle/>
            <a:p>
              <a:pPr algn="ctr"/>
              <a:r>
                <a:rPr lang="en-US" altLang="zh-TW" sz="1200">
                  <a:latin typeface="Verdana" pitchFamily="34" charset="0"/>
                  <a:ea typeface="PMingLiU" pitchFamily="18" charset="-120"/>
                </a:rPr>
                <a:t>reinforcement</a:t>
              </a:r>
            </a:p>
            <a:p>
              <a:pPr algn="ctr"/>
              <a:r>
                <a:rPr lang="en-US" altLang="zh-TW" sz="1200">
                  <a:latin typeface="Verdana" pitchFamily="34" charset="0"/>
                  <a:ea typeface="PMingLiU" pitchFamily="18" charset="-120"/>
                </a:rPr>
                <a:t>(usage)</a:t>
              </a:r>
              <a:endParaRPr lang="en-US" sz="1200"/>
            </a:p>
          </p:txBody>
        </p:sp>
        <p:sp>
          <p:nvSpPr>
            <p:cNvPr id="67618" name="AutoShape 11"/>
            <p:cNvSpPr>
              <a:spLocks noChangeArrowheads="1"/>
            </p:cNvSpPr>
            <p:nvPr/>
          </p:nvSpPr>
          <p:spPr bwMode="auto">
            <a:xfrm>
              <a:off x="2142" y="2881"/>
              <a:ext cx="1362" cy="724"/>
            </a:xfrm>
            <a:prstGeom prst="upArrowCallout">
              <a:avLst>
                <a:gd name="adj1" fmla="val 47030"/>
                <a:gd name="adj2" fmla="val 47030"/>
                <a:gd name="adj3" fmla="val 16667"/>
                <a:gd name="adj4" fmla="val 66667"/>
              </a:avLst>
            </a:prstGeom>
            <a:solidFill>
              <a:srgbClr val="CCCCFF"/>
            </a:solidFill>
            <a:ln w="38100">
              <a:solidFill>
                <a:srgbClr val="3366FF"/>
              </a:solidFill>
              <a:miter lim="800000"/>
              <a:headEnd/>
              <a:tailEnd/>
            </a:ln>
          </p:spPr>
          <p:txBody>
            <a:bodyPr lIns="0" tIns="77724" rIns="0" bIns="0"/>
            <a:lstStyle/>
            <a:p>
              <a:pPr algn="ctr"/>
              <a:r>
                <a:rPr lang="en-US" altLang="zh-TW" sz="1400">
                  <a:latin typeface="Verdana" pitchFamily="34" charset="0"/>
                  <a:ea typeface="PMingLiU" pitchFamily="18" charset="-120"/>
                </a:rPr>
                <a:t>hypothesize constructions</a:t>
              </a:r>
            </a:p>
            <a:p>
              <a:pPr algn="ctr"/>
              <a:r>
                <a:rPr lang="en-US" altLang="zh-TW" sz="1400">
                  <a:latin typeface="Verdana" pitchFamily="34" charset="0"/>
                  <a:ea typeface="PMingLiU" pitchFamily="18" charset="-120"/>
                </a:rPr>
                <a:t>&amp; reorganize</a:t>
              </a:r>
              <a:endParaRPr lang="en-US" sz="1400"/>
            </a:p>
          </p:txBody>
        </p:sp>
        <p:sp>
          <p:nvSpPr>
            <p:cNvPr id="67619" name="Freeform 12"/>
            <p:cNvSpPr>
              <a:spLocks/>
            </p:cNvSpPr>
            <p:nvPr/>
          </p:nvSpPr>
          <p:spPr bwMode="auto">
            <a:xfrm rot="10800000">
              <a:off x="1460" y="2674"/>
              <a:ext cx="795" cy="104"/>
            </a:xfrm>
            <a:custGeom>
              <a:avLst/>
              <a:gdLst>
                <a:gd name="T0" fmla="*/ 1351 w 1351"/>
                <a:gd name="T1" fmla="*/ 20 h 321"/>
                <a:gd name="T2" fmla="*/ 616 w 1351"/>
                <a:gd name="T3" fmla="*/ 20 h 321"/>
                <a:gd name="T4" fmla="*/ 150 w 1351"/>
                <a:gd name="T5" fmla="*/ 50 h 321"/>
                <a:gd name="T6" fmla="*/ 0 w 1351"/>
                <a:gd name="T7" fmla="*/ 321 h 3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1"/>
                <a:gd name="T13" fmla="*/ 0 h 321"/>
                <a:gd name="T14" fmla="*/ 1351 w 1351"/>
                <a:gd name="T15" fmla="*/ 321 h 3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1" h="321">
                  <a:moveTo>
                    <a:pt x="1351" y="20"/>
                  </a:moveTo>
                  <a:cubicBezTo>
                    <a:pt x="1228" y="20"/>
                    <a:pt x="816" y="15"/>
                    <a:pt x="616" y="20"/>
                  </a:cubicBezTo>
                  <a:cubicBezTo>
                    <a:pt x="416" y="25"/>
                    <a:pt x="253" y="0"/>
                    <a:pt x="150" y="50"/>
                  </a:cubicBezTo>
                  <a:cubicBezTo>
                    <a:pt x="47" y="100"/>
                    <a:pt x="31" y="265"/>
                    <a:pt x="0" y="321"/>
                  </a:cubicBezTo>
                </a:path>
              </a:pathLst>
            </a:custGeom>
            <a:solidFill>
              <a:srgbClr val="CCCCFF"/>
            </a:solidFill>
            <a:ln w="38100">
              <a:solidFill>
                <a:srgbClr val="99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20" name="Freeform 13"/>
            <p:cNvSpPr>
              <a:spLocks/>
            </p:cNvSpPr>
            <p:nvPr/>
          </p:nvSpPr>
          <p:spPr bwMode="auto">
            <a:xfrm rot="10800000">
              <a:off x="1687" y="3605"/>
              <a:ext cx="682" cy="205"/>
            </a:xfrm>
            <a:custGeom>
              <a:avLst/>
              <a:gdLst>
                <a:gd name="T0" fmla="*/ 1351 w 1351"/>
                <a:gd name="T1" fmla="*/ 20 h 321"/>
                <a:gd name="T2" fmla="*/ 616 w 1351"/>
                <a:gd name="T3" fmla="*/ 20 h 321"/>
                <a:gd name="T4" fmla="*/ 150 w 1351"/>
                <a:gd name="T5" fmla="*/ 50 h 321"/>
                <a:gd name="T6" fmla="*/ 0 w 1351"/>
                <a:gd name="T7" fmla="*/ 321 h 3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1"/>
                <a:gd name="T13" fmla="*/ 0 h 321"/>
                <a:gd name="T14" fmla="*/ 1351 w 1351"/>
                <a:gd name="T15" fmla="*/ 321 h 3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1" h="321">
                  <a:moveTo>
                    <a:pt x="1351" y="20"/>
                  </a:moveTo>
                  <a:cubicBezTo>
                    <a:pt x="1228" y="20"/>
                    <a:pt x="816" y="15"/>
                    <a:pt x="616" y="20"/>
                  </a:cubicBezTo>
                  <a:cubicBezTo>
                    <a:pt x="416" y="25"/>
                    <a:pt x="253" y="0"/>
                    <a:pt x="150" y="50"/>
                  </a:cubicBezTo>
                  <a:cubicBezTo>
                    <a:pt x="47" y="100"/>
                    <a:pt x="31" y="265"/>
                    <a:pt x="0" y="321"/>
                  </a:cubicBezTo>
                </a:path>
              </a:pathLst>
            </a:custGeom>
            <a:solidFill>
              <a:srgbClr val="CCCCFF"/>
            </a:solidFill>
            <a:ln w="38100" cap="flat">
              <a:solidFill>
                <a:srgbClr val="990099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21" name="Line 14"/>
            <p:cNvSpPr>
              <a:spLocks noChangeShapeType="1"/>
            </p:cNvSpPr>
            <p:nvPr/>
          </p:nvSpPr>
          <p:spPr bwMode="auto">
            <a:xfrm>
              <a:off x="1687" y="3360"/>
              <a:ext cx="341" cy="1"/>
            </a:xfrm>
            <a:prstGeom prst="line">
              <a:avLst/>
            </a:prstGeom>
            <a:noFill/>
            <a:ln w="38100">
              <a:solidFill>
                <a:srgbClr val="99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22" name="Text Box 15"/>
            <p:cNvSpPr txBox="1">
              <a:spLocks noChangeArrowheads="1"/>
            </p:cNvSpPr>
            <p:nvPr/>
          </p:nvSpPr>
          <p:spPr bwMode="auto">
            <a:xfrm>
              <a:off x="1573" y="3811"/>
              <a:ext cx="794" cy="309"/>
            </a:xfrm>
            <a:prstGeom prst="rect">
              <a:avLst/>
            </a:prstGeom>
            <a:solidFill>
              <a:srgbClr val="CCCCFF"/>
            </a:solidFill>
            <a:ln w="38100">
              <a:noFill/>
              <a:miter lim="800000"/>
              <a:headEnd/>
              <a:tailEnd/>
            </a:ln>
          </p:spPr>
          <p:txBody>
            <a:bodyPr lIns="0" tIns="38862" rIns="0" bIns="0"/>
            <a:lstStyle/>
            <a:p>
              <a:pPr algn="ctr"/>
              <a:r>
                <a:rPr lang="en-US" altLang="zh-TW" sz="1200">
                  <a:latin typeface="Verdana" pitchFamily="34" charset="0"/>
                  <a:ea typeface="PMingLiU" pitchFamily="18" charset="-120"/>
                </a:rPr>
                <a:t>reinforcement</a:t>
              </a:r>
              <a:br>
                <a:rPr lang="en-US" altLang="zh-TW" sz="1200">
                  <a:latin typeface="Verdana" pitchFamily="34" charset="0"/>
                  <a:ea typeface="PMingLiU" pitchFamily="18" charset="-120"/>
                </a:rPr>
              </a:br>
              <a:r>
                <a:rPr lang="en-US" altLang="zh-TW" sz="1200">
                  <a:latin typeface="Verdana" pitchFamily="34" charset="0"/>
                  <a:ea typeface="PMingLiU" pitchFamily="18" charset="-120"/>
                </a:rPr>
                <a:t>(correction)</a:t>
              </a:r>
              <a:endParaRPr lang="en-US" sz="1200"/>
            </a:p>
          </p:txBody>
        </p:sp>
      </p:grpSp>
      <p:grpSp>
        <p:nvGrpSpPr>
          <p:cNvPr id="67589" name="Group 16"/>
          <p:cNvGrpSpPr>
            <a:grpSpLocks/>
          </p:cNvGrpSpPr>
          <p:nvPr/>
        </p:nvGrpSpPr>
        <p:grpSpPr bwMode="auto">
          <a:xfrm>
            <a:off x="152400" y="1320800"/>
            <a:ext cx="5753100" cy="5133975"/>
            <a:chOff x="96" y="832"/>
            <a:chExt cx="3624" cy="3234"/>
          </a:xfrm>
        </p:grpSpPr>
        <p:sp>
          <p:nvSpPr>
            <p:cNvPr id="67601" name="AutoShape 17"/>
            <p:cNvSpPr>
              <a:spLocks noChangeArrowheads="1"/>
            </p:cNvSpPr>
            <p:nvPr/>
          </p:nvSpPr>
          <p:spPr bwMode="auto">
            <a:xfrm>
              <a:off x="2255" y="2158"/>
              <a:ext cx="1136" cy="515"/>
            </a:xfrm>
            <a:prstGeom prst="can">
              <a:avLst>
                <a:gd name="adj" fmla="val 25000"/>
              </a:avLst>
            </a:prstGeom>
            <a:solidFill>
              <a:srgbClr val="666699"/>
            </a:solidFill>
            <a:ln w="38100">
              <a:solidFill>
                <a:srgbClr val="666699"/>
              </a:solidFill>
              <a:round/>
              <a:headEnd/>
              <a:tailEnd/>
            </a:ln>
          </p:spPr>
          <p:txBody>
            <a:bodyPr lIns="0" tIns="77724" rIns="0" bIns="0"/>
            <a:lstStyle/>
            <a:p>
              <a:pPr algn="ctr"/>
              <a:r>
                <a:rPr lang="en-US" altLang="zh-TW" sz="1600">
                  <a:latin typeface="Verdana" pitchFamily="34" charset="0"/>
                  <a:ea typeface="PMingLiU" pitchFamily="18" charset="-120"/>
                </a:rPr>
                <a:t>constructicon</a:t>
              </a:r>
              <a:endParaRPr lang="en-US" sz="1600"/>
            </a:p>
          </p:txBody>
        </p:sp>
        <p:sp>
          <p:nvSpPr>
            <p:cNvPr id="67602" name="AutoShape 18"/>
            <p:cNvSpPr>
              <a:spLocks noChangeArrowheads="1"/>
            </p:cNvSpPr>
            <p:nvPr/>
          </p:nvSpPr>
          <p:spPr bwMode="auto">
            <a:xfrm>
              <a:off x="2255" y="1435"/>
              <a:ext cx="1136" cy="517"/>
            </a:xfrm>
            <a:prstGeom prst="can">
              <a:avLst>
                <a:gd name="adj" fmla="val 25000"/>
              </a:avLst>
            </a:prstGeom>
            <a:solidFill>
              <a:srgbClr val="666699"/>
            </a:solidFill>
            <a:ln w="38100">
              <a:solidFill>
                <a:srgbClr val="666699"/>
              </a:solidFill>
              <a:round/>
              <a:headEnd/>
              <a:tailEnd/>
            </a:ln>
          </p:spPr>
          <p:txBody>
            <a:bodyPr lIns="0" tIns="77724" rIns="0" bIns="0"/>
            <a:lstStyle/>
            <a:p>
              <a:pPr algn="ctr"/>
              <a:r>
                <a:rPr lang="en-US" altLang="zh-TW" sz="1600">
                  <a:latin typeface="Verdana" pitchFamily="34" charset="0"/>
                  <a:ea typeface="PMingLiU" pitchFamily="18" charset="-120"/>
                </a:rPr>
                <a:t>world knowledge</a:t>
              </a:r>
              <a:endParaRPr lang="en-US" sz="1600"/>
            </a:p>
          </p:txBody>
        </p:sp>
        <p:sp>
          <p:nvSpPr>
            <p:cNvPr id="67603" name="AutoShape 19"/>
            <p:cNvSpPr>
              <a:spLocks noChangeArrowheads="1"/>
            </p:cNvSpPr>
            <p:nvPr/>
          </p:nvSpPr>
          <p:spPr bwMode="auto">
            <a:xfrm rot="5400000">
              <a:off x="700" y="2205"/>
              <a:ext cx="725" cy="1249"/>
            </a:xfrm>
            <a:prstGeom prst="notchedRightArrow">
              <a:avLst>
                <a:gd name="adj1" fmla="val 50000"/>
                <a:gd name="adj2" fmla="val 25000"/>
              </a:avLst>
            </a:prstGeom>
            <a:solidFill>
              <a:srgbClr val="246E49"/>
            </a:solidFill>
            <a:ln w="38100">
              <a:solidFill>
                <a:srgbClr val="339966"/>
              </a:solidFill>
              <a:miter lim="800000"/>
              <a:headEnd/>
              <a:tailEnd/>
            </a:ln>
          </p:spPr>
          <p:txBody>
            <a:bodyPr rot="10800000" vert="eaVert" lIns="77724" tIns="38862" rIns="77724" bIns="38862"/>
            <a:lstStyle/>
            <a:p>
              <a:pPr algn="ctr"/>
              <a:endParaRPr lang="en-GB"/>
            </a:p>
          </p:txBody>
        </p:sp>
        <p:sp>
          <p:nvSpPr>
            <p:cNvPr id="67604" name="Freeform 20"/>
            <p:cNvSpPr>
              <a:spLocks/>
            </p:cNvSpPr>
            <p:nvPr/>
          </p:nvSpPr>
          <p:spPr bwMode="auto">
            <a:xfrm>
              <a:off x="1233" y="1642"/>
              <a:ext cx="909" cy="825"/>
            </a:xfrm>
            <a:custGeom>
              <a:avLst/>
              <a:gdLst>
                <a:gd name="T0" fmla="*/ 1560 w 1560"/>
                <a:gd name="T1" fmla="*/ 0 h 1400"/>
                <a:gd name="T2" fmla="*/ 420 w 1560"/>
                <a:gd name="T3" fmla="*/ 244 h 1400"/>
                <a:gd name="T4" fmla="*/ 0 w 1560"/>
                <a:gd name="T5" fmla="*/ 1400 h 1400"/>
                <a:gd name="T6" fmla="*/ 0 60000 65536"/>
                <a:gd name="T7" fmla="*/ 0 60000 65536"/>
                <a:gd name="T8" fmla="*/ 0 60000 65536"/>
                <a:gd name="T9" fmla="*/ 0 w 1560"/>
                <a:gd name="T10" fmla="*/ 0 h 1400"/>
                <a:gd name="T11" fmla="*/ 1560 w 1560"/>
                <a:gd name="T12" fmla="*/ 1400 h 14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60" h="1400">
                  <a:moveTo>
                    <a:pt x="1560" y="0"/>
                  </a:moveTo>
                  <a:cubicBezTo>
                    <a:pt x="1370" y="41"/>
                    <a:pt x="680" y="11"/>
                    <a:pt x="420" y="244"/>
                  </a:cubicBezTo>
                  <a:cubicBezTo>
                    <a:pt x="160" y="477"/>
                    <a:pt x="87" y="1159"/>
                    <a:pt x="0" y="1400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05" name="Freeform 21"/>
            <p:cNvSpPr>
              <a:spLocks/>
            </p:cNvSpPr>
            <p:nvPr/>
          </p:nvSpPr>
          <p:spPr bwMode="auto">
            <a:xfrm>
              <a:off x="1347" y="2262"/>
              <a:ext cx="795" cy="205"/>
            </a:xfrm>
            <a:custGeom>
              <a:avLst/>
              <a:gdLst>
                <a:gd name="T0" fmla="*/ 1351 w 1351"/>
                <a:gd name="T1" fmla="*/ 20 h 321"/>
                <a:gd name="T2" fmla="*/ 616 w 1351"/>
                <a:gd name="T3" fmla="*/ 20 h 321"/>
                <a:gd name="T4" fmla="*/ 150 w 1351"/>
                <a:gd name="T5" fmla="*/ 50 h 321"/>
                <a:gd name="T6" fmla="*/ 0 w 1351"/>
                <a:gd name="T7" fmla="*/ 321 h 3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1"/>
                <a:gd name="T13" fmla="*/ 0 h 321"/>
                <a:gd name="T14" fmla="*/ 1351 w 1351"/>
                <a:gd name="T15" fmla="*/ 321 h 3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1" h="321">
                  <a:moveTo>
                    <a:pt x="1351" y="20"/>
                  </a:moveTo>
                  <a:cubicBezTo>
                    <a:pt x="1228" y="20"/>
                    <a:pt x="816" y="15"/>
                    <a:pt x="616" y="20"/>
                  </a:cubicBezTo>
                  <a:cubicBezTo>
                    <a:pt x="416" y="25"/>
                    <a:pt x="253" y="0"/>
                    <a:pt x="150" y="50"/>
                  </a:cubicBezTo>
                  <a:cubicBezTo>
                    <a:pt x="47" y="100"/>
                    <a:pt x="31" y="265"/>
                    <a:pt x="0" y="321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06" name="Freeform 22"/>
            <p:cNvSpPr>
              <a:spLocks/>
            </p:cNvSpPr>
            <p:nvPr/>
          </p:nvSpPr>
          <p:spPr bwMode="auto">
            <a:xfrm>
              <a:off x="1119" y="1126"/>
              <a:ext cx="824" cy="1336"/>
            </a:xfrm>
            <a:custGeom>
              <a:avLst/>
              <a:gdLst>
                <a:gd name="T0" fmla="*/ 1380 w 1380"/>
                <a:gd name="T1" fmla="*/ 0 h 2445"/>
                <a:gd name="T2" fmla="*/ 300 w 1380"/>
                <a:gd name="T3" fmla="*/ 450 h 2445"/>
                <a:gd name="T4" fmla="*/ 0 w 1380"/>
                <a:gd name="T5" fmla="*/ 2445 h 2445"/>
                <a:gd name="T6" fmla="*/ 0 60000 65536"/>
                <a:gd name="T7" fmla="*/ 0 60000 65536"/>
                <a:gd name="T8" fmla="*/ 0 60000 65536"/>
                <a:gd name="T9" fmla="*/ 0 w 1380"/>
                <a:gd name="T10" fmla="*/ 0 h 2445"/>
                <a:gd name="T11" fmla="*/ 1380 w 1380"/>
                <a:gd name="T12" fmla="*/ 2445 h 24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80" h="2445">
                  <a:moveTo>
                    <a:pt x="1380" y="0"/>
                  </a:moveTo>
                  <a:cubicBezTo>
                    <a:pt x="1203" y="75"/>
                    <a:pt x="530" y="43"/>
                    <a:pt x="300" y="450"/>
                  </a:cubicBezTo>
                  <a:cubicBezTo>
                    <a:pt x="70" y="857"/>
                    <a:pt x="62" y="2030"/>
                    <a:pt x="0" y="2445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7607" name="Group 23"/>
            <p:cNvGrpSpPr>
              <a:grpSpLocks/>
            </p:cNvGrpSpPr>
            <p:nvPr/>
          </p:nvGrpSpPr>
          <p:grpSpPr bwMode="auto">
            <a:xfrm>
              <a:off x="2028" y="832"/>
              <a:ext cx="1692" cy="413"/>
              <a:chOff x="5019" y="3082"/>
              <a:chExt cx="2063" cy="557"/>
            </a:xfrm>
          </p:grpSpPr>
          <p:sp>
            <p:nvSpPr>
              <p:cNvPr id="67614" name="AutoShape 24"/>
              <p:cNvSpPr>
                <a:spLocks noChangeArrowheads="1"/>
              </p:cNvSpPr>
              <p:nvPr/>
            </p:nvSpPr>
            <p:spPr bwMode="auto">
              <a:xfrm>
                <a:off x="5146" y="3082"/>
                <a:ext cx="1936" cy="418"/>
              </a:xfrm>
              <a:prstGeom prst="roundRect">
                <a:avLst>
                  <a:gd name="adj" fmla="val 16667"/>
                </a:avLst>
              </a:prstGeom>
              <a:solidFill>
                <a:srgbClr val="E68900"/>
              </a:solidFill>
              <a:ln w="381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lIns="0" tIns="77724" rIns="0" bIns="0"/>
              <a:lstStyle/>
              <a:p>
                <a:endParaRPr lang="en-GB"/>
              </a:p>
            </p:txBody>
          </p:sp>
          <p:sp>
            <p:nvSpPr>
              <p:cNvPr id="67615" name="AutoShape 25"/>
              <p:cNvSpPr>
                <a:spLocks noChangeArrowheads="1"/>
              </p:cNvSpPr>
              <p:nvPr/>
            </p:nvSpPr>
            <p:spPr bwMode="auto">
              <a:xfrm>
                <a:off x="5080" y="3144"/>
                <a:ext cx="1938" cy="418"/>
              </a:xfrm>
              <a:prstGeom prst="roundRect">
                <a:avLst>
                  <a:gd name="adj" fmla="val 16667"/>
                </a:avLst>
              </a:prstGeom>
              <a:solidFill>
                <a:srgbClr val="E68900"/>
              </a:solidFill>
              <a:ln w="381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lIns="0" tIns="77724" rIns="0" bIns="0"/>
              <a:lstStyle/>
              <a:p>
                <a:endParaRPr lang="en-GB"/>
              </a:p>
            </p:txBody>
          </p:sp>
          <p:sp>
            <p:nvSpPr>
              <p:cNvPr id="67616" name="AutoShape 26"/>
              <p:cNvSpPr>
                <a:spLocks noChangeArrowheads="1"/>
              </p:cNvSpPr>
              <p:nvPr/>
            </p:nvSpPr>
            <p:spPr bwMode="auto">
              <a:xfrm>
                <a:off x="5019" y="3222"/>
                <a:ext cx="1939" cy="417"/>
              </a:xfrm>
              <a:prstGeom prst="roundRect">
                <a:avLst>
                  <a:gd name="adj" fmla="val 16667"/>
                </a:avLst>
              </a:prstGeom>
              <a:solidFill>
                <a:srgbClr val="E68900"/>
              </a:solidFill>
              <a:ln w="381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lIns="0" tIns="15545" rIns="0" bIns="0"/>
              <a:lstStyle/>
              <a:p>
                <a:pPr algn="ctr"/>
                <a:r>
                  <a:rPr lang="en-US" altLang="zh-TW" sz="1600">
                    <a:solidFill>
                      <a:srgbClr val="000000"/>
                    </a:solidFill>
                    <a:latin typeface="Verdana" pitchFamily="34" charset="0"/>
                    <a:ea typeface="PMingLiU" pitchFamily="18" charset="-120"/>
                  </a:rPr>
                  <a:t>discourse &amp; situational </a:t>
                </a:r>
                <a:br>
                  <a:rPr lang="en-US" altLang="zh-TW" sz="1600">
                    <a:solidFill>
                      <a:srgbClr val="000000"/>
                    </a:solidFill>
                    <a:latin typeface="Verdana" pitchFamily="34" charset="0"/>
                    <a:ea typeface="PMingLiU" pitchFamily="18" charset="-120"/>
                  </a:rPr>
                </a:br>
                <a:r>
                  <a:rPr lang="en-US" altLang="zh-TW" sz="1600">
                    <a:solidFill>
                      <a:srgbClr val="000000"/>
                    </a:solidFill>
                    <a:latin typeface="Verdana" pitchFamily="34" charset="0"/>
                    <a:ea typeface="PMingLiU" pitchFamily="18" charset="-120"/>
                  </a:rPr>
                  <a:t>context</a:t>
                </a:r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7608" name="AutoShape 27"/>
            <p:cNvSpPr>
              <a:spLocks noChangeArrowheads="1"/>
            </p:cNvSpPr>
            <p:nvPr/>
          </p:nvSpPr>
          <p:spPr bwMode="auto">
            <a:xfrm>
              <a:off x="551" y="3652"/>
              <a:ext cx="1022" cy="414"/>
            </a:xfrm>
            <a:prstGeom prst="hexagon">
              <a:avLst>
                <a:gd name="adj" fmla="val 61715"/>
                <a:gd name="vf" fmla="val 115470"/>
              </a:avLst>
            </a:prstGeom>
            <a:solidFill>
              <a:srgbClr val="800000"/>
            </a:solidFill>
            <a:ln w="38100">
              <a:solidFill>
                <a:srgbClr val="993300"/>
              </a:solidFill>
              <a:miter lim="800000"/>
              <a:headEnd/>
              <a:tailEnd/>
            </a:ln>
          </p:spPr>
          <p:txBody>
            <a:bodyPr lIns="0" tIns="77724" rIns="0" bIns="0"/>
            <a:lstStyle/>
            <a:p>
              <a:pPr algn="ctr"/>
              <a:r>
                <a:rPr lang="en-US" altLang="zh-TW" sz="1600">
                  <a:latin typeface="Verdana" pitchFamily="34" charset="0"/>
                  <a:ea typeface="PMingLiU" pitchFamily="18" charset="-120"/>
                </a:rPr>
                <a:t>simulation</a:t>
              </a:r>
              <a:endParaRPr lang="en-US" sz="1600"/>
            </a:p>
          </p:txBody>
        </p:sp>
        <p:sp>
          <p:nvSpPr>
            <p:cNvPr id="67609" name="Text Box 28"/>
            <p:cNvSpPr txBox="1">
              <a:spLocks noChangeArrowheads="1"/>
            </p:cNvSpPr>
            <p:nvPr/>
          </p:nvSpPr>
          <p:spPr bwMode="auto">
            <a:xfrm>
              <a:off x="324" y="3245"/>
              <a:ext cx="1476" cy="20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77724" tIns="38862" rIns="77724" bIns="0"/>
            <a:lstStyle/>
            <a:p>
              <a:pPr algn="ctr"/>
              <a:r>
                <a:rPr lang="en-US" altLang="zh-TW">
                  <a:latin typeface="Verdana" pitchFamily="34" charset="0"/>
                  <a:ea typeface="PMingLiU" pitchFamily="18" charset="-120"/>
                </a:rPr>
                <a:t>analysis</a:t>
              </a:r>
              <a:endParaRPr lang="en-US"/>
            </a:p>
          </p:txBody>
        </p:sp>
        <p:sp>
          <p:nvSpPr>
            <p:cNvPr id="67610" name="Text Box 29"/>
            <p:cNvSpPr txBox="1">
              <a:spLocks noChangeArrowheads="1"/>
            </p:cNvSpPr>
            <p:nvPr/>
          </p:nvSpPr>
          <p:spPr bwMode="auto">
            <a:xfrm>
              <a:off x="96" y="1849"/>
              <a:ext cx="1022" cy="20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77724" tIns="38862" rIns="77724" bIns="0"/>
            <a:lstStyle/>
            <a:p>
              <a:pPr algn="ctr"/>
              <a:r>
                <a:rPr lang="en-US" altLang="zh-TW">
                  <a:latin typeface="Verdana" pitchFamily="34" charset="0"/>
                  <a:ea typeface="PMingLiU" pitchFamily="18" charset="-120"/>
                </a:rPr>
                <a:t>utterance</a:t>
              </a:r>
              <a:endParaRPr lang="en-US"/>
            </a:p>
          </p:txBody>
        </p:sp>
        <p:sp>
          <p:nvSpPr>
            <p:cNvPr id="67611" name="Freeform 30"/>
            <p:cNvSpPr>
              <a:spLocks/>
            </p:cNvSpPr>
            <p:nvPr/>
          </p:nvSpPr>
          <p:spPr bwMode="auto">
            <a:xfrm>
              <a:off x="663" y="2030"/>
              <a:ext cx="271" cy="421"/>
            </a:xfrm>
            <a:custGeom>
              <a:avLst/>
              <a:gdLst>
                <a:gd name="T0" fmla="*/ 0 w 585"/>
                <a:gd name="T1" fmla="*/ 0 h 690"/>
                <a:gd name="T2" fmla="*/ 105 w 585"/>
                <a:gd name="T3" fmla="*/ 375 h 690"/>
                <a:gd name="T4" fmla="*/ 450 w 585"/>
                <a:gd name="T5" fmla="*/ 435 h 690"/>
                <a:gd name="T6" fmla="*/ 585 w 585"/>
                <a:gd name="T7" fmla="*/ 690 h 6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5"/>
                <a:gd name="T13" fmla="*/ 0 h 690"/>
                <a:gd name="T14" fmla="*/ 585 w 585"/>
                <a:gd name="T15" fmla="*/ 690 h 6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5" h="690">
                  <a:moveTo>
                    <a:pt x="0" y="0"/>
                  </a:moveTo>
                  <a:cubicBezTo>
                    <a:pt x="20" y="62"/>
                    <a:pt x="30" y="303"/>
                    <a:pt x="105" y="375"/>
                  </a:cubicBezTo>
                  <a:cubicBezTo>
                    <a:pt x="180" y="447"/>
                    <a:pt x="370" y="383"/>
                    <a:pt x="450" y="435"/>
                  </a:cubicBezTo>
                  <a:cubicBezTo>
                    <a:pt x="530" y="487"/>
                    <a:pt x="557" y="637"/>
                    <a:pt x="585" y="690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12" name="Freeform 31"/>
            <p:cNvSpPr>
              <a:spLocks/>
            </p:cNvSpPr>
            <p:nvPr/>
          </p:nvSpPr>
          <p:spPr bwMode="auto">
            <a:xfrm>
              <a:off x="1054" y="3468"/>
              <a:ext cx="1" cy="161"/>
            </a:xfrm>
            <a:custGeom>
              <a:avLst/>
              <a:gdLst>
                <a:gd name="T0" fmla="*/ 0 w 1"/>
                <a:gd name="T1" fmla="*/ 0 h 240"/>
                <a:gd name="T2" fmla="*/ 0 w 1"/>
                <a:gd name="T3" fmla="*/ 240 h 240"/>
                <a:gd name="T4" fmla="*/ 0 60000 65536"/>
                <a:gd name="T5" fmla="*/ 0 60000 65536"/>
                <a:gd name="T6" fmla="*/ 0 w 1"/>
                <a:gd name="T7" fmla="*/ 0 h 240"/>
                <a:gd name="T8" fmla="*/ 1 w 1"/>
                <a:gd name="T9" fmla="*/ 240 h 2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40">
                  <a:moveTo>
                    <a:pt x="0" y="0"/>
                  </a:moveTo>
                  <a:cubicBezTo>
                    <a:pt x="0" y="40"/>
                    <a:pt x="0" y="190"/>
                    <a:pt x="0" y="240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13" name="Text Box 32"/>
            <p:cNvSpPr txBox="1">
              <a:spLocks noChangeArrowheads="1"/>
            </p:cNvSpPr>
            <p:nvPr/>
          </p:nvSpPr>
          <p:spPr bwMode="auto">
            <a:xfrm>
              <a:off x="624" y="2544"/>
              <a:ext cx="912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400">
                  <a:latin typeface="Verdana" pitchFamily="34" charset="0"/>
                  <a:ea typeface="PMingLiU" pitchFamily="18" charset="-120"/>
                </a:rPr>
                <a:t>analyze </a:t>
              </a:r>
              <a:br>
                <a:rPr lang="en-US" altLang="zh-TW" sz="1400">
                  <a:latin typeface="Verdana" pitchFamily="34" charset="0"/>
                  <a:ea typeface="PMingLiU" pitchFamily="18" charset="-120"/>
                </a:rPr>
              </a:br>
              <a:r>
                <a:rPr lang="en-US" altLang="zh-TW" sz="1400">
                  <a:latin typeface="Verdana" pitchFamily="34" charset="0"/>
                  <a:ea typeface="PMingLiU" pitchFamily="18" charset="-120"/>
                </a:rPr>
                <a:t>&amp; </a:t>
              </a:r>
              <a:br>
                <a:rPr lang="en-US" altLang="zh-TW" sz="1400">
                  <a:latin typeface="Verdana" pitchFamily="34" charset="0"/>
                  <a:ea typeface="PMingLiU" pitchFamily="18" charset="-120"/>
                </a:rPr>
              </a:br>
              <a:r>
                <a:rPr lang="en-US" altLang="zh-TW" sz="1400">
                  <a:latin typeface="Verdana" pitchFamily="34" charset="0"/>
                  <a:ea typeface="PMingLiU" pitchFamily="18" charset="-120"/>
                </a:rPr>
                <a:t>resolve</a:t>
              </a:r>
              <a:endParaRPr lang="en-US" sz="1400"/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5562600" y="1787525"/>
            <a:ext cx="3429000" cy="4667250"/>
            <a:chOff x="3504" y="1126"/>
            <a:chExt cx="2160" cy="2940"/>
          </a:xfrm>
        </p:grpSpPr>
        <p:sp>
          <p:nvSpPr>
            <p:cNvPr id="67591" name="AutoShape 34"/>
            <p:cNvSpPr>
              <a:spLocks noChangeArrowheads="1"/>
            </p:cNvSpPr>
            <p:nvPr/>
          </p:nvSpPr>
          <p:spPr bwMode="auto">
            <a:xfrm rot="5400000">
              <a:off x="4222" y="2204"/>
              <a:ext cx="724" cy="1249"/>
            </a:xfrm>
            <a:prstGeom prst="notchedRightArrow">
              <a:avLst>
                <a:gd name="adj1" fmla="val 50000"/>
                <a:gd name="adj2" fmla="val 25000"/>
              </a:avLst>
            </a:prstGeom>
            <a:solidFill>
              <a:srgbClr val="246E49"/>
            </a:solidFill>
            <a:ln w="38100">
              <a:solidFill>
                <a:srgbClr val="339966"/>
              </a:solidFill>
              <a:miter lim="800000"/>
              <a:headEnd/>
              <a:tailEnd/>
            </a:ln>
          </p:spPr>
          <p:txBody>
            <a:bodyPr rot="10800000" vert="eaVert" lIns="77724" tIns="38862" rIns="77724" bIns="38862"/>
            <a:lstStyle/>
            <a:p>
              <a:endParaRPr lang="en-US" altLang="zh-TW" sz="900">
                <a:latin typeface="Times New Roman" pitchFamily="18" charset="0"/>
                <a:ea typeface="PMingLiU" pitchFamily="18" charset="-120"/>
              </a:endParaRPr>
            </a:p>
          </p:txBody>
        </p:sp>
        <p:sp>
          <p:nvSpPr>
            <p:cNvPr id="67592" name="Freeform 35"/>
            <p:cNvSpPr>
              <a:spLocks/>
            </p:cNvSpPr>
            <p:nvPr/>
          </p:nvSpPr>
          <p:spPr bwMode="auto">
            <a:xfrm flipH="1">
              <a:off x="3504" y="1642"/>
              <a:ext cx="910" cy="825"/>
            </a:xfrm>
            <a:custGeom>
              <a:avLst/>
              <a:gdLst>
                <a:gd name="T0" fmla="*/ 1560 w 1560"/>
                <a:gd name="T1" fmla="*/ 0 h 1400"/>
                <a:gd name="T2" fmla="*/ 420 w 1560"/>
                <a:gd name="T3" fmla="*/ 244 h 1400"/>
                <a:gd name="T4" fmla="*/ 0 w 1560"/>
                <a:gd name="T5" fmla="*/ 1400 h 1400"/>
                <a:gd name="T6" fmla="*/ 0 60000 65536"/>
                <a:gd name="T7" fmla="*/ 0 60000 65536"/>
                <a:gd name="T8" fmla="*/ 0 60000 65536"/>
                <a:gd name="T9" fmla="*/ 0 w 1560"/>
                <a:gd name="T10" fmla="*/ 0 h 1400"/>
                <a:gd name="T11" fmla="*/ 1560 w 1560"/>
                <a:gd name="T12" fmla="*/ 1400 h 14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60" h="1400">
                  <a:moveTo>
                    <a:pt x="1560" y="0"/>
                  </a:moveTo>
                  <a:cubicBezTo>
                    <a:pt x="1370" y="41"/>
                    <a:pt x="680" y="11"/>
                    <a:pt x="420" y="244"/>
                  </a:cubicBezTo>
                  <a:cubicBezTo>
                    <a:pt x="160" y="477"/>
                    <a:pt x="87" y="1159"/>
                    <a:pt x="0" y="1400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93" name="Freeform 36"/>
            <p:cNvSpPr>
              <a:spLocks/>
            </p:cNvSpPr>
            <p:nvPr/>
          </p:nvSpPr>
          <p:spPr bwMode="auto">
            <a:xfrm flipH="1">
              <a:off x="3504" y="2262"/>
              <a:ext cx="796" cy="205"/>
            </a:xfrm>
            <a:custGeom>
              <a:avLst/>
              <a:gdLst>
                <a:gd name="T0" fmla="*/ 1351 w 1351"/>
                <a:gd name="T1" fmla="*/ 20 h 321"/>
                <a:gd name="T2" fmla="*/ 616 w 1351"/>
                <a:gd name="T3" fmla="*/ 20 h 321"/>
                <a:gd name="T4" fmla="*/ 150 w 1351"/>
                <a:gd name="T5" fmla="*/ 50 h 321"/>
                <a:gd name="T6" fmla="*/ 0 w 1351"/>
                <a:gd name="T7" fmla="*/ 321 h 3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1"/>
                <a:gd name="T13" fmla="*/ 0 h 321"/>
                <a:gd name="T14" fmla="*/ 1351 w 1351"/>
                <a:gd name="T15" fmla="*/ 321 h 3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1" h="321">
                  <a:moveTo>
                    <a:pt x="1351" y="20"/>
                  </a:moveTo>
                  <a:cubicBezTo>
                    <a:pt x="1228" y="20"/>
                    <a:pt x="816" y="15"/>
                    <a:pt x="616" y="20"/>
                  </a:cubicBezTo>
                  <a:cubicBezTo>
                    <a:pt x="416" y="25"/>
                    <a:pt x="253" y="0"/>
                    <a:pt x="150" y="50"/>
                  </a:cubicBezTo>
                  <a:cubicBezTo>
                    <a:pt x="47" y="100"/>
                    <a:pt x="31" y="265"/>
                    <a:pt x="0" y="321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94" name="Freeform 37"/>
            <p:cNvSpPr>
              <a:spLocks/>
            </p:cNvSpPr>
            <p:nvPr/>
          </p:nvSpPr>
          <p:spPr bwMode="auto">
            <a:xfrm flipH="1">
              <a:off x="3732" y="1126"/>
              <a:ext cx="795" cy="1342"/>
            </a:xfrm>
            <a:custGeom>
              <a:avLst/>
              <a:gdLst>
                <a:gd name="T0" fmla="*/ 1380 w 1380"/>
                <a:gd name="T1" fmla="*/ 0 h 2445"/>
                <a:gd name="T2" fmla="*/ 300 w 1380"/>
                <a:gd name="T3" fmla="*/ 450 h 2445"/>
                <a:gd name="T4" fmla="*/ 0 w 1380"/>
                <a:gd name="T5" fmla="*/ 2445 h 2445"/>
                <a:gd name="T6" fmla="*/ 0 60000 65536"/>
                <a:gd name="T7" fmla="*/ 0 60000 65536"/>
                <a:gd name="T8" fmla="*/ 0 60000 65536"/>
                <a:gd name="T9" fmla="*/ 0 w 1380"/>
                <a:gd name="T10" fmla="*/ 0 h 2445"/>
                <a:gd name="T11" fmla="*/ 1380 w 1380"/>
                <a:gd name="T12" fmla="*/ 2445 h 24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80" h="2445">
                  <a:moveTo>
                    <a:pt x="1380" y="0"/>
                  </a:moveTo>
                  <a:cubicBezTo>
                    <a:pt x="1203" y="75"/>
                    <a:pt x="530" y="43"/>
                    <a:pt x="300" y="450"/>
                  </a:cubicBezTo>
                  <a:cubicBezTo>
                    <a:pt x="70" y="857"/>
                    <a:pt x="62" y="2030"/>
                    <a:pt x="0" y="2445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95" name="Text Box 38"/>
            <p:cNvSpPr txBox="1">
              <a:spLocks noChangeArrowheads="1"/>
            </p:cNvSpPr>
            <p:nvPr/>
          </p:nvSpPr>
          <p:spPr bwMode="auto">
            <a:xfrm>
              <a:off x="4073" y="3245"/>
              <a:ext cx="1022" cy="20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77724" tIns="38862" rIns="77724" bIns="0"/>
            <a:lstStyle/>
            <a:p>
              <a:pPr algn="ctr"/>
              <a:r>
                <a:rPr lang="en-US" altLang="zh-TW">
                  <a:latin typeface="Verdana" pitchFamily="34" charset="0"/>
                  <a:ea typeface="PMingLiU" pitchFamily="18" charset="-120"/>
                </a:rPr>
                <a:t>utterance</a:t>
              </a:r>
              <a:endParaRPr lang="en-US"/>
            </a:p>
          </p:txBody>
        </p:sp>
        <p:sp>
          <p:nvSpPr>
            <p:cNvPr id="67596" name="AutoShape 39"/>
            <p:cNvSpPr>
              <a:spLocks noChangeArrowheads="1"/>
            </p:cNvSpPr>
            <p:nvPr/>
          </p:nvSpPr>
          <p:spPr bwMode="auto">
            <a:xfrm>
              <a:off x="4073" y="3652"/>
              <a:ext cx="1022" cy="414"/>
            </a:xfrm>
            <a:prstGeom prst="hexagon">
              <a:avLst>
                <a:gd name="adj" fmla="val 61715"/>
                <a:gd name="vf" fmla="val 115470"/>
              </a:avLst>
            </a:prstGeom>
            <a:solidFill>
              <a:srgbClr val="800000"/>
            </a:solidFill>
            <a:ln w="38100">
              <a:solidFill>
                <a:srgbClr val="993300"/>
              </a:solidFill>
              <a:miter lim="800000"/>
              <a:headEnd/>
              <a:tailEnd/>
            </a:ln>
          </p:spPr>
          <p:txBody>
            <a:bodyPr lIns="0" tIns="77724" rIns="0" bIns="0"/>
            <a:lstStyle/>
            <a:p>
              <a:pPr algn="ctr"/>
              <a:r>
                <a:rPr lang="en-US" altLang="zh-TW" sz="1600">
                  <a:latin typeface="Verdana" pitchFamily="34" charset="0"/>
                  <a:ea typeface="PMingLiU" pitchFamily="18" charset="-120"/>
                </a:rPr>
                <a:t>response</a:t>
              </a:r>
              <a:endParaRPr lang="en-US" sz="1600"/>
            </a:p>
          </p:txBody>
        </p:sp>
        <p:sp>
          <p:nvSpPr>
            <p:cNvPr id="67597" name="Text Box 40"/>
            <p:cNvSpPr txBox="1">
              <a:spLocks noChangeArrowheads="1"/>
            </p:cNvSpPr>
            <p:nvPr/>
          </p:nvSpPr>
          <p:spPr bwMode="auto">
            <a:xfrm>
              <a:off x="4527" y="1849"/>
              <a:ext cx="1137" cy="20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77724" tIns="38862" rIns="77724" bIns="0"/>
            <a:lstStyle/>
            <a:p>
              <a:pPr algn="ctr"/>
              <a:r>
                <a:rPr lang="en-US" altLang="zh-TW">
                  <a:latin typeface="Verdana" pitchFamily="34" charset="0"/>
                  <a:ea typeface="PMingLiU" pitchFamily="18" charset="-120"/>
                </a:rPr>
                <a:t>comm. intent</a:t>
              </a:r>
              <a:endParaRPr lang="en-US"/>
            </a:p>
          </p:txBody>
        </p:sp>
        <p:sp>
          <p:nvSpPr>
            <p:cNvPr id="67598" name="Freeform 41"/>
            <p:cNvSpPr>
              <a:spLocks/>
            </p:cNvSpPr>
            <p:nvPr/>
          </p:nvSpPr>
          <p:spPr bwMode="auto">
            <a:xfrm flipH="1">
              <a:off x="4754" y="2030"/>
              <a:ext cx="313" cy="421"/>
            </a:xfrm>
            <a:custGeom>
              <a:avLst/>
              <a:gdLst>
                <a:gd name="T0" fmla="*/ 0 w 585"/>
                <a:gd name="T1" fmla="*/ 0 h 690"/>
                <a:gd name="T2" fmla="*/ 105 w 585"/>
                <a:gd name="T3" fmla="*/ 375 h 690"/>
                <a:gd name="T4" fmla="*/ 450 w 585"/>
                <a:gd name="T5" fmla="*/ 435 h 690"/>
                <a:gd name="T6" fmla="*/ 585 w 585"/>
                <a:gd name="T7" fmla="*/ 690 h 6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5"/>
                <a:gd name="T13" fmla="*/ 0 h 690"/>
                <a:gd name="T14" fmla="*/ 585 w 585"/>
                <a:gd name="T15" fmla="*/ 690 h 6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5" h="690">
                  <a:moveTo>
                    <a:pt x="0" y="0"/>
                  </a:moveTo>
                  <a:cubicBezTo>
                    <a:pt x="20" y="62"/>
                    <a:pt x="30" y="303"/>
                    <a:pt x="105" y="375"/>
                  </a:cubicBezTo>
                  <a:cubicBezTo>
                    <a:pt x="180" y="447"/>
                    <a:pt x="370" y="383"/>
                    <a:pt x="450" y="435"/>
                  </a:cubicBezTo>
                  <a:cubicBezTo>
                    <a:pt x="530" y="487"/>
                    <a:pt x="557" y="637"/>
                    <a:pt x="585" y="690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99" name="Freeform 42"/>
            <p:cNvSpPr>
              <a:spLocks/>
            </p:cNvSpPr>
            <p:nvPr/>
          </p:nvSpPr>
          <p:spPr bwMode="auto">
            <a:xfrm>
              <a:off x="4594" y="3468"/>
              <a:ext cx="2" cy="161"/>
            </a:xfrm>
            <a:custGeom>
              <a:avLst/>
              <a:gdLst>
                <a:gd name="T0" fmla="*/ 0 w 3"/>
                <a:gd name="T1" fmla="*/ 0 h 240"/>
                <a:gd name="T2" fmla="*/ 0 w 3"/>
                <a:gd name="T3" fmla="*/ 240 h 240"/>
                <a:gd name="T4" fmla="*/ 0 60000 65536"/>
                <a:gd name="T5" fmla="*/ 0 60000 65536"/>
                <a:gd name="T6" fmla="*/ 0 w 3"/>
                <a:gd name="T7" fmla="*/ 0 h 240"/>
                <a:gd name="T8" fmla="*/ 3 w 3"/>
                <a:gd name="T9" fmla="*/ 240 h 2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240">
                  <a:moveTo>
                    <a:pt x="0" y="0"/>
                  </a:moveTo>
                  <a:cubicBezTo>
                    <a:pt x="3" y="40"/>
                    <a:pt x="0" y="190"/>
                    <a:pt x="0" y="240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00" name="Text Box 43"/>
            <p:cNvSpPr txBox="1">
              <a:spLocks noChangeArrowheads="1"/>
            </p:cNvSpPr>
            <p:nvPr/>
          </p:nvSpPr>
          <p:spPr bwMode="auto">
            <a:xfrm>
              <a:off x="4272" y="2640"/>
              <a:ext cx="6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400">
                  <a:latin typeface="Verdana" pitchFamily="34" charset="0"/>
                  <a:ea typeface="PMingLiU" pitchFamily="18" charset="-120"/>
                </a:rPr>
                <a:t>generate</a:t>
              </a:r>
              <a:endParaRPr lang="en-US" sz="1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altLang="en-US">
              <a:cs typeface="Arial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sz="4000" smtClean="0"/>
              <a:t>Competition-based analyzer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67200" y="762000"/>
            <a:ext cx="4648200" cy="1981200"/>
          </a:xfrm>
        </p:spPr>
        <p:txBody>
          <a:bodyPr/>
          <a:lstStyle/>
          <a:p>
            <a:pPr eaLnBrk="1" hangingPunct="1"/>
            <a:r>
              <a:rPr lang="en-US" sz="2600" smtClean="0"/>
              <a:t>An analysis is made up of:</a:t>
            </a:r>
          </a:p>
          <a:p>
            <a:pPr lvl="1" eaLnBrk="1" hangingPunct="1"/>
            <a:r>
              <a:rPr lang="en-US" sz="2600" smtClean="0"/>
              <a:t>A constructional tree</a:t>
            </a:r>
          </a:p>
          <a:p>
            <a:pPr lvl="1" eaLnBrk="1" hangingPunct="1"/>
            <a:r>
              <a:rPr lang="en-US" sz="2600" smtClean="0"/>
              <a:t>A semantic specification</a:t>
            </a:r>
          </a:p>
          <a:p>
            <a:pPr lvl="1" eaLnBrk="1" hangingPunct="1"/>
            <a:r>
              <a:rPr lang="en-US" sz="2600" smtClean="0"/>
              <a:t>A set of resolutions</a:t>
            </a: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304800" y="4343400"/>
            <a:ext cx="7162800" cy="3413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77724" tIns="38862" rIns="77724" bIns="0" anchor="ctr"/>
          <a:lstStyle/>
          <a:p>
            <a:pPr algn="ctr" eaLnBrk="0" hangingPunct="0"/>
            <a:r>
              <a:rPr lang="en-US" sz="2400" i="1">
                <a:latin typeface="Minion Pro" pitchFamily="18" charset="0"/>
                <a:cs typeface="Arial" charset="0"/>
              </a:rPr>
              <a:t>Bill 		gave		Mary		the book</a:t>
            </a:r>
          </a:p>
        </p:txBody>
      </p:sp>
      <p:grpSp>
        <p:nvGrpSpPr>
          <p:cNvPr id="43014" name="Group 48"/>
          <p:cNvGrpSpPr>
            <a:grpSpLocks/>
          </p:cNvGrpSpPr>
          <p:nvPr/>
        </p:nvGrpSpPr>
        <p:grpSpPr bwMode="auto">
          <a:xfrm>
            <a:off x="4792663" y="5359400"/>
            <a:ext cx="985837" cy="519113"/>
            <a:chOff x="3499" y="2928"/>
            <a:chExt cx="621" cy="327"/>
          </a:xfrm>
        </p:grpSpPr>
        <p:sp>
          <p:nvSpPr>
            <p:cNvPr id="43059" name="Rectangle 13"/>
            <p:cNvSpPr>
              <a:spLocks noChangeArrowheads="1"/>
            </p:cNvSpPr>
            <p:nvPr/>
          </p:nvSpPr>
          <p:spPr bwMode="auto">
            <a:xfrm>
              <a:off x="3684" y="3024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35000"/>
                </a:spcBef>
              </a:pPr>
              <a:r>
                <a:rPr lang="en-US" sz="2000">
                  <a:latin typeface="Trebuchet MS" pitchFamily="34" charset="0"/>
                  <a:cs typeface="Arial" charset="0"/>
                </a:rPr>
                <a:t>Mary</a:t>
              </a:r>
            </a:p>
          </p:txBody>
        </p:sp>
        <p:cxnSp>
          <p:nvCxnSpPr>
            <p:cNvPr id="43060" name="AutoShape 14"/>
            <p:cNvCxnSpPr>
              <a:cxnSpLocks noChangeShapeType="1"/>
              <a:stCxn id="43031" idx="2"/>
              <a:endCxn id="43059" idx="0"/>
            </p:cNvCxnSpPr>
            <p:nvPr/>
          </p:nvCxnSpPr>
          <p:spPr bwMode="auto">
            <a:xfrm>
              <a:off x="3499" y="2928"/>
              <a:ext cx="403" cy="96"/>
            </a:xfrm>
            <a:prstGeom prst="straightConnector1">
              <a:avLst/>
            </a:prstGeom>
            <a:noFill/>
            <a:ln w="22225">
              <a:solidFill>
                <a:srgbClr val="FF66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3015" name="Group 47"/>
          <p:cNvGrpSpPr>
            <a:grpSpLocks/>
          </p:cNvGrpSpPr>
          <p:nvPr/>
        </p:nvGrpSpPr>
        <p:grpSpPr bwMode="auto">
          <a:xfrm>
            <a:off x="811213" y="5359400"/>
            <a:ext cx="877887" cy="519113"/>
            <a:chOff x="991" y="2928"/>
            <a:chExt cx="553" cy="327"/>
          </a:xfrm>
        </p:grpSpPr>
        <p:sp>
          <p:nvSpPr>
            <p:cNvPr id="43057" name="Rectangle 12"/>
            <p:cNvSpPr>
              <a:spLocks noChangeArrowheads="1"/>
            </p:cNvSpPr>
            <p:nvPr/>
          </p:nvSpPr>
          <p:spPr bwMode="auto">
            <a:xfrm>
              <a:off x="1236" y="3024"/>
              <a:ext cx="3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35000"/>
                </a:spcBef>
              </a:pPr>
              <a:r>
                <a:rPr lang="en-US" sz="2000">
                  <a:latin typeface="Trebuchet MS" pitchFamily="34" charset="0"/>
                  <a:cs typeface="Arial" charset="0"/>
                </a:rPr>
                <a:t>Bill</a:t>
              </a:r>
            </a:p>
          </p:txBody>
        </p:sp>
        <p:cxnSp>
          <p:nvCxnSpPr>
            <p:cNvPr id="43058" name="AutoShape 15"/>
            <p:cNvCxnSpPr>
              <a:cxnSpLocks noChangeShapeType="1"/>
              <a:stCxn id="43030" idx="2"/>
              <a:endCxn id="43057" idx="0"/>
            </p:cNvCxnSpPr>
            <p:nvPr/>
          </p:nvCxnSpPr>
          <p:spPr bwMode="auto">
            <a:xfrm>
              <a:off x="991" y="2928"/>
              <a:ext cx="399" cy="96"/>
            </a:xfrm>
            <a:prstGeom prst="straightConnector1">
              <a:avLst/>
            </a:prstGeom>
            <a:noFill/>
            <a:ln w="22225">
              <a:solidFill>
                <a:srgbClr val="FF66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3016" name="Group 44"/>
          <p:cNvGrpSpPr>
            <a:grpSpLocks/>
          </p:cNvGrpSpPr>
          <p:nvPr/>
        </p:nvGrpSpPr>
        <p:grpSpPr bwMode="auto">
          <a:xfrm>
            <a:off x="228600" y="3773488"/>
            <a:ext cx="6934200" cy="533400"/>
            <a:chOff x="624" y="1929"/>
            <a:chExt cx="4368" cy="336"/>
          </a:xfrm>
        </p:grpSpPr>
        <p:sp>
          <p:nvSpPr>
            <p:cNvPr id="43049" name="Text Box 7"/>
            <p:cNvSpPr txBox="1">
              <a:spLocks noChangeArrowheads="1"/>
            </p:cNvSpPr>
            <p:nvPr/>
          </p:nvSpPr>
          <p:spPr bwMode="auto">
            <a:xfrm>
              <a:off x="624" y="1929"/>
              <a:ext cx="768" cy="2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77724" tIns="38862" rIns="77724" bIns="0"/>
            <a:lstStyle/>
            <a:p>
              <a:pPr algn="ctr">
                <a:spcBef>
                  <a:spcPct val="35000"/>
                </a:spcBef>
              </a:pPr>
              <a:r>
                <a:rPr lang="en-US" sz="2000">
                  <a:latin typeface="Verdana" pitchFamily="34" charset="0"/>
                  <a:cs typeface="Arial" charset="0"/>
                </a:rPr>
                <a:t>Ref-Exp</a:t>
              </a:r>
            </a:p>
          </p:txBody>
        </p:sp>
        <p:sp>
          <p:nvSpPr>
            <p:cNvPr id="43050" name="Text Box 8"/>
            <p:cNvSpPr txBox="1">
              <a:spLocks noChangeArrowheads="1"/>
            </p:cNvSpPr>
            <p:nvPr/>
          </p:nvSpPr>
          <p:spPr bwMode="auto">
            <a:xfrm>
              <a:off x="3072" y="1929"/>
              <a:ext cx="768" cy="2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77724" tIns="38862" rIns="77724" bIns="0"/>
            <a:lstStyle/>
            <a:p>
              <a:pPr algn="ctr">
                <a:spcBef>
                  <a:spcPct val="35000"/>
                </a:spcBef>
              </a:pPr>
              <a:r>
                <a:rPr lang="en-US" sz="2000">
                  <a:latin typeface="Verdana" pitchFamily="34" charset="0"/>
                  <a:cs typeface="Arial" charset="0"/>
                </a:rPr>
                <a:t>Ref-Exp</a:t>
              </a:r>
            </a:p>
          </p:txBody>
        </p:sp>
        <p:sp>
          <p:nvSpPr>
            <p:cNvPr id="43051" name="Text Box 9"/>
            <p:cNvSpPr txBox="1">
              <a:spLocks noChangeArrowheads="1"/>
            </p:cNvSpPr>
            <p:nvPr/>
          </p:nvSpPr>
          <p:spPr bwMode="auto">
            <a:xfrm>
              <a:off x="4224" y="1929"/>
              <a:ext cx="768" cy="2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77724" tIns="38862" rIns="77724" bIns="0"/>
            <a:lstStyle/>
            <a:p>
              <a:pPr algn="ctr">
                <a:spcBef>
                  <a:spcPct val="35000"/>
                </a:spcBef>
              </a:pPr>
              <a:r>
                <a:rPr lang="en-US" sz="2000">
                  <a:latin typeface="Verdana" pitchFamily="34" charset="0"/>
                  <a:cs typeface="Arial" charset="0"/>
                </a:rPr>
                <a:t>Ref-Exp</a:t>
              </a:r>
            </a:p>
          </p:txBody>
        </p:sp>
        <p:sp>
          <p:nvSpPr>
            <p:cNvPr id="43052" name="Line 17"/>
            <p:cNvSpPr>
              <a:spLocks noChangeShapeType="1"/>
            </p:cNvSpPr>
            <p:nvPr/>
          </p:nvSpPr>
          <p:spPr bwMode="auto">
            <a:xfrm>
              <a:off x="1008" y="216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53" name="Line 18"/>
            <p:cNvSpPr>
              <a:spLocks noChangeShapeType="1"/>
            </p:cNvSpPr>
            <p:nvPr/>
          </p:nvSpPr>
          <p:spPr bwMode="auto">
            <a:xfrm>
              <a:off x="3456" y="216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54" name="Line 19"/>
            <p:cNvSpPr>
              <a:spLocks noChangeShapeType="1"/>
            </p:cNvSpPr>
            <p:nvPr/>
          </p:nvSpPr>
          <p:spPr bwMode="auto">
            <a:xfrm>
              <a:off x="4608" y="216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55" name="Text Box 20"/>
            <p:cNvSpPr txBox="1">
              <a:spLocks noChangeArrowheads="1"/>
            </p:cNvSpPr>
            <p:nvPr/>
          </p:nvSpPr>
          <p:spPr bwMode="auto">
            <a:xfrm>
              <a:off x="1824" y="1929"/>
              <a:ext cx="768" cy="2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77724" tIns="38862" rIns="77724" bIns="0"/>
            <a:lstStyle/>
            <a:p>
              <a:pPr algn="ctr">
                <a:spcBef>
                  <a:spcPct val="35000"/>
                </a:spcBef>
              </a:pPr>
              <a:r>
                <a:rPr lang="en-US" sz="2000">
                  <a:latin typeface="Verdana" pitchFamily="34" charset="0"/>
                  <a:cs typeface="Arial" charset="0"/>
                </a:rPr>
                <a:t>Give</a:t>
              </a:r>
            </a:p>
          </p:txBody>
        </p:sp>
        <p:sp>
          <p:nvSpPr>
            <p:cNvPr id="43056" name="Line 21"/>
            <p:cNvSpPr>
              <a:spLocks noChangeShapeType="1"/>
            </p:cNvSpPr>
            <p:nvPr/>
          </p:nvSpPr>
          <p:spPr bwMode="auto">
            <a:xfrm>
              <a:off x="2208" y="216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017" name="Group 53"/>
          <p:cNvGrpSpPr>
            <a:grpSpLocks/>
          </p:cNvGrpSpPr>
          <p:nvPr/>
        </p:nvGrpSpPr>
        <p:grpSpPr bwMode="auto">
          <a:xfrm>
            <a:off x="838200" y="2743200"/>
            <a:ext cx="5716588" cy="1163638"/>
            <a:chOff x="1008" y="1035"/>
            <a:chExt cx="3601" cy="1009"/>
          </a:xfrm>
        </p:grpSpPr>
        <p:sp>
          <p:nvSpPr>
            <p:cNvPr id="43040" name="Rectangle 16"/>
            <p:cNvSpPr>
              <a:spLocks noChangeArrowheads="1"/>
            </p:cNvSpPr>
            <p:nvPr/>
          </p:nvSpPr>
          <p:spPr bwMode="auto">
            <a:xfrm>
              <a:off x="2016" y="1035"/>
              <a:ext cx="1248" cy="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35000"/>
                </a:spcBef>
              </a:pPr>
              <a:r>
                <a:rPr lang="en-US" sz="2000">
                  <a:latin typeface="Trebuchet MS" pitchFamily="34" charset="0"/>
                  <a:cs typeface="Arial" charset="0"/>
                </a:rPr>
                <a:t>A-GIVE-B-X</a:t>
              </a:r>
            </a:p>
          </p:txBody>
        </p:sp>
        <p:cxnSp>
          <p:nvCxnSpPr>
            <p:cNvPr id="43041" name="AutoShape 22"/>
            <p:cNvCxnSpPr>
              <a:cxnSpLocks noChangeShapeType="1"/>
              <a:stCxn id="43040" idx="2"/>
            </p:cNvCxnSpPr>
            <p:nvPr/>
          </p:nvCxnSpPr>
          <p:spPr bwMode="auto">
            <a:xfrm rot="5400000">
              <a:off x="1493" y="897"/>
              <a:ext cx="662" cy="16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3042" name="AutoShape 23"/>
            <p:cNvCxnSpPr>
              <a:cxnSpLocks noChangeShapeType="1"/>
              <a:stCxn id="43040" idx="2"/>
              <a:endCxn id="43055" idx="0"/>
            </p:cNvCxnSpPr>
            <p:nvPr/>
          </p:nvCxnSpPr>
          <p:spPr bwMode="auto">
            <a:xfrm rot="5400000">
              <a:off x="2151" y="1440"/>
              <a:ext cx="547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3043" name="AutoShape 24"/>
            <p:cNvCxnSpPr>
              <a:cxnSpLocks noChangeShapeType="1"/>
              <a:stCxn id="43040" idx="2"/>
              <a:endCxn id="43050" idx="0"/>
            </p:cNvCxnSpPr>
            <p:nvPr/>
          </p:nvCxnSpPr>
          <p:spPr bwMode="auto">
            <a:xfrm rot="16200000" flipH="1">
              <a:off x="2775" y="1248"/>
              <a:ext cx="547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3044" name="AutoShape 25"/>
            <p:cNvCxnSpPr>
              <a:cxnSpLocks noChangeShapeType="1"/>
              <a:stCxn id="43040" idx="2"/>
              <a:endCxn id="43051" idx="0"/>
            </p:cNvCxnSpPr>
            <p:nvPr/>
          </p:nvCxnSpPr>
          <p:spPr bwMode="auto">
            <a:xfrm rot="16200000" flipH="1">
              <a:off x="3351" y="672"/>
              <a:ext cx="547" cy="19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3045" name="Rectangle 26"/>
            <p:cNvSpPr>
              <a:spLocks noChangeArrowheads="1"/>
            </p:cNvSpPr>
            <p:nvPr/>
          </p:nvSpPr>
          <p:spPr bwMode="auto">
            <a:xfrm>
              <a:off x="1008" y="1564"/>
              <a:ext cx="35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35000"/>
                </a:spcBef>
              </a:pPr>
              <a:r>
                <a:rPr lang="en-US" sz="1400">
                  <a:latin typeface="Verdana" pitchFamily="34" charset="0"/>
                  <a:cs typeface="Arial" charset="0"/>
                </a:rPr>
                <a:t>subj</a:t>
              </a:r>
            </a:p>
          </p:txBody>
        </p:sp>
        <p:sp>
          <p:nvSpPr>
            <p:cNvPr id="43046" name="Rectangle 27"/>
            <p:cNvSpPr>
              <a:spLocks noChangeArrowheads="1"/>
            </p:cNvSpPr>
            <p:nvPr/>
          </p:nvSpPr>
          <p:spPr bwMode="auto">
            <a:xfrm>
              <a:off x="2016" y="1630"/>
              <a:ext cx="182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35000"/>
                </a:spcBef>
              </a:pPr>
              <a:r>
                <a:rPr lang="en-US" sz="1400">
                  <a:latin typeface="Verdana" pitchFamily="34" charset="0"/>
                  <a:cs typeface="Arial" charset="0"/>
                </a:rPr>
                <a:t>v</a:t>
              </a:r>
            </a:p>
          </p:txBody>
        </p:sp>
        <p:sp>
          <p:nvSpPr>
            <p:cNvPr id="43047" name="Rectangle 28"/>
            <p:cNvSpPr>
              <a:spLocks noChangeArrowheads="1"/>
            </p:cNvSpPr>
            <p:nvPr/>
          </p:nvSpPr>
          <p:spPr bwMode="auto">
            <a:xfrm>
              <a:off x="3312" y="1630"/>
              <a:ext cx="36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35000"/>
                </a:spcBef>
              </a:pPr>
              <a:r>
                <a:rPr lang="en-US" sz="1400">
                  <a:latin typeface="Verdana" pitchFamily="34" charset="0"/>
                  <a:cs typeface="Arial" charset="0"/>
                </a:rPr>
                <a:t>obj1</a:t>
              </a:r>
            </a:p>
          </p:txBody>
        </p:sp>
        <p:sp>
          <p:nvSpPr>
            <p:cNvPr id="43048" name="Rectangle 29"/>
            <p:cNvSpPr>
              <a:spLocks noChangeArrowheads="1"/>
            </p:cNvSpPr>
            <p:nvPr/>
          </p:nvSpPr>
          <p:spPr bwMode="auto">
            <a:xfrm>
              <a:off x="4128" y="1564"/>
              <a:ext cx="36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35000"/>
                </a:spcBef>
              </a:pPr>
              <a:r>
                <a:rPr lang="en-US" sz="1400">
                  <a:latin typeface="Verdana" pitchFamily="34" charset="0"/>
                  <a:cs typeface="Arial" charset="0"/>
                </a:rPr>
                <a:t>obj2</a:t>
              </a:r>
            </a:p>
          </p:txBody>
        </p:sp>
      </p:grpSp>
      <p:grpSp>
        <p:nvGrpSpPr>
          <p:cNvPr id="43018" name="Group 49"/>
          <p:cNvGrpSpPr>
            <a:grpSpLocks/>
          </p:cNvGrpSpPr>
          <p:nvPr/>
        </p:nvGrpSpPr>
        <p:grpSpPr bwMode="auto">
          <a:xfrm>
            <a:off x="6564313" y="5345113"/>
            <a:ext cx="1131887" cy="533400"/>
            <a:chOff x="4615" y="2919"/>
            <a:chExt cx="713" cy="336"/>
          </a:xfrm>
        </p:grpSpPr>
        <p:sp>
          <p:nvSpPr>
            <p:cNvPr id="43038" name="Rectangle 32"/>
            <p:cNvSpPr>
              <a:spLocks noChangeArrowheads="1"/>
            </p:cNvSpPr>
            <p:nvPr/>
          </p:nvSpPr>
          <p:spPr bwMode="auto">
            <a:xfrm>
              <a:off x="4740" y="3024"/>
              <a:ext cx="5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35000"/>
                </a:spcBef>
              </a:pPr>
              <a:r>
                <a:rPr lang="en-US" sz="2000">
                  <a:latin typeface="Trebuchet MS" pitchFamily="34" charset="0"/>
                  <a:cs typeface="Arial" charset="0"/>
                </a:rPr>
                <a:t>book01</a:t>
              </a:r>
            </a:p>
          </p:txBody>
        </p:sp>
        <p:cxnSp>
          <p:nvCxnSpPr>
            <p:cNvPr id="43039" name="AutoShape 33"/>
            <p:cNvCxnSpPr>
              <a:cxnSpLocks noChangeShapeType="1"/>
              <a:stCxn id="43033" idx="2"/>
              <a:endCxn id="43038" idx="0"/>
            </p:cNvCxnSpPr>
            <p:nvPr/>
          </p:nvCxnSpPr>
          <p:spPr bwMode="auto">
            <a:xfrm>
              <a:off x="4615" y="2919"/>
              <a:ext cx="419" cy="105"/>
            </a:xfrm>
            <a:prstGeom prst="straightConnector1">
              <a:avLst/>
            </a:prstGeom>
            <a:noFill/>
            <a:ln w="22225">
              <a:solidFill>
                <a:srgbClr val="FF66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3019" name="Group 46"/>
          <p:cNvGrpSpPr>
            <a:grpSpLocks/>
          </p:cNvGrpSpPr>
          <p:nvPr/>
        </p:nvGrpSpPr>
        <p:grpSpPr bwMode="auto">
          <a:xfrm>
            <a:off x="381000" y="4826000"/>
            <a:ext cx="6651625" cy="533400"/>
            <a:chOff x="720" y="2592"/>
            <a:chExt cx="4190" cy="336"/>
          </a:xfrm>
        </p:grpSpPr>
        <p:sp>
          <p:nvSpPr>
            <p:cNvPr id="43030" name="Rectangle 10"/>
            <p:cNvSpPr>
              <a:spLocks noChangeArrowheads="1"/>
            </p:cNvSpPr>
            <p:nvPr/>
          </p:nvSpPr>
          <p:spPr bwMode="auto">
            <a:xfrm>
              <a:off x="720" y="2697"/>
              <a:ext cx="5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35000"/>
                </a:spcBef>
              </a:pPr>
              <a:r>
                <a:rPr lang="en-US" sz="2000">
                  <a:latin typeface="Trebuchet MS" pitchFamily="34" charset="0"/>
                  <a:cs typeface="Arial" charset="0"/>
                </a:rPr>
                <a:t>@Man</a:t>
              </a:r>
            </a:p>
          </p:txBody>
        </p:sp>
        <p:sp>
          <p:nvSpPr>
            <p:cNvPr id="43031" name="Rectangle 11"/>
            <p:cNvSpPr>
              <a:spLocks noChangeArrowheads="1"/>
            </p:cNvSpPr>
            <p:nvPr/>
          </p:nvSpPr>
          <p:spPr bwMode="auto">
            <a:xfrm>
              <a:off x="3120" y="2697"/>
              <a:ext cx="7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35000"/>
                </a:spcBef>
              </a:pPr>
              <a:r>
                <a:rPr lang="en-US" sz="2000">
                  <a:latin typeface="Trebuchet MS" pitchFamily="34" charset="0"/>
                  <a:cs typeface="Arial" charset="0"/>
                </a:rPr>
                <a:t>@Woman</a:t>
              </a:r>
            </a:p>
          </p:txBody>
        </p:sp>
        <p:sp>
          <p:nvSpPr>
            <p:cNvPr id="43032" name="Rectangle 30"/>
            <p:cNvSpPr>
              <a:spLocks noChangeArrowheads="1"/>
            </p:cNvSpPr>
            <p:nvPr/>
          </p:nvSpPr>
          <p:spPr bwMode="auto">
            <a:xfrm>
              <a:off x="1776" y="2697"/>
              <a:ext cx="8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35000"/>
                </a:spcBef>
              </a:pPr>
              <a:r>
                <a:rPr lang="en-US" sz="2000">
                  <a:latin typeface="Trebuchet MS" pitchFamily="34" charset="0"/>
                  <a:cs typeface="Arial" charset="0"/>
                </a:rPr>
                <a:t>Give-Action</a:t>
              </a:r>
            </a:p>
          </p:txBody>
        </p:sp>
        <p:sp>
          <p:nvSpPr>
            <p:cNvPr id="43033" name="Rectangle 31"/>
            <p:cNvSpPr>
              <a:spLocks noChangeArrowheads="1"/>
            </p:cNvSpPr>
            <p:nvPr/>
          </p:nvSpPr>
          <p:spPr bwMode="auto">
            <a:xfrm>
              <a:off x="4320" y="2688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35000"/>
                </a:spcBef>
              </a:pPr>
              <a:r>
                <a:rPr lang="en-US" sz="2000">
                  <a:latin typeface="Trebuchet MS" pitchFamily="34" charset="0"/>
                  <a:cs typeface="Arial" charset="0"/>
                </a:rPr>
                <a:t>@Book</a:t>
              </a:r>
            </a:p>
          </p:txBody>
        </p:sp>
        <p:sp>
          <p:nvSpPr>
            <p:cNvPr id="43034" name="Line 34"/>
            <p:cNvSpPr>
              <a:spLocks noChangeShapeType="1"/>
            </p:cNvSpPr>
            <p:nvPr/>
          </p:nvSpPr>
          <p:spPr bwMode="auto">
            <a:xfrm>
              <a:off x="1008" y="25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5" name="Line 35"/>
            <p:cNvSpPr>
              <a:spLocks noChangeShapeType="1"/>
            </p:cNvSpPr>
            <p:nvPr/>
          </p:nvSpPr>
          <p:spPr bwMode="auto">
            <a:xfrm>
              <a:off x="3456" y="25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6" name="Line 36"/>
            <p:cNvSpPr>
              <a:spLocks noChangeShapeType="1"/>
            </p:cNvSpPr>
            <p:nvPr/>
          </p:nvSpPr>
          <p:spPr bwMode="auto">
            <a:xfrm>
              <a:off x="4608" y="25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7" name="Line 37"/>
            <p:cNvSpPr>
              <a:spLocks noChangeShapeType="1"/>
            </p:cNvSpPr>
            <p:nvPr/>
          </p:nvSpPr>
          <p:spPr bwMode="auto">
            <a:xfrm>
              <a:off x="2208" y="25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020" name="Group 50"/>
          <p:cNvGrpSpPr>
            <a:grpSpLocks/>
          </p:cNvGrpSpPr>
          <p:nvPr/>
        </p:nvGrpSpPr>
        <p:grpSpPr bwMode="auto">
          <a:xfrm>
            <a:off x="811213" y="5359400"/>
            <a:ext cx="1928812" cy="838200"/>
            <a:chOff x="991" y="2928"/>
            <a:chExt cx="1215" cy="528"/>
          </a:xfrm>
        </p:grpSpPr>
        <p:cxnSp>
          <p:nvCxnSpPr>
            <p:cNvPr id="43028" name="AutoShape 38"/>
            <p:cNvCxnSpPr>
              <a:cxnSpLocks noChangeShapeType="1"/>
              <a:stCxn id="43032" idx="2"/>
              <a:endCxn id="43030" idx="2"/>
            </p:cNvCxnSpPr>
            <p:nvPr/>
          </p:nvCxnSpPr>
          <p:spPr bwMode="auto">
            <a:xfrm rot="5400000">
              <a:off x="1598" y="2321"/>
              <a:ext cx="1" cy="1215"/>
            </a:xfrm>
            <a:prstGeom prst="curvedConnector3">
              <a:avLst>
                <a:gd name="adj1" fmla="val 33700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29" name="Rectangle 41"/>
            <p:cNvSpPr>
              <a:spLocks noChangeArrowheads="1"/>
            </p:cNvSpPr>
            <p:nvPr/>
          </p:nvSpPr>
          <p:spPr bwMode="auto">
            <a:xfrm>
              <a:off x="1440" y="3264"/>
              <a:ext cx="3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35000"/>
                </a:spcBef>
              </a:pPr>
              <a:r>
                <a:rPr lang="en-US" sz="1400">
                  <a:latin typeface="Verdana" pitchFamily="34" charset="0"/>
                  <a:cs typeface="Arial" charset="0"/>
                </a:rPr>
                <a:t>giver</a:t>
              </a:r>
            </a:p>
          </p:txBody>
        </p:sp>
      </p:grpSp>
      <p:grpSp>
        <p:nvGrpSpPr>
          <p:cNvPr id="43021" name="Group 51"/>
          <p:cNvGrpSpPr>
            <a:grpSpLocks/>
          </p:cNvGrpSpPr>
          <p:nvPr/>
        </p:nvGrpSpPr>
        <p:grpSpPr bwMode="auto">
          <a:xfrm>
            <a:off x="2740025" y="5359400"/>
            <a:ext cx="2052638" cy="508000"/>
            <a:chOff x="2206" y="2928"/>
            <a:chExt cx="1293" cy="320"/>
          </a:xfrm>
        </p:grpSpPr>
        <p:cxnSp>
          <p:nvCxnSpPr>
            <p:cNvPr id="43026" name="AutoShape 39"/>
            <p:cNvCxnSpPr>
              <a:cxnSpLocks noChangeShapeType="1"/>
              <a:stCxn id="43032" idx="2"/>
              <a:endCxn id="43031" idx="2"/>
            </p:cNvCxnSpPr>
            <p:nvPr/>
          </p:nvCxnSpPr>
          <p:spPr bwMode="auto">
            <a:xfrm rot="16200000" flipH="1">
              <a:off x="2852" y="2282"/>
              <a:ext cx="1" cy="1293"/>
            </a:xfrm>
            <a:prstGeom prst="curvedConnector3">
              <a:avLst>
                <a:gd name="adj1" fmla="val 3090000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27" name="Rectangle 42"/>
            <p:cNvSpPr>
              <a:spLocks noChangeArrowheads="1"/>
            </p:cNvSpPr>
            <p:nvPr/>
          </p:nvSpPr>
          <p:spPr bwMode="auto">
            <a:xfrm>
              <a:off x="2544" y="3056"/>
              <a:ext cx="6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35000"/>
                </a:spcBef>
              </a:pPr>
              <a:r>
                <a:rPr lang="en-US" sz="1400">
                  <a:latin typeface="Verdana" pitchFamily="34" charset="0"/>
                  <a:cs typeface="Arial" charset="0"/>
                </a:rPr>
                <a:t>recipient</a:t>
              </a:r>
            </a:p>
          </p:txBody>
        </p:sp>
      </p:grpSp>
      <p:grpSp>
        <p:nvGrpSpPr>
          <p:cNvPr id="43022" name="Group 52"/>
          <p:cNvGrpSpPr>
            <a:grpSpLocks/>
          </p:cNvGrpSpPr>
          <p:nvPr/>
        </p:nvGrpSpPr>
        <p:grpSpPr bwMode="auto">
          <a:xfrm>
            <a:off x="2740025" y="5345113"/>
            <a:ext cx="3824288" cy="903287"/>
            <a:chOff x="2206" y="2919"/>
            <a:chExt cx="2409" cy="697"/>
          </a:xfrm>
        </p:grpSpPr>
        <p:cxnSp>
          <p:nvCxnSpPr>
            <p:cNvPr id="43024" name="AutoShape 40"/>
            <p:cNvCxnSpPr>
              <a:cxnSpLocks noChangeShapeType="1"/>
              <a:stCxn id="43032" idx="2"/>
              <a:endCxn id="43033" idx="2"/>
            </p:cNvCxnSpPr>
            <p:nvPr/>
          </p:nvCxnSpPr>
          <p:spPr bwMode="auto">
            <a:xfrm rot="5400000" flipH="1" flipV="1">
              <a:off x="3406" y="1719"/>
              <a:ext cx="9" cy="2409"/>
            </a:xfrm>
            <a:prstGeom prst="curvedConnector3">
              <a:avLst>
                <a:gd name="adj1" fmla="val -792222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25" name="Rectangle 43"/>
            <p:cNvSpPr>
              <a:spLocks noChangeArrowheads="1"/>
            </p:cNvSpPr>
            <p:nvPr/>
          </p:nvSpPr>
          <p:spPr bwMode="auto">
            <a:xfrm>
              <a:off x="3216" y="3424"/>
              <a:ext cx="4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35000"/>
                </a:spcBef>
              </a:pPr>
              <a:r>
                <a:rPr lang="en-US" sz="1400">
                  <a:latin typeface="Verdana" pitchFamily="34" charset="0"/>
                  <a:cs typeface="Arial" charset="0"/>
                </a:rPr>
                <a:t>theme</a:t>
              </a:r>
            </a:p>
          </p:txBody>
        </p:sp>
      </p:grpSp>
      <p:sp>
        <p:nvSpPr>
          <p:cNvPr id="43023" name="Text Box 52"/>
          <p:cNvSpPr txBox="1">
            <a:spLocks noChangeArrowheads="1"/>
          </p:cNvSpPr>
          <p:nvPr/>
        </p:nvSpPr>
        <p:spPr bwMode="auto">
          <a:xfrm>
            <a:off x="990600" y="12192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        Johno Bryant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altLang="en-US">
              <a:cs typeface="Arial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sz="4000" smtClean="0"/>
              <a:t>Combined score determines best-fit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smtClean="0">
                <a:solidFill>
                  <a:schemeClr val="tx2"/>
                </a:solidFill>
              </a:rPr>
              <a:t>Syntactic Fit: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Constituency relations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Combine with preferences on non-local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Conditioned on syntactic context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>
                <a:solidFill>
                  <a:schemeClr val="tx2"/>
                </a:solidFill>
              </a:rPr>
              <a:t>Antecedent Fit: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Ability to find referents in the context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Conditioned on syntax match, feature agreement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>
                <a:solidFill>
                  <a:schemeClr val="tx2"/>
                </a:solidFill>
              </a:rPr>
              <a:t>Semantic Fit: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Semantic bindings for frame roles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Frame roles’ fillers are scored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aseline="-30000" smtClean="0">
                <a:latin typeface="Palatino" pitchFamily="18" charset="0"/>
                <a:cs typeface="Times New Roman" pitchFamily="18" charset="0"/>
              </a:rPr>
              <a:t>0</a:t>
            </a:r>
            <a:r>
              <a:rPr lang="en-US" sz="3600" smtClean="0">
                <a:latin typeface="Palatino" pitchFamily="18" charset="0"/>
                <a:cs typeface="Times New Roman" pitchFamily="18" charset="0"/>
              </a:rPr>
              <a:t>Eve</a:t>
            </a:r>
            <a:r>
              <a:rPr lang="en-US" sz="3600" baseline="-30000" smtClean="0">
                <a:latin typeface="Palatino" pitchFamily="18" charset="0"/>
                <a:cs typeface="Times New Roman" pitchFamily="18" charset="0"/>
              </a:rPr>
              <a:t>1</a:t>
            </a:r>
            <a:r>
              <a:rPr lang="en-US" sz="3600" smtClean="0">
                <a:latin typeface="Palatino" pitchFamily="18" charset="0"/>
                <a:cs typeface="Times New Roman" pitchFamily="18" charset="0"/>
              </a:rPr>
              <a:t>walked</a:t>
            </a:r>
            <a:r>
              <a:rPr lang="en-US" sz="3600" baseline="-30000" smtClean="0">
                <a:latin typeface="Palatino" pitchFamily="18" charset="0"/>
                <a:cs typeface="Times New Roman" pitchFamily="18" charset="0"/>
              </a:rPr>
              <a:t>2</a:t>
            </a:r>
            <a:r>
              <a:rPr lang="en-US" sz="3600" smtClean="0">
                <a:latin typeface="Palatino" pitchFamily="18" charset="0"/>
                <a:cs typeface="Times New Roman" pitchFamily="18" charset="0"/>
              </a:rPr>
              <a:t>into</a:t>
            </a:r>
            <a:r>
              <a:rPr lang="en-US" sz="3600" baseline="-30000" smtClean="0">
                <a:latin typeface="Palatino" pitchFamily="18" charset="0"/>
                <a:cs typeface="Times New Roman" pitchFamily="18" charset="0"/>
              </a:rPr>
              <a:t>3</a:t>
            </a:r>
            <a:r>
              <a:rPr lang="en-US" sz="3600" smtClean="0">
                <a:latin typeface="Palatino" pitchFamily="18" charset="0"/>
                <a:cs typeface="Times New Roman" pitchFamily="18" charset="0"/>
              </a:rPr>
              <a:t>the</a:t>
            </a:r>
            <a:r>
              <a:rPr lang="en-US" sz="3600" baseline="-30000" smtClean="0">
                <a:latin typeface="Palatino" pitchFamily="18" charset="0"/>
                <a:cs typeface="Times New Roman" pitchFamily="18" charset="0"/>
              </a:rPr>
              <a:t>4</a:t>
            </a:r>
            <a:r>
              <a:rPr lang="en-US" sz="3600" smtClean="0">
                <a:latin typeface="Palatino" pitchFamily="18" charset="0"/>
                <a:cs typeface="Times New Roman" pitchFamily="18" charset="0"/>
              </a:rPr>
              <a:t>house</a:t>
            </a:r>
            <a:r>
              <a:rPr lang="en-US" sz="3600" baseline="-30000" smtClean="0">
                <a:latin typeface="Palatino" pitchFamily="18" charset="0"/>
                <a:cs typeface="Times New Roman" pitchFamily="18" charset="0"/>
              </a:rPr>
              <a:t>5</a:t>
            </a:r>
            <a:r>
              <a:rPr lang="en-US" sz="3600" smtClean="0">
                <a:cs typeface="Times New Roman" pitchFamily="18" charset="0"/>
              </a:rPr>
              <a:t/>
            </a:r>
            <a:br>
              <a:rPr lang="en-US" sz="3600" smtClean="0">
                <a:cs typeface="Times New Roman" pitchFamily="18" charset="0"/>
              </a:rPr>
            </a:br>
            <a:endParaRPr lang="en-US" sz="3600" smtClean="0">
              <a:cs typeface="Times New Roman" pitchFamily="18" charset="0"/>
            </a:endParaRPr>
          </a:p>
        </p:txBody>
      </p:sp>
      <p:sp>
        <p:nvSpPr>
          <p:cNvPr id="4505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95400"/>
            <a:ext cx="4343400" cy="4830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chemeClr val="hlink"/>
                </a:solidFill>
                <a:latin typeface="Courier New" pitchFamily="49" charset="0"/>
                <a:ea typeface="MS Mincho" pitchFamily="49" charset="-128"/>
              </a:rPr>
              <a:t>Constructs</a:t>
            </a:r>
            <a:endParaRPr lang="en-US" sz="2400" b="1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  <a:ea typeface="MS Mincho" pitchFamily="49" charset="-128"/>
              </a:rPr>
              <a:t>--------------</a:t>
            </a:r>
            <a:endParaRPr lang="en-US" sz="24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  <a:ea typeface="MS Mincho" pitchFamily="49" charset="-128"/>
              </a:rPr>
              <a:t>	NPVP[0] (0,5)</a:t>
            </a:r>
            <a:endParaRPr lang="en-US" sz="24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  <a:ea typeface="MS Mincho" pitchFamily="49" charset="-128"/>
              </a:rPr>
              <a:t>	Eve[3] (0,1)</a:t>
            </a:r>
            <a:endParaRPr lang="en-US" sz="24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  <a:ea typeface="MS Mincho" pitchFamily="49" charset="-128"/>
              </a:rPr>
              <a:t>	ActiveSelfMotionPath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  <a:ea typeface="MS Mincho" pitchFamily="49" charset="-128"/>
              </a:rPr>
              <a:t>     [2] (1,5)</a:t>
            </a:r>
            <a:endParaRPr lang="en-US" sz="24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  <a:ea typeface="MS Mincho" pitchFamily="49" charset="-128"/>
              </a:rPr>
              <a:t>	WalkedVerb[57] (1,2)</a:t>
            </a:r>
            <a:endParaRPr lang="en-US" sz="24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  <a:ea typeface="MS Mincho" pitchFamily="49" charset="-128"/>
              </a:rPr>
              <a:t>	SpatialPP[56] (2,5)</a:t>
            </a:r>
            <a:endParaRPr lang="en-US" sz="24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  <a:ea typeface="MS Mincho" pitchFamily="49" charset="-128"/>
              </a:rPr>
              <a:t>	Into[174] (2,3)</a:t>
            </a:r>
            <a:endParaRPr lang="en-US" sz="24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  <a:ea typeface="MS Mincho" pitchFamily="49" charset="-128"/>
              </a:rPr>
              <a:t>	DetNoun[173] (3,5)</a:t>
            </a:r>
            <a:endParaRPr lang="en-US" sz="24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  <a:ea typeface="MS Mincho" pitchFamily="49" charset="-128"/>
              </a:rPr>
              <a:t>	The[204] (3,4)</a:t>
            </a:r>
            <a:endParaRPr lang="en-US" sz="24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  <a:ea typeface="MS Mincho" pitchFamily="49" charset="-128"/>
              </a:rPr>
              <a:t>	House[205] (4,5)</a:t>
            </a:r>
            <a:endParaRPr lang="en-US" sz="24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smtClean="0"/>
          </a:p>
        </p:txBody>
      </p:sp>
      <p:sp>
        <p:nvSpPr>
          <p:cNvPr id="45060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2954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solidFill>
                  <a:schemeClr val="hlink"/>
                </a:solidFill>
                <a:latin typeface="Courier New" pitchFamily="49" charset="0"/>
                <a:ea typeface="MS Mincho" pitchFamily="49" charset="-128"/>
              </a:rPr>
              <a:t>Schema Instances</a:t>
            </a:r>
            <a:endParaRPr lang="en-US" sz="2400" b="1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  <a:ea typeface="MS Mincho" pitchFamily="49" charset="-128"/>
              </a:rPr>
              <a:t>-------------------</a:t>
            </a:r>
            <a:endParaRPr lang="en-US" sz="24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  <a:ea typeface="MS Mincho" pitchFamily="49" charset="-128"/>
              </a:rPr>
              <a:t>	SelfMotionPathEvent[1]</a:t>
            </a:r>
            <a:endParaRPr lang="en-US" sz="24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  <a:ea typeface="MS Mincho" pitchFamily="49" charset="-128"/>
              </a:rPr>
              <a:t>	HouseSchema[66]</a:t>
            </a:r>
            <a:endParaRPr lang="en-US" sz="24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  <a:ea typeface="MS Mincho" pitchFamily="49" charset="-128"/>
              </a:rPr>
              <a:t>	WalkAction[60]</a:t>
            </a:r>
            <a:endParaRPr lang="en-US" sz="24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  <a:ea typeface="MS Mincho" pitchFamily="49" charset="-128"/>
              </a:rPr>
              <a:t>	Person[4]</a:t>
            </a:r>
            <a:endParaRPr lang="en-US" sz="24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  <a:ea typeface="MS Mincho" pitchFamily="49" charset="-128"/>
              </a:rPr>
              <a:t>	SPG[58]</a:t>
            </a:r>
            <a:endParaRPr lang="en-US" sz="24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  <a:ea typeface="MS Mincho" pitchFamily="49" charset="-128"/>
              </a:rPr>
              <a:t>	RD[177] ~ house</a:t>
            </a:r>
            <a:endParaRPr lang="en-US" sz="24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  <a:ea typeface="MS Mincho" pitchFamily="49" charset="-128"/>
              </a:rPr>
              <a:t>	RD[5]~ Eve </a:t>
            </a:r>
            <a:endParaRPr lang="en-US" sz="24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543800" cy="411162"/>
          </a:xfrm>
        </p:spPr>
        <p:txBody>
          <a:bodyPr/>
          <a:lstStyle/>
          <a:p>
            <a:pPr eaLnBrk="1" hangingPunct="1"/>
            <a:r>
              <a:rPr lang="en-US" sz="3600" smtClean="0"/>
              <a:t>Unification chains and their fillers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14400"/>
            <a:ext cx="4495800" cy="5211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SelfMotionPathEvent[1].mover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	SPG[58].trajector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WalkAction[60].walker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RD[5].resolved-ref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RD[5].category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		Filler: Person4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 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 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SpatialPP[56].m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Into[174].m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SelfMotionPathEvent[1].spg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		Filler: SPG58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smtClean="0">
                <a:latin typeface="Courier New" pitchFamily="49" charset="0"/>
                <a:ea typeface="MS Mincho" pitchFamily="49" charset="-128"/>
              </a:rPr>
              <a:t> </a:t>
            </a: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000" smtClean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914400"/>
            <a:ext cx="3962400" cy="571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SelfMotionPathEvent[1]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    .landmark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House[205].m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RD[177].category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SPG[58].landmark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	  Filler:HouseSchema66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 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 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WalkedVerb[57].m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WalkAction[60].routine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WalkAction[60].gait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SelfMotionPathEvent[1]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      .motion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  <a:ea typeface="MS Mincho" pitchFamily="49" charset="-128"/>
              </a:rPr>
              <a:t>	  Filler:WalkAction60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9538" name="Rectangle 2"/>
          <p:cNvSpPr>
            <a:spLocks noChangeArrowheads="1"/>
          </p:cNvSpPr>
          <p:nvPr/>
        </p:nvSpPr>
        <p:spPr bwMode="auto">
          <a:xfrm>
            <a:off x="5181600" y="13716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CC0000"/>
                </a:solidFill>
              </a:rPr>
              <a:t>Mother (I) give you this (a toy).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2895600" y="6248400"/>
            <a:ext cx="57721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10000"/>
              </a:lnSpc>
              <a:spcBef>
                <a:spcPct val="4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Arial" charset="0"/>
              </a:rPr>
              <a:t>CHILDES Beijing Corpus (Tardiff, 1993; Tardiff, 1996)</a:t>
            </a:r>
          </a:p>
        </p:txBody>
      </p:sp>
      <p:graphicFrame>
        <p:nvGraphicFramePr>
          <p:cNvPr id="1729540" name="Group 4"/>
          <p:cNvGraphicFramePr>
            <a:graphicFrameLocks noGrp="1"/>
          </p:cNvGraphicFramePr>
          <p:nvPr/>
        </p:nvGraphicFramePr>
        <p:xfrm>
          <a:off x="685800" y="1371600"/>
          <a:ext cx="4097338" cy="914400"/>
        </p:xfrm>
        <a:graphic>
          <a:graphicData uri="http://schemas.openxmlformats.org/drawingml/2006/table">
            <a:tbl>
              <a:tblPr/>
              <a:tblGrid>
                <a:gridCol w="1333500"/>
                <a:gridCol w="711200"/>
                <a:gridCol w="709613"/>
                <a:gridCol w="1343025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ion Pro" pitchFamily="18" charset="0"/>
                        </a:rPr>
                        <a:t>ma1+ma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ion Pro" pitchFamily="18" charset="0"/>
                          <a:ea typeface="PMingLiU" pitchFamily="18" charset="-120"/>
                        </a:rPr>
                        <a:t>gei3 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ion Pro" pitchFamily="18" charset="0"/>
                      </a:endParaRP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ion Pro" pitchFamily="18" charset="0"/>
                        </a:rPr>
                        <a:t>ni3</a:t>
                      </a: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ion Pro" pitchFamily="18" charset="0"/>
                        </a:rPr>
                        <a:t>zhei4+ge</a:t>
                      </a: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mother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give</a:t>
                      </a: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2PS</a:t>
                      </a: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this+CLS</a:t>
                      </a: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29553" name="Rectangle 17"/>
          <p:cNvSpPr>
            <a:spLocks noChangeArrowheads="1"/>
          </p:cNvSpPr>
          <p:nvPr/>
        </p:nvSpPr>
        <p:spPr bwMode="auto">
          <a:xfrm>
            <a:off x="4572000" y="2514600"/>
            <a:ext cx="358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>
                <a:solidFill>
                  <a:srgbClr val="CC0000"/>
                </a:solidFill>
                <a:ea typeface="PMingLiU" pitchFamily="18" charset="-120"/>
              </a:rPr>
              <a:t>You give auntie</a:t>
            </a:r>
            <a:r>
              <a:rPr lang="en-US" altLang="zh-TW" sz="2000">
                <a:ea typeface="PMingLiU" pitchFamily="18" charset="-120"/>
              </a:rPr>
              <a:t> </a:t>
            </a:r>
            <a:r>
              <a:rPr lang="en-US" altLang="zh-TW" sz="2000">
                <a:solidFill>
                  <a:schemeClr val="bg2"/>
                </a:solidFill>
                <a:ea typeface="PMingLiU" pitchFamily="18" charset="-120"/>
              </a:rPr>
              <a:t>[the peach]</a:t>
            </a:r>
            <a:r>
              <a:rPr lang="en-US" altLang="zh-TW" sz="2000">
                <a:ea typeface="PMingLiU" pitchFamily="18" charset="-120"/>
              </a:rPr>
              <a:t>.</a:t>
            </a:r>
            <a:endParaRPr lang="en-US" sz="2000"/>
          </a:p>
        </p:txBody>
      </p:sp>
      <p:sp>
        <p:nvSpPr>
          <p:cNvPr id="1729554" name="Rectangle 18"/>
          <p:cNvSpPr>
            <a:spLocks noChangeArrowheads="1"/>
          </p:cNvSpPr>
          <p:nvPr/>
        </p:nvSpPr>
        <p:spPr bwMode="auto">
          <a:xfrm>
            <a:off x="4267200" y="3657600"/>
            <a:ext cx="426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>
                <a:solidFill>
                  <a:srgbClr val="CC0000"/>
                </a:solidFill>
                <a:ea typeface="PMingLiU" pitchFamily="18" charset="-120"/>
              </a:rPr>
              <a:t>Oh (go on)! You give</a:t>
            </a:r>
            <a:r>
              <a:rPr lang="en-US" altLang="zh-TW" sz="2000">
                <a:ea typeface="PMingLiU" pitchFamily="18" charset="-120"/>
              </a:rPr>
              <a:t> </a:t>
            </a:r>
            <a:r>
              <a:rPr lang="en-US" altLang="zh-TW" sz="2000">
                <a:solidFill>
                  <a:schemeClr val="bg2"/>
                </a:solidFill>
                <a:ea typeface="PMingLiU" pitchFamily="18" charset="-120"/>
              </a:rPr>
              <a:t>[auntie] [that]</a:t>
            </a:r>
            <a:r>
              <a:rPr lang="en-US" altLang="zh-TW" sz="2000">
                <a:ea typeface="PMingLiU" pitchFamily="18" charset="-120"/>
              </a:rPr>
              <a:t>.</a:t>
            </a:r>
            <a:endParaRPr lang="en-US" sz="2000"/>
          </a:p>
        </p:txBody>
      </p:sp>
      <p:sp>
        <p:nvSpPr>
          <p:cNvPr id="51219" name="Rectangle 1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Productive Argument Omission (Mandarin)</a:t>
            </a:r>
            <a:br>
              <a:rPr lang="en-US" sz="3200" smtClean="0"/>
            </a:br>
            <a:r>
              <a:rPr lang="en-US" sz="2800" smtClean="0">
                <a:solidFill>
                  <a:schemeClr val="tx1"/>
                </a:solidFill>
              </a:rPr>
              <a:t>Johno Bryant &amp; Eva Mok</a:t>
            </a:r>
          </a:p>
        </p:txBody>
      </p:sp>
      <p:sp>
        <p:nvSpPr>
          <p:cNvPr id="1729556" name="Text Box 20"/>
          <p:cNvSpPr txBox="1">
            <a:spLocks noChangeArrowheads="1"/>
          </p:cNvSpPr>
          <p:nvPr/>
        </p:nvSpPr>
        <p:spPr bwMode="auto">
          <a:xfrm>
            <a:off x="457200" y="1371600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cs typeface="Arial" charset="0"/>
              </a:rPr>
              <a:t>1</a:t>
            </a:r>
          </a:p>
        </p:txBody>
      </p:sp>
      <p:sp>
        <p:nvSpPr>
          <p:cNvPr id="1729557" name="Text Box 21"/>
          <p:cNvSpPr txBox="1">
            <a:spLocks noChangeArrowheads="1"/>
          </p:cNvSpPr>
          <p:nvPr/>
        </p:nvSpPr>
        <p:spPr bwMode="auto">
          <a:xfrm>
            <a:off x="457200" y="2514600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cs typeface="Arial" charset="0"/>
              </a:rPr>
              <a:t>2</a:t>
            </a:r>
          </a:p>
        </p:txBody>
      </p:sp>
      <p:sp>
        <p:nvSpPr>
          <p:cNvPr id="1729558" name="Text Box 22"/>
          <p:cNvSpPr txBox="1">
            <a:spLocks noChangeArrowheads="1"/>
          </p:cNvSpPr>
          <p:nvPr/>
        </p:nvSpPr>
        <p:spPr bwMode="auto">
          <a:xfrm>
            <a:off x="457200" y="3657600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cs typeface="Arial" charset="0"/>
              </a:rPr>
              <a:t>3</a:t>
            </a:r>
          </a:p>
        </p:txBody>
      </p:sp>
      <p:graphicFrame>
        <p:nvGraphicFramePr>
          <p:cNvPr id="1729559" name="Group 23"/>
          <p:cNvGraphicFramePr>
            <a:graphicFrameLocks noGrp="1"/>
          </p:cNvGraphicFramePr>
          <p:nvPr/>
        </p:nvGraphicFramePr>
        <p:xfrm>
          <a:off x="685800" y="2514600"/>
          <a:ext cx="2438400" cy="9144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106680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ion Pro" pitchFamily="18" charset="0"/>
                          <a:ea typeface="PMingLiU" pitchFamily="18" charset="-120"/>
                        </a:rPr>
                        <a:t>ni3 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ion Pro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ion Pro" pitchFamily="18" charset="0"/>
                          <a:ea typeface="PMingLiU" pitchFamily="18" charset="-120"/>
                        </a:rPr>
                        <a:t>gei3 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ion Pro" pitchFamily="18" charset="0"/>
                      </a:endParaRP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ion Pro" pitchFamily="18" charset="0"/>
                        </a:rPr>
                        <a:t>yi2</a:t>
                      </a: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2PS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give</a:t>
                      </a: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auntie</a:t>
                      </a: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29570" name="Group 34"/>
          <p:cNvGraphicFramePr>
            <a:graphicFrameLocks noGrp="1"/>
          </p:cNvGraphicFramePr>
          <p:nvPr/>
        </p:nvGraphicFramePr>
        <p:xfrm>
          <a:off x="762000" y="3657600"/>
          <a:ext cx="3429000" cy="914400"/>
        </p:xfrm>
        <a:graphic>
          <a:graphicData uri="http://schemas.openxmlformats.org/drawingml/2006/table">
            <a:tbl>
              <a:tblPr/>
              <a:tblGrid>
                <a:gridCol w="701675"/>
                <a:gridCol w="704850"/>
                <a:gridCol w="701675"/>
                <a:gridCol w="1320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ion Pro" pitchFamily="18" charset="0"/>
                        </a:rPr>
                        <a:t>ao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ion Pro" pitchFamily="18" charset="0"/>
                          <a:ea typeface="PMingLiU" pitchFamily="18" charset="-120"/>
                        </a:rPr>
                        <a:t>ni3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ion Pro" pitchFamily="18" charset="0"/>
                      </a:endParaRP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ion Pro" pitchFamily="18" charset="0"/>
                          <a:ea typeface="PMingLiU" pitchFamily="18" charset="-120"/>
                        </a:rPr>
                        <a:t>gei3 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ion Pro" pitchFamily="18" charset="0"/>
                      </a:endParaRP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ion Pro" pitchFamily="18" charset="0"/>
                        </a:rPr>
                        <a:t>ya</a:t>
                      </a: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EMP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2PS</a:t>
                      </a: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give</a:t>
                      </a: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EMP</a:t>
                      </a:r>
                    </a:p>
                  </a:txBody>
                  <a:tcPr marL="45720" marR="45720" anchor="ctr" anchorCtr="1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29583" name="Text Box 47"/>
          <p:cNvSpPr txBox="1">
            <a:spLocks noChangeArrowheads="1"/>
          </p:cNvSpPr>
          <p:nvPr/>
        </p:nvSpPr>
        <p:spPr bwMode="auto">
          <a:xfrm>
            <a:off x="457200" y="4800600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cs typeface="Arial" charset="0"/>
              </a:rPr>
              <a:t>4</a:t>
            </a:r>
          </a:p>
        </p:txBody>
      </p:sp>
      <p:graphicFrame>
        <p:nvGraphicFramePr>
          <p:cNvPr id="1729584" name="Group 48"/>
          <p:cNvGraphicFramePr>
            <a:graphicFrameLocks noGrp="1"/>
          </p:cNvGraphicFramePr>
          <p:nvPr/>
        </p:nvGraphicFramePr>
        <p:xfrm>
          <a:off x="685800" y="4800600"/>
          <a:ext cx="685800" cy="914400"/>
        </p:xfrm>
        <a:graphic>
          <a:graphicData uri="http://schemas.openxmlformats.org/drawingml/2006/table">
            <a:tbl>
              <a:tblPr/>
              <a:tblGrid>
                <a:gridCol w="68580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ion Pro" pitchFamily="18" charset="0"/>
                          <a:ea typeface="PMingLiU" pitchFamily="18" charset="-120"/>
                        </a:rPr>
                        <a:t>gei3 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ion Pro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give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29591" name="Rectangle 55"/>
          <p:cNvSpPr>
            <a:spLocks noChangeArrowheads="1"/>
          </p:cNvSpPr>
          <p:nvPr/>
        </p:nvSpPr>
        <p:spPr bwMode="auto">
          <a:xfrm>
            <a:off x="3048000" y="4800600"/>
            <a:ext cx="426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bg2"/>
                </a:solidFill>
              </a:rPr>
              <a:t>[I]</a:t>
            </a:r>
            <a:r>
              <a:rPr lang="en-US" sz="2000"/>
              <a:t> </a:t>
            </a:r>
            <a:r>
              <a:rPr lang="en-US" sz="2000">
                <a:solidFill>
                  <a:srgbClr val="CC0000"/>
                </a:solidFill>
              </a:rPr>
              <a:t>give</a:t>
            </a:r>
            <a:r>
              <a:rPr lang="en-US" sz="2000"/>
              <a:t> </a:t>
            </a:r>
            <a:r>
              <a:rPr lang="en-US" sz="2000">
                <a:solidFill>
                  <a:schemeClr val="bg2"/>
                </a:solidFill>
              </a:rPr>
              <a:t>[you] [some peach]</a:t>
            </a:r>
            <a:r>
              <a:rPr lang="en-US" sz="20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9538" grpId="0" autoUpdateAnimBg="0"/>
      <p:bldP spid="1729553" grpId="0" autoUpdateAnimBg="0"/>
      <p:bldP spid="1729554" grpId="0" autoUpdateAnimBg="0"/>
      <p:bldP spid="1729556" grpId="0" autoUpdateAnimBg="0"/>
      <p:bldP spid="1729557" grpId="0" autoUpdateAnimBg="0"/>
      <p:bldP spid="1729558" grpId="0" autoUpdateAnimBg="0"/>
      <p:bldP spid="1729583" grpId="0" autoUpdateAnimBg="0"/>
      <p:bldP spid="1729591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22613</TotalTime>
  <Words>1948</Words>
  <Application>Microsoft Office PowerPoint</Application>
  <PresentationFormat>On-screen Show (4:3)</PresentationFormat>
  <Paragraphs>767</Paragraphs>
  <Slides>41</Slides>
  <Notes>6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Default Design</vt:lpstr>
      <vt:lpstr>Chart</vt:lpstr>
      <vt:lpstr>Equation</vt:lpstr>
      <vt:lpstr>Embodied Construction Grammar ECG (Formalizing Cognitive Linguistics)</vt:lpstr>
      <vt:lpstr>Simulation specification</vt:lpstr>
      <vt:lpstr>Summary: ECG</vt:lpstr>
      <vt:lpstr>Slide 4</vt:lpstr>
      <vt:lpstr>Competition-based analyzer</vt:lpstr>
      <vt:lpstr>Combined score determines best-fit</vt:lpstr>
      <vt:lpstr>0Eve1walked2into3the4house5 </vt:lpstr>
      <vt:lpstr>Unification chains and their fillers</vt:lpstr>
      <vt:lpstr>Productive Argument Omission (Mandarin) Johno Bryant &amp; Eva Mok</vt:lpstr>
      <vt:lpstr>Arguments are omitted with different probabilities</vt:lpstr>
      <vt:lpstr>Analyzing ni3 gei3 yi2 (You give auntie)</vt:lpstr>
      <vt:lpstr>Using frame and lexical information to restrict type of reference</vt:lpstr>
      <vt:lpstr>Can the omitted argument be recovered from context?</vt:lpstr>
      <vt:lpstr>How good of a theme is a peach?  How about an aunt?</vt:lpstr>
      <vt:lpstr>The argument omission patterns shown earlier  can be covered with just ONE construction</vt:lpstr>
      <vt:lpstr>Leverage process to simplify representation</vt:lpstr>
      <vt:lpstr>Best-fit example with theme omitted</vt:lpstr>
      <vt:lpstr>How to recover the omitted argument, in this case the peach?</vt:lpstr>
      <vt:lpstr>Best-fit example with theme omitted</vt:lpstr>
      <vt:lpstr>How to recover the omitted argument, in this case the aunt and the peach?</vt:lpstr>
      <vt:lpstr>Modeling context for  language understanding and learning</vt:lpstr>
      <vt:lpstr>The context model tracks accessible  entities, events, and utterances</vt:lpstr>
      <vt:lpstr>Each of the items in the context model has rich internal structure</vt:lpstr>
      <vt:lpstr>Analysis produces a semantic specification</vt:lpstr>
      <vt:lpstr>How Can Children Be So Good At  Learning Language?</vt:lpstr>
      <vt:lpstr>Key ideas for a NT of language acquisition Nancy Chang and Eva Mok</vt:lpstr>
      <vt:lpstr>Embodiment and Grammar Learning</vt:lpstr>
      <vt:lpstr>Two perspectives on grammar learning</vt:lpstr>
      <vt:lpstr>Key assumptions for language acquisition</vt:lpstr>
      <vt:lpstr>Analysis draws on constructions and context</vt:lpstr>
      <vt:lpstr>Learning updates linguistic knowledge based on input utterances</vt:lpstr>
      <vt:lpstr>Context aids understanding:  Incomplete grammars yield partial SemSpec</vt:lpstr>
      <vt:lpstr>Context bootstraps learning:  new construction maps form to meaning</vt:lpstr>
      <vt:lpstr>Context bootstraps learning:  new construction maps form to meaning</vt:lpstr>
      <vt:lpstr>Grammar learning: suggesting new CxNs and reorganizing existing ones</vt:lpstr>
      <vt:lpstr>    Challenge: How far up to generalize</vt:lpstr>
      <vt:lpstr>     Challenge: Omissible constituents</vt:lpstr>
      <vt:lpstr>    When does the learning stop?</vt:lpstr>
      <vt:lpstr>Intuition for MDL</vt:lpstr>
      <vt:lpstr>Intuition for MDL</vt:lpstr>
      <vt:lpstr>Usage-based learning:  comprehension and production</vt:lpstr>
    </vt:vector>
  </TitlesOfParts>
  <Company>SMU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FALCON: Boosting Knowledge for Answer Engines</dc:title>
  <dc:creator>Sanda Harabagiu</dc:creator>
  <cp:lastModifiedBy>feldman</cp:lastModifiedBy>
  <cp:revision>722</cp:revision>
  <dcterms:created xsi:type="dcterms:W3CDTF">2000-11-11T18:18:58Z</dcterms:created>
  <dcterms:modified xsi:type="dcterms:W3CDTF">2009-07-30T15:20:25Z</dcterms:modified>
</cp:coreProperties>
</file>