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63"/>
  </p:notesMasterIdLst>
  <p:handoutMasterIdLst>
    <p:handoutMasterId r:id="rId64"/>
  </p:handoutMasterIdLst>
  <p:sldIdLst>
    <p:sldId id="875" r:id="rId2"/>
    <p:sldId id="1374" r:id="rId3"/>
    <p:sldId id="1306" r:id="rId4"/>
    <p:sldId id="1282" r:id="rId5"/>
    <p:sldId id="1340" r:id="rId6"/>
    <p:sldId id="1339" r:id="rId7"/>
    <p:sldId id="1333" r:id="rId8"/>
    <p:sldId id="1341" r:id="rId9"/>
    <p:sldId id="1142" r:id="rId10"/>
    <p:sldId id="1143" r:id="rId11"/>
    <p:sldId id="1284" r:id="rId12"/>
    <p:sldId id="1148" r:id="rId13"/>
    <p:sldId id="1149" r:id="rId14"/>
    <p:sldId id="1153" r:id="rId15"/>
    <p:sldId id="1375" r:id="rId16"/>
    <p:sldId id="1345" r:id="rId17"/>
    <p:sldId id="1346" r:id="rId18"/>
    <p:sldId id="1265" r:id="rId19"/>
    <p:sldId id="1266" r:id="rId20"/>
    <p:sldId id="972" r:id="rId21"/>
    <p:sldId id="1347" r:id="rId22"/>
    <p:sldId id="1348" r:id="rId23"/>
    <p:sldId id="1382" r:id="rId24"/>
    <p:sldId id="1383" r:id="rId25"/>
    <p:sldId id="1384" r:id="rId26"/>
    <p:sldId id="1385" r:id="rId27"/>
    <p:sldId id="1386" r:id="rId28"/>
    <p:sldId id="1387" r:id="rId29"/>
    <p:sldId id="1388" r:id="rId30"/>
    <p:sldId id="1389" r:id="rId31"/>
    <p:sldId id="1390" r:id="rId32"/>
    <p:sldId id="1391" r:id="rId33"/>
    <p:sldId id="1350" r:id="rId34"/>
    <p:sldId id="1353" r:id="rId35"/>
    <p:sldId id="1354" r:id="rId36"/>
    <p:sldId id="1356" r:id="rId37"/>
    <p:sldId id="1376" r:id="rId38"/>
    <p:sldId id="1377" r:id="rId39"/>
    <p:sldId id="1380" r:id="rId40"/>
    <p:sldId id="1378" r:id="rId41"/>
    <p:sldId id="1379" r:id="rId42"/>
    <p:sldId id="1357" r:id="rId43"/>
    <p:sldId id="1358" r:id="rId44"/>
    <p:sldId id="1359" r:id="rId45"/>
    <p:sldId id="1360" r:id="rId46"/>
    <p:sldId id="1361" r:id="rId47"/>
    <p:sldId id="1362" r:id="rId48"/>
    <p:sldId id="1363" r:id="rId49"/>
    <p:sldId id="1369" r:id="rId50"/>
    <p:sldId id="1365" r:id="rId51"/>
    <p:sldId id="1366" r:id="rId52"/>
    <p:sldId id="1367" r:id="rId53"/>
    <p:sldId id="1318" r:id="rId54"/>
    <p:sldId id="1262" r:id="rId55"/>
    <p:sldId id="1319" r:id="rId56"/>
    <p:sldId id="1320" r:id="rId57"/>
    <p:sldId id="1321" r:id="rId58"/>
    <p:sldId id="1322" r:id="rId59"/>
    <p:sldId id="1323" r:id="rId60"/>
    <p:sldId id="1372" r:id="rId61"/>
    <p:sldId id="1381" r:id="rId62"/>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CCFF"/>
    <a:srgbClr val="CCECFF"/>
    <a:srgbClr val="FFFF99"/>
    <a:srgbClr val="CCFFFF"/>
    <a:srgbClr val="0066FF"/>
    <a:srgbClr val="3399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31" autoAdjust="0"/>
    <p:restoredTop sz="94688" autoAdjust="0"/>
  </p:normalViewPr>
  <p:slideViewPr>
    <p:cSldViewPr>
      <p:cViewPr varScale="1">
        <p:scale>
          <a:sx n="91" d="100"/>
          <a:sy n="91" d="100"/>
        </p:scale>
        <p:origin x="-46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8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defTabSz="930275">
              <a:defRPr sz="1200" smtClean="0">
                <a:latin typeface="Tahoma" pitchFamily="34" charset="0"/>
              </a:defRPr>
            </a:lvl1pPr>
          </a:lstStyle>
          <a:p>
            <a:pPr>
              <a:defRPr/>
            </a:pPr>
            <a:endParaRPr lang="en-US"/>
          </a:p>
        </p:txBody>
      </p:sp>
      <p:sp>
        <p:nvSpPr>
          <p:cNvPr id="13315" name="Rectangle 3"/>
          <p:cNvSpPr>
            <a:spLocks noGrp="1" noChangeArrowheads="1"/>
          </p:cNvSpPr>
          <p:nvPr>
            <p:ph type="dt" sz="quarter" idx="1"/>
          </p:nvPr>
        </p:nvSpPr>
        <p:spPr bwMode="auto">
          <a:xfrm>
            <a:off x="3957638" y="0"/>
            <a:ext cx="3027362"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r" defTabSz="930275">
              <a:defRPr sz="1200" smtClean="0">
                <a:latin typeface="Tahoma" pitchFamily="34" charset="0"/>
              </a:defRPr>
            </a:lvl1pPr>
          </a:lstStyle>
          <a:p>
            <a:pPr>
              <a:defRPr/>
            </a:pPr>
            <a:endParaRPr lang="en-US"/>
          </a:p>
        </p:txBody>
      </p:sp>
      <p:sp>
        <p:nvSpPr>
          <p:cNvPr id="13316" name="Rectangle 4"/>
          <p:cNvSpPr>
            <a:spLocks noGrp="1" noChangeArrowheads="1"/>
          </p:cNvSpPr>
          <p:nvPr>
            <p:ph type="ftr" sz="quarter" idx="2"/>
          </p:nvPr>
        </p:nvSpPr>
        <p:spPr bwMode="auto">
          <a:xfrm>
            <a:off x="0" y="8820150"/>
            <a:ext cx="3027363"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defTabSz="930275">
              <a:defRPr sz="1200" smtClean="0">
                <a:latin typeface="Tahoma" pitchFamily="34" charset="0"/>
              </a:defRPr>
            </a:lvl1pPr>
          </a:lstStyle>
          <a:p>
            <a:pPr>
              <a:defRPr/>
            </a:pPr>
            <a:endParaRPr lang="en-US"/>
          </a:p>
        </p:txBody>
      </p:sp>
      <p:sp>
        <p:nvSpPr>
          <p:cNvPr id="13317" name="Rectangle 5"/>
          <p:cNvSpPr>
            <a:spLocks noGrp="1" noChangeArrowheads="1"/>
          </p:cNvSpPr>
          <p:nvPr>
            <p:ph type="sldNum" sz="quarter" idx="3"/>
          </p:nvPr>
        </p:nvSpPr>
        <p:spPr bwMode="auto">
          <a:xfrm>
            <a:off x="3957638" y="8820150"/>
            <a:ext cx="3027362"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r" defTabSz="930275">
              <a:defRPr sz="1200" smtClean="0">
                <a:latin typeface="Tahoma" pitchFamily="34" charset="0"/>
              </a:defRPr>
            </a:lvl1pPr>
          </a:lstStyle>
          <a:p>
            <a:pPr>
              <a:defRPr/>
            </a:pPr>
            <a:fld id="{62DEDC4B-E4FE-4911-854B-C31ED6AAE11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none" lIns="92949" tIns="46474" rIns="92949" bIns="46474" numCol="1" anchor="t" anchorCtr="0" compatLnSpc="1">
            <a:prstTxWarp prst="textNoShape">
              <a:avLst/>
            </a:prstTxWarp>
          </a:bodyPr>
          <a:lstStyle>
            <a:lvl1pPr defTabSz="930275">
              <a:defRPr sz="1200" smtClean="0">
                <a:latin typeface="Tahoma" pitchFamily="34" charset="0"/>
              </a:defRPr>
            </a:lvl1pPr>
          </a:lstStyle>
          <a:p>
            <a:pPr>
              <a:defRPr/>
            </a:pPr>
            <a:endParaRPr lang="en-US"/>
          </a:p>
        </p:txBody>
      </p:sp>
      <p:sp>
        <p:nvSpPr>
          <p:cNvPr id="24579"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none" lIns="92949" tIns="46474" rIns="92949" bIns="46474" numCol="1" anchor="t" anchorCtr="0" compatLnSpc="1">
            <a:prstTxWarp prst="textNoShape">
              <a:avLst/>
            </a:prstTxWarp>
          </a:bodyPr>
          <a:lstStyle>
            <a:lvl1pPr algn="r" defTabSz="930275">
              <a:defRPr sz="1200" smtClean="0">
                <a:latin typeface="Tahoma" pitchFamily="34" charset="0"/>
              </a:defRPr>
            </a:lvl1pPr>
          </a:lstStyle>
          <a:p>
            <a:pPr>
              <a:defRPr/>
            </a:pPr>
            <a:endParaRPr lang="en-US"/>
          </a:p>
        </p:txBody>
      </p:sp>
      <p:sp>
        <p:nvSpPr>
          <p:cNvPr id="80900" name="Rectangle 4"/>
          <p:cNvSpPr>
            <a:spLocks noGrp="1" noRot="1" noChangeAspect="1" noChangeArrowheads="1" noTextEdit="1"/>
          </p:cNvSpPr>
          <p:nvPr>
            <p:ph type="sldImg" idx="2"/>
          </p:nvPr>
        </p:nvSpPr>
        <p:spPr bwMode="auto">
          <a:xfrm>
            <a:off x="1173163" y="696913"/>
            <a:ext cx="4640262" cy="347980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931863" y="4408488"/>
            <a:ext cx="5121275" cy="4178300"/>
          </a:xfrm>
          <a:prstGeom prst="rect">
            <a:avLst/>
          </a:prstGeom>
          <a:noFill/>
          <a:ln w="9525">
            <a:noFill/>
            <a:miter lim="800000"/>
            <a:headEnd/>
            <a:tailEnd/>
          </a:ln>
          <a:effectLst/>
        </p:spPr>
        <p:txBody>
          <a:bodyPr vert="horz" wrap="none" lIns="92949" tIns="46474" rIns="92949" bIns="4647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820150"/>
            <a:ext cx="3027363" cy="463550"/>
          </a:xfrm>
          <a:prstGeom prst="rect">
            <a:avLst/>
          </a:prstGeom>
          <a:noFill/>
          <a:ln w="9525">
            <a:noFill/>
            <a:miter lim="800000"/>
            <a:headEnd/>
            <a:tailEnd/>
          </a:ln>
          <a:effectLst/>
        </p:spPr>
        <p:txBody>
          <a:bodyPr vert="horz" wrap="none" lIns="92949" tIns="46474" rIns="92949" bIns="46474" numCol="1" anchor="b" anchorCtr="0" compatLnSpc="1">
            <a:prstTxWarp prst="textNoShape">
              <a:avLst/>
            </a:prstTxWarp>
          </a:bodyPr>
          <a:lstStyle>
            <a:lvl1pPr defTabSz="930275">
              <a:defRPr sz="1200" smtClean="0">
                <a:latin typeface="Tahoma" pitchFamily="34" charset="0"/>
              </a:defRPr>
            </a:lvl1pPr>
          </a:lstStyle>
          <a:p>
            <a:pPr>
              <a:defRPr/>
            </a:pPr>
            <a:endParaRPr lang="en-US"/>
          </a:p>
        </p:txBody>
      </p:sp>
      <p:sp>
        <p:nvSpPr>
          <p:cNvPr id="24583" name="Rectangle 7"/>
          <p:cNvSpPr>
            <a:spLocks noGrp="1" noChangeArrowheads="1"/>
          </p:cNvSpPr>
          <p:nvPr>
            <p:ph type="sldNum" sz="quarter" idx="5"/>
          </p:nvPr>
        </p:nvSpPr>
        <p:spPr bwMode="auto">
          <a:xfrm>
            <a:off x="3957638" y="8820150"/>
            <a:ext cx="3027362" cy="463550"/>
          </a:xfrm>
          <a:prstGeom prst="rect">
            <a:avLst/>
          </a:prstGeom>
          <a:noFill/>
          <a:ln w="9525">
            <a:noFill/>
            <a:miter lim="800000"/>
            <a:headEnd/>
            <a:tailEnd/>
          </a:ln>
          <a:effectLst/>
        </p:spPr>
        <p:txBody>
          <a:bodyPr vert="horz" wrap="none" lIns="92949" tIns="46474" rIns="92949" bIns="46474" numCol="1" anchor="b" anchorCtr="0" compatLnSpc="1">
            <a:prstTxWarp prst="textNoShape">
              <a:avLst/>
            </a:prstTxWarp>
          </a:bodyPr>
          <a:lstStyle>
            <a:lvl1pPr algn="r" defTabSz="930275">
              <a:defRPr sz="1200" smtClean="0">
                <a:latin typeface="Tahoma" pitchFamily="34" charset="0"/>
              </a:defRPr>
            </a:lvl1pPr>
          </a:lstStyle>
          <a:p>
            <a:pPr>
              <a:defRPr/>
            </a:pPr>
            <a:fld id="{3B9151B0-9F2D-413E-8B87-FD85B39AAEC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78AF0D76-0CEB-430D-B5AC-B244D9307517}" type="slidenum">
              <a:rPr lang="en-US"/>
              <a:pPr/>
              <a:t>1</a:t>
            </a:fld>
            <a:endParaRPr lang="en-US"/>
          </a:p>
        </p:txBody>
      </p:sp>
      <p:sp>
        <p:nvSpPr>
          <p:cNvPr id="88067" name="Rectangle 2"/>
          <p:cNvSpPr>
            <a:spLocks noGrp="1" noRot="1" noChangeAspect="1" noChangeArrowheads="1" noTextEdit="1"/>
          </p:cNvSpPr>
          <p:nvPr>
            <p:ph type="sldImg"/>
          </p:nvPr>
        </p:nvSpPr>
        <p:spPr>
          <a:xfrm>
            <a:off x="1177925" y="701675"/>
            <a:ext cx="4633913" cy="3475038"/>
          </a:xfrm>
          <a:ln w="12700" cap="flat"/>
        </p:spPr>
      </p:sp>
      <p:sp>
        <p:nvSpPr>
          <p:cNvPr id="88068" name="Rectangle 3"/>
          <p:cNvSpPr>
            <a:spLocks noGrp="1" noChangeArrowheads="1"/>
          </p:cNvSpPr>
          <p:nvPr>
            <p:ph type="body" idx="1"/>
          </p:nvPr>
        </p:nvSpPr>
        <p:spPr>
          <a:xfrm>
            <a:off x="933450" y="4413250"/>
            <a:ext cx="5118100" cy="4173538"/>
          </a:xfrm>
          <a:noFill/>
          <a:ln/>
        </p:spPr>
        <p:txBody>
          <a:bodyPr wrap="square" lIns="94871" tIns="47437" rIns="94871" bIns="47437"/>
          <a:lstStyle/>
          <a:p>
            <a:pPr defTabSz="955675"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6A497F0F-C3FF-43D5-BD2A-F11946890D8E}" type="slidenum">
              <a:rPr lang="en-US"/>
              <a:pPr/>
              <a:t>41</a:t>
            </a:fld>
            <a:endParaRPr lang="en-US"/>
          </a:p>
        </p:txBody>
      </p:sp>
      <p:sp>
        <p:nvSpPr>
          <p:cNvPr id="96259" name="Rectangle 2"/>
          <p:cNvSpPr>
            <a:spLocks noGrp="1" noRot="1" noChangeAspect="1" noChangeArrowheads="1" noTextEdit="1"/>
          </p:cNvSpPr>
          <p:nvPr>
            <p:ph type="sldImg"/>
          </p:nvPr>
        </p:nvSpPr>
        <p:spPr>
          <a:xfrm>
            <a:off x="1177925" y="698500"/>
            <a:ext cx="4635500" cy="3476625"/>
          </a:xfrm>
          <a:ln w="12700" cap="flat"/>
        </p:spPr>
      </p:sp>
      <p:sp>
        <p:nvSpPr>
          <p:cNvPr id="96260" name="Rectangle 3"/>
          <p:cNvSpPr>
            <a:spLocks noGrp="1" noChangeArrowheads="1"/>
          </p:cNvSpPr>
          <p:nvPr>
            <p:ph type="body" idx="1"/>
          </p:nvPr>
        </p:nvSpPr>
        <p:spPr>
          <a:xfrm>
            <a:off x="931863" y="4411663"/>
            <a:ext cx="5121275" cy="4175125"/>
          </a:xfrm>
          <a:noFill/>
          <a:ln/>
        </p:spPr>
        <p:txBody>
          <a:bodyPr wrap="square" lIns="92672" tIns="47149" rIns="92672" bIns="47149"/>
          <a:lstStyle/>
          <a:p>
            <a:pPr eaLnBrk="1" hangingPunct="1">
              <a:spcBef>
                <a:spcPct val="0"/>
              </a:spcBef>
            </a:pPr>
            <a:r>
              <a:rPr lang="en-US" sz="2400" smtClean="0"/>
              <a:t>generalization power is mostly SEMANTIC (much richer structure)</a:t>
            </a:r>
          </a:p>
          <a:p>
            <a:pPr eaLnBrk="1" hangingPunct="1">
              <a:spcBef>
                <a:spcPct val="0"/>
              </a:spcBef>
            </a:pPr>
            <a:r>
              <a:rPr lang="en-US" sz="2400" smtClean="0"/>
              <a:t>but is linked by maps to more constrained FORM features/relations.</a:t>
            </a:r>
          </a:p>
          <a:p>
            <a:pPr eaLnBrk="1" hangingPunct="1">
              <a:spcBef>
                <a:spcPct val="0"/>
              </a:spcBef>
            </a:pPr>
            <a:endParaRPr lang="en-US" sz="2400" smtClean="0"/>
          </a:p>
          <a:p>
            <a:pPr eaLnBrk="1" hangingPunct="1">
              <a:spcBef>
                <a:spcPct val="0"/>
              </a:spcBef>
            </a:pPr>
            <a:r>
              <a:rPr lang="en-US" sz="2400" smtClean="0"/>
              <a:t>Young children’s early verbs and relational terms are individual islands of organization in an otherwise unorganized grammatical system.  Later get: SELF-MOTION CXN, more general kind of progressive construction, etc.</a:t>
            </a:r>
          </a:p>
          <a:p>
            <a:pPr eaLnBrk="1" hangingPunct="1">
              <a:spcBef>
                <a:spcPct val="0"/>
              </a:spcBef>
            </a:pPr>
            <a:endParaRPr lang="en-US" sz="24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BF340F9A-7526-4D0D-8CEF-8D7A2958F571}" type="slidenum">
              <a:rPr lang="en-US"/>
              <a:pPr/>
              <a:t>53</a:t>
            </a:fld>
            <a:endParaRPr lang="en-US"/>
          </a:p>
        </p:txBody>
      </p:sp>
      <p:sp>
        <p:nvSpPr>
          <p:cNvPr id="99331" name="Rectangle 2"/>
          <p:cNvSpPr>
            <a:spLocks noGrp="1" noRot="1" noChangeAspect="1" noChangeArrowheads="1" noTextEdit="1"/>
          </p:cNvSpPr>
          <p:nvPr>
            <p:ph type="sldImg"/>
          </p:nvPr>
        </p:nvSpPr>
        <p:spPr>
          <a:xfrm>
            <a:off x="1171575" y="696913"/>
            <a:ext cx="4641850" cy="3481387"/>
          </a:xfrm>
          <a:ln/>
        </p:spPr>
      </p:sp>
      <p:sp>
        <p:nvSpPr>
          <p:cNvPr id="99332" name="Rectangle 3"/>
          <p:cNvSpPr>
            <a:spLocks noGrp="1" noChangeArrowheads="1"/>
          </p:cNvSpPr>
          <p:nvPr>
            <p:ph type="body" idx="1"/>
          </p:nvPr>
        </p:nvSpPr>
        <p:spPr>
          <a:xfrm>
            <a:off x="296863" y="4418013"/>
            <a:ext cx="6538912" cy="4168775"/>
          </a:xfrm>
          <a:noFill/>
          <a:ln/>
        </p:spPr>
        <p:txBody>
          <a:bodyPr wrap="square" lIns="89546" tIns="44773" rIns="89546" bIns="44773"/>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63E6CCA8-8675-49A1-8F7F-D95198EC5B0E}" type="slidenum">
              <a:rPr lang="en-US"/>
              <a:pPr/>
              <a:t>59</a:t>
            </a:fld>
            <a:endParaRPr lang="en-US"/>
          </a:p>
        </p:txBody>
      </p:sp>
      <p:sp>
        <p:nvSpPr>
          <p:cNvPr id="100355" name="Rectangle 2"/>
          <p:cNvSpPr>
            <a:spLocks noGrp="1" noRot="1" noChangeAspect="1" noChangeArrowheads="1" noTextEdit="1"/>
          </p:cNvSpPr>
          <p:nvPr>
            <p:ph type="sldImg"/>
          </p:nvPr>
        </p:nvSpPr>
        <p:spPr>
          <a:xfrm>
            <a:off x="1171575" y="696913"/>
            <a:ext cx="4641850" cy="3481387"/>
          </a:xfrm>
          <a:ln/>
        </p:spPr>
      </p:sp>
      <p:sp>
        <p:nvSpPr>
          <p:cNvPr id="100356" name="Rectangle 3"/>
          <p:cNvSpPr>
            <a:spLocks noGrp="1" noChangeArrowheads="1"/>
          </p:cNvSpPr>
          <p:nvPr>
            <p:ph type="body" idx="1"/>
          </p:nvPr>
        </p:nvSpPr>
        <p:spPr>
          <a:xfrm>
            <a:off x="931863" y="4410075"/>
            <a:ext cx="5121275" cy="4176713"/>
          </a:xfrm>
          <a:noFill/>
          <a:ln/>
        </p:spPr>
        <p:txBody>
          <a:bodyPr/>
          <a:lstStyle/>
          <a:p>
            <a:pPr>
              <a:spcBef>
                <a:spcPct val="0"/>
              </a:spcBef>
            </a:pPr>
            <a:endParaRPr lang="en-US" sz="2400" smtClean="0">
              <a:ea typeface="ＭＳ Ｐゴシック" pitchFamily="1"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F20D96EB-D3BD-414F-A05D-ABD100248FA5}" type="slidenum">
              <a:rPr lang="en-US"/>
              <a:pPr/>
              <a:t>61</a:t>
            </a:fld>
            <a:endParaRPr lang="en-US"/>
          </a:p>
        </p:txBody>
      </p:sp>
      <p:sp>
        <p:nvSpPr>
          <p:cNvPr id="98307" name="Rectangle 2"/>
          <p:cNvSpPr>
            <a:spLocks noGrp="1" noRot="1" noChangeAspect="1" noChangeArrowheads="1" noTextEdit="1"/>
          </p:cNvSpPr>
          <p:nvPr>
            <p:ph type="sldImg"/>
          </p:nvPr>
        </p:nvSpPr>
        <p:spPr>
          <a:xfrm>
            <a:off x="1171575" y="696913"/>
            <a:ext cx="4641850" cy="3481387"/>
          </a:xfrm>
          <a:ln/>
        </p:spPr>
      </p:sp>
      <p:sp>
        <p:nvSpPr>
          <p:cNvPr id="98308" name="Rectangle 3"/>
          <p:cNvSpPr>
            <a:spLocks noGrp="1" noChangeArrowheads="1"/>
          </p:cNvSpPr>
          <p:nvPr>
            <p:ph type="body" idx="1"/>
          </p:nvPr>
        </p:nvSpPr>
        <p:spPr>
          <a:xfrm>
            <a:off x="698500" y="4410075"/>
            <a:ext cx="5588000" cy="4176713"/>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284F6D-BC57-42CD-9CA1-695C2E64B96F}" type="slidenum">
              <a:rPr lang="en-US"/>
              <a:pPr/>
              <a:t>2</a:t>
            </a:fld>
            <a:endParaRPr lang="en-US"/>
          </a:p>
        </p:txBody>
      </p:sp>
      <p:sp>
        <p:nvSpPr>
          <p:cNvPr id="1417218" name="Rectangle 2"/>
          <p:cNvSpPr>
            <a:spLocks noGrp="1" noRot="1" noChangeAspect="1" noChangeArrowheads="1" noTextEdit="1"/>
          </p:cNvSpPr>
          <p:nvPr>
            <p:ph type="sldImg"/>
          </p:nvPr>
        </p:nvSpPr>
        <p:spPr bwMode="auto">
          <a:xfrm>
            <a:off x="1176338" y="700088"/>
            <a:ext cx="4635500" cy="3476625"/>
          </a:xfrm>
          <a:prstGeom prst="rect">
            <a:avLst/>
          </a:prstGeom>
          <a:solidFill>
            <a:srgbClr val="FFFFFF"/>
          </a:solidFill>
          <a:ln w="12700" cap="flat">
            <a:solidFill>
              <a:srgbClr val="000000"/>
            </a:solidFill>
            <a:miter lim="800000"/>
            <a:headEnd/>
            <a:tailEnd/>
          </a:ln>
        </p:spPr>
      </p:sp>
      <p:sp>
        <p:nvSpPr>
          <p:cNvPr id="1417219" name="Rectangle 3"/>
          <p:cNvSpPr>
            <a:spLocks noGrp="1" noChangeArrowheads="1"/>
          </p:cNvSpPr>
          <p:nvPr>
            <p:ph type="body" idx="1"/>
          </p:nvPr>
        </p:nvSpPr>
        <p:spPr bwMode="auto">
          <a:xfrm>
            <a:off x="931863" y="4411663"/>
            <a:ext cx="5121275" cy="4173537"/>
          </a:xfrm>
          <a:prstGeom prst="rect">
            <a:avLst/>
          </a:prstGeom>
          <a:noFill/>
          <a:ln>
            <a:miter lim="800000"/>
            <a:headEnd/>
            <a:tailEnd/>
          </a:ln>
        </p:spPr>
        <p:txBody>
          <a:bodyPr lIns="93285" tIns="45852" rIns="93285" bIns="45852"/>
          <a:lstStyle/>
          <a:p>
            <a:pPr>
              <a:spcBef>
                <a:spcPct val="0"/>
              </a:spcBef>
            </a:pPr>
            <a:r>
              <a:rPr lang="en-US" sz="2400">
                <a:solidFill>
                  <a:srgbClr val="000000"/>
                </a:solidFill>
              </a:rPr>
              <a:t>It should be clear that the simulation specification includes exactly the schematic content of the different elements of the sentence, bound appropriately. </a:t>
            </a:r>
          </a:p>
          <a:p>
            <a:pPr>
              <a:spcBef>
                <a:spcPct val="0"/>
              </a:spcBef>
            </a:pPr>
            <a:endParaRPr lang="en-US" sz="2400">
              <a:solidFill>
                <a:srgbClr val="000000"/>
              </a:solidFill>
            </a:endParaRPr>
          </a:p>
          <a:p>
            <a:pPr>
              <a:spcBef>
                <a:spcPct val="0"/>
              </a:spcBef>
            </a:pPr>
            <a:endParaRPr lang="en-US" sz="2400">
              <a:solidFill>
                <a:srgbClr val="000000"/>
              </a:solidFill>
            </a:endParaRPr>
          </a:p>
          <a:p>
            <a:pPr>
              <a:spcBef>
                <a:spcPct val="0"/>
              </a:spcBef>
            </a:pPr>
            <a:r>
              <a:rPr lang="en-US" sz="2400">
                <a:solidFill>
                  <a:srgbClr val="000000"/>
                </a:solidFill>
              </a:rPr>
              <a:t>As noted earlier, the two representations differ with respect to which image schemas are involved – as reflected by the additional CONTAINER schema in Figure 5b – and in the precise bindings of aspects of the cafe to the SPG schema. </a:t>
            </a:r>
          </a:p>
          <a:p>
            <a:pPr>
              <a:spcBef>
                <a:spcPct val="0"/>
              </a:spcBef>
            </a:pPr>
            <a:endParaRPr lang="en-US" sz="2400">
              <a:solidFill>
                <a:srgbClr val="000000"/>
              </a:solidFill>
            </a:endParaRPr>
          </a:p>
          <a:p>
            <a:pPr>
              <a:spcBef>
                <a:spcPct val="0"/>
              </a:spcBef>
            </a:pPr>
            <a:r>
              <a:rPr lang="en-US" sz="2400">
                <a:solidFill>
                  <a:srgbClr val="000000"/>
                </a:solidFill>
              </a:rPr>
              <a:t>Like the image schema representations, the simulation specifications can be viewed as a summary of the much more complex structures that are active when an event is simulated or imagined. Activating these structures – that is, “running” the simulation – can thus provide the much richer basis for inference necessary for accounting for many linguistic phenomena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A72BB0E2-515C-4EBC-9DF5-62A01C5DD9BA}" type="slidenum">
              <a:rPr lang="en-US"/>
              <a:pPr/>
              <a:t>5</a:t>
            </a:fld>
            <a:endParaRPr lang="en-US"/>
          </a:p>
        </p:txBody>
      </p:sp>
      <p:sp>
        <p:nvSpPr>
          <p:cNvPr id="91139" name="Rectangle 2"/>
          <p:cNvSpPr>
            <a:spLocks noGrp="1" noRot="1" noChangeAspect="1" noChangeArrowheads="1" noTextEdit="1"/>
          </p:cNvSpPr>
          <p:nvPr>
            <p:ph type="sldImg"/>
          </p:nvPr>
        </p:nvSpPr>
        <p:spPr>
          <a:xfrm>
            <a:off x="1179513" y="696913"/>
            <a:ext cx="4637087" cy="3478212"/>
          </a:xfrm>
          <a:ln w="12700" cap="flat">
            <a:solidFill>
              <a:schemeClr val="tx1"/>
            </a:solidFill>
          </a:ln>
        </p:spPr>
      </p:sp>
      <p:sp>
        <p:nvSpPr>
          <p:cNvPr id="91140" name="Rectangle 3"/>
          <p:cNvSpPr>
            <a:spLocks noGrp="1" noChangeArrowheads="1"/>
          </p:cNvSpPr>
          <p:nvPr>
            <p:ph type="body" idx="1"/>
          </p:nvPr>
        </p:nvSpPr>
        <p:spPr>
          <a:xfrm>
            <a:off x="930275" y="4411663"/>
            <a:ext cx="5124450" cy="4175125"/>
          </a:xfrm>
          <a:noFill/>
          <a:ln/>
        </p:spPr>
        <p:txBody>
          <a:bodyPr wrap="square" lIns="92575" tIns="47099" rIns="92575" bIns="47099"/>
          <a:lstStyle/>
          <a:p>
            <a:pPr lvl="1" eaLnBrk="1" hangingPunct="1">
              <a:spcBef>
                <a:spcPct val="0"/>
              </a:spcBef>
            </a:pPr>
            <a:r>
              <a:rPr lang="en-US" sz="2400" smtClean="0"/>
              <a:t>common schema representations for concepts and constructional meaning</a:t>
            </a:r>
          </a:p>
          <a:p>
            <a:pPr lvl="1" eaLnBrk="1" hangingPunct="1">
              <a:spcBef>
                <a:spcPct val="0"/>
              </a:spcBef>
            </a:pPr>
            <a:endParaRPr lang="en-US" sz="2400" smtClean="0"/>
          </a:p>
          <a:p>
            <a:pPr lvl="1" eaLnBrk="1" hangingPunct="1">
              <a:spcBef>
                <a:spcPct val="0"/>
              </a:spcBef>
            </a:pPr>
            <a:r>
              <a:rPr lang="en-US" sz="2400" smtClean="0"/>
              <a:t>dynamic, cognitively motivated representations</a:t>
            </a:r>
            <a:br>
              <a:rPr lang="en-US" sz="2400" smtClean="0"/>
            </a:br>
            <a:r>
              <a:rPr lang="en-US" sz="2400" smtClean="0"/>
              <a:t>(image schemas, x-schemas, frames, etc.)</a:t>
            </a:r>
          </a:p>
          <a:p>
            <a:pPr eaLnBrk="1" hangingPunct="1">
              <a:spcBef>
                <a:spcPct val="0"/>
              </a:spcBef>
            </a:pPr>
            <a:endParaRPr lang="en-US" sz="24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0E53A1A4-3E41-4FC7-B2DD-69DF54EE9128}" type="slidenum">
              <a:rPr lang="en-US"/>
              <a:pPr/>
              <a:t>7</a:t>
            </a:fld>
            <a:endParaRPr lang="en-US"/>
          </a:p>
        </p:txBody>
      </p:sp>
      <p:sp>
        <p:nvSpPr>
          <p:cNvPr id="92163" name="Rectangle 2"/>
          <p:cNvSpPr>
            <a:spLocks noGrp="1" noRot="1" noChangeAspect="1" noChangeArrowheads="1" noTextEdit="1"/>
          </p:cNvSpPr>
          <p:nvPr>
            <p:ph type="sldImg"/>
          </p:nvPr>
        </p:nvSpPr>
        <p:spPr>
          <a:xfrm>
            <a:off x="1179513" y="696913"/>
            <a:ext cx="4637087" cy="3478212"/>
          </a:xfrm>
          <a:ln w="12700" cap="flat">
            <a:solidFill>
              <a:schemeClr val="tx1"/>
            </a:solidFill>
          </a:ln>
        </p:spPr>
      </p:sp>
      <p:sp>
        <p:nvSpPr>
          <p:cNvPr id="92164" name="Rectangle 3"/>
          <p:cNvSpPr>
            <a:spLocks noGrp="1" noChangeArrowheads="1"/>
          </p:cNvSpPr>
          <p:nvPr>
            <p:ph type="body" idx="1"/>
          </p:nvPr>
        </p:nvSpPr>
        <p:spPr>
          <a:xfrm>
            <a:off x="930275" y="4411663"/>
            <a:ext cx="5124450" cy="4175125"/>
          </a:xfrm>
          <a:noFill/>
          <a:ln/>
        </p:spPr>
        <p:txBody>
          <a:bodyPr wrap="square" lIns="92575" tIns="47099" rIns="92575" bIns="47099"/>
          <a:lstStyle/>
          <a:p>
            <a:pPr eaLnBrk="1" hangingPunct="1">
              <a:spcBef>
                <a:spcPct val="0"/>
              </a:spcBef>
            </a:pPr>
            <a:endParaRPr lang="en-US" sz="14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ABC97C17-1A06-4F2B-BE47-92A980BC229C}" type="slidenum">
              <a:rPr lang="en-US"/>
              <a:pPr/>
              <a:t>8</a:t>
            </a:fld>
            <a:endParaRPr lang="en-US"/>
          </a:p>
        </p:txBody>
      </p:sp>
      <p:sp>
        <p:nvSpPr>
          <p:cNvPr id="93187" name="Rectangle 2"/>
          <p:cNvSpPr>
            <a:spLocks noGrp="1" noRot="1" noChangeAspect="1" noChangeArrowheads="1" noTextEdit="1"/>
          </p:cNvSpPr>
          <p:nvPr>
            <p:ph type="sldImg"/>
          </p:nvPr>
        </p:nvSpPr>
        <p:spPr>
          <a:xfrm>
            <a:off x="1176338" y="700088"/>
            <a:ext cx="4632325" cy="3475037"/>
          </a:xfrm>
          <a:ln w="12700" cap="flat"/>
        </p:spPr>
      </p:sp>
      <p:sp>
        <p:nvSpPr>
          <p:cNvPr id="93188" name="Rectangle 3"/>
          <p:cNvSpPr>
            <a:spLocks noGrp="1" noChangeArrowheads="1"/>
          </p:cNvSpPr>
          <p:nvPr>
            <p:ph type="body" idx="1"/>
          </p:nvPr>
        </p:nvSpPr>
        <p:spPr>
          <a:xfrm>
            <a:off x="931863" y="4411663"/>
            <a:ext cx="5121275" cy="4173537"/>
          </a:xfrm>
          <a:noFill/>
          <a:ln/>
        </p:spPr>
        <p:txBody>
          <a:bodyPr wrap="square" lIns="93273" tIns="45847" rIns="93273" bIns="45847"/>
          <a:lstStyle/>
          <a:p>
            <a:pPr eaLnBrk="1" hangingPunct="1">
              <a:spcBef>
                <a:spcPct val="0"/>
              </a:spcBef>
            </a:pPr>
            <a:endParaRPr lang="en-US" sz="24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284F6D-BC57-42CD-9CA1-695C2E64B96F}" type="slidenum">
              <a:rPr lang="en-US"/>
              <a:pPr/>
              <a:t>15</a:t>
            </a:fld>
            <a:endParaRPr lang="en-US"/>
          </a:p>
        </p:txBody>
      </p:sp>
      <p:sp>
        <p:nvSpPr>
          <p:cNvPr id="1417218" name="Rectangle 2"/>
          <p:cNvSpPr>
            <a:spLocks noGrp="1" noRot="1" noChangeAspect="1" noChangeArrowheads="1" noTextEdit="1"/>
          </p:cNvSpPr>
          <p:nvPr>
            <p:ph type="sldImg"/>
          </p:nvPr>
        </p:nvSpPr>
        <p:spPr bwMode="auto">
          <a:xfrm>
            <a:off x="1176338" y="700088"/>
            <a:ext cx="4635500" cy="3476625"/>
          </a:xfrm>
          <a:prstGeom prst="rect">
            <a:avLst/>
          </a:prstGeom>
          <a:solidFill>
            <a:srgbClr val="FFFFFF"/>
          </a:solidFill>
          <a:ln w="12700" cap="flat">
            <a:solidFill>
              <a:srgbClr val="000000"/>
            </a:solidFill>
            <a:miter lim="800000"/>
            <a:headEnd/>
            <a:tailEnd/>
          </a:ln>
        </p:spPr>
      </p:sp>
      <p:sp>
        <p:nvSpPr>
          <p:cNvPr id="1417219" name="Rectangle 3"/>
          <p:cNvSpPr>
            <a:spLocks noGrp="1" noChangeArrowheads="1"/>
          </p:cNvSpPr>
          <p:nvPr>
            <p:ph type="body" idx="1"/>
          </p:nvPr>
        </p:nvSpPr>
        <p:spPr bwMode="auto">
          <a:xfrm>
            <a:off x="931863" y="4411663"/>
            <a:ext cx="5121275" cy="4173537"/>
          </a:xfrm>
          <a:prstGeom prst="rect">
            <a:avLst/>
          </a:prstGeom>
          <a:noFill/>
          <a:ln>
            <a:miter lim="800000"/>
            <a:headEnd/>
            <a:tailEnd/>
          </a:ln>
        </p:spPr>
        <p:txBody>
          <a:bodyPr lIns="93285" tIns="45852" rIns="93285" bIns="45852"/>
          <a:lstStyle/>
          <a:p>
            <a:pPr>
              <a:spcBef>
                <a:spcPct val="0"/>
              </a:spcBef>
            </a:pPr>
            <a:r>
              <a:rPr lang="en-US" sz="2400">
                <a:solidFill>
                  <a:srgbClr val="000000"/>
                </a:solidFill>
              </a:rPr>
              <a:t>It should be clear that the simulation specification includes exactly the schematic content of the different elements of the sentence, bound appropriately. </a:t>
            </a:r>
          </a:p>
          <a:p>
            <a:pPr>
              <a:spcBef>
                <a:spcPct val="0"/>
              </a:spcBef>
            </a:pPr>
            <a:endParaRPr lang="en-US" sz="2400">
              <a:solidFill>
                <a:srgbClr val="000000"/>
              </a:solidFill>
            </a:endParaRPr>
          </a:p>
          <a:p>
            <a:pPr>
              <a:spcBef>
                <a:spcPct val="0"/>
              </a:spcBef>
            </a:pPr>
            <a:endParaRPr lang="en-US" sz="2400">
              <a:solidFill>
                <a:srgbClr val="000000"/>
              </a:solidFill>
            </a:endParaRPr>
          </a:p>
          <a:p>
            <a:pPr>
              <a:spcBef>
                <a:spcPct val="0"/>
              </a:spcBef>
            </a:pPr>
            <a:r>
              <a:rPr lang="en-US" sz="2400">
                <a:solidFill>
                  <a:srgbClr val="000000"/>
                </a:solidFill>
              </a:rPr>
              <a:t>As noted earlier, the two representations differ with respect to which image schemas are involved – as reflected by the additional CONTAINER schema in Figure 5b – and in the precise bindings of aspects of the cafe to the SPG schema. </a:t>
            </a:r>
          </a:p>
          <a:p>
            <a:pPr>
              <a:spcBef>
                <a:spcPct val="0"/>
              </a:spcBef>
            </a:pPr>
            <a:endParaRPr lang="en-US" sz="2400">
              <a:solidFill>
                <a:srgbClr val="000000"/>
              </a:solidFill>
            </a:endParaRPr>
          </a:p>
          <a:p>
            <a:pPr>
              <a:spcBef>
                <a:spcPct val="0"/>
              </a:spcBef>
            </a:pPr>
            <a:r>
              <a:rPr lang="en-US" sz="2400">
                <a:solidFill>
                  <a:srgbClr val="000000"/>
                </a:solidFill>
              </a:rPr>
              <a:t>Like the image schema representations, the simulation specifications can be viewed as a summary of the much more complex structures that are active when an event is simulated or imagined. Activating these structures – that is, “running” the simulation – can thus provide the much richer basis for inference necessary for accounting for many linguistic phenomena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C6EB3A80-9577-42DD-9629-8EA0279AD60E}" type="slidenum">
              <a:rPr lang="en-US"/>
              <a:pPr/>
              <a:t>33</a:t>
            </a:fld>
            <a:endParaRPr lang="en-US"/>
          </a:p>
        </p:txBody>
      </p:sp>
      <p:sp>
        <p:nvSpPr>
          <p:cNvPr id="97283" name="Rectangle 2"/>
          <p:cNvSpPr>
            <a:spLocks noGrp="1" noRot="1" noChangeAspect="1" noChangeArrowheads="1" noTextEdit="1"/>
          </p:cNvSpPr>
          <p:nvPr>
            <p:ph type="sldImg"/>
          </p:nvPr>
        </p:nvSpPr>
        <p:spPr>
          <a:xfrm>
            <a:off x="1171575" y="696913"/>
            <a:ext cx="4641850" cy="3481387"/>
          </a:xfrm>
          <a:ln/>
        </p:spPr>
      </p:sp>
      <p:sp>
        <p:nvSpPr>
          <p:cNvPr id="97284" name="Rectangle 3"/>
          <p:cNvSpPr>
            <a:spLocks noGrp="1" noChangeArrowheads="1"/>
          </p:cNvSpPr>
          <p:nvPr>
            <p:ph type="body" idx="1"/>
          </p:nvPr>
        </p:nvSpPr>
        <p:spPr>
          <a:xfrm>
            <a:off x="698500" y="4410075"/>
            <a:ext cx="5588000" cy="4176713"/>
          </a:xfrm>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44A28141-6E4D-4531-8DBB-0B63D276DE01}" type="slidenum">
              <a:rPr lang="en-US"/>
              <a:pPr/>
              <a:t>38</a:t>
            </a:fld>
            <a:endParaRPr lang="en-US"/>
          </a:p>
        </p:txBody>
      </p:sp>
      <p:sp>
        <p:nvSpPr>
          <p:cNvPr id="94211" name="Rectangle 2"/>
          <p:cNvSpPr>
            <a:spLocks noGrp="1" noRot="1" noChangeAspect="1" noChangeArrowheads="1" noTextEdit="1"/>
          </p:cNvSpPr>
          <p:nvPr>
            <p:ph type="sldImg"/>
          </p:nvPr>
        </p:nvSpPr>
        <p:spPr>
          <a:xfrm>
            <a:off x="1177925" y="698500"/>
            <a:ext cx="4635500" cy="3476625"/>
          </a:xfrm>
          <a:ln w="12700" cap="flat"/>
        </p:spPr>
      </p:sp>
      <p:sp>
        <p:nvSpPr>
          <p:cNvPr id="94212" name="Rectangle 3"/>
          <p:cNvSpPr>
            <a:spLocks noGrp="1" noChangeArrowheads="1"/>
          </p:cNvSpPr>
          <p:nvPr>
            <p:ph type="body" idx="1"/>
          </p:nvPr>
        </p:nvSpPr>
        <p:spPr>
          <a:xfrm>
            <a:off x="931863" y="4411663"/>
            <a:ext cx="5121275" cy="4175125"/>
          </a:xfrm>
          <a:noFill/>
          <a:ln/>
        </p:spPr>
        <p:txBody>
          <a:bodyPr wrap="square" lIns="91990" tIns="46802" rIns="91990" bIns="46802"/>
          <a:lstStyle/>
          <a:p>
            <a:pPr eaLnBrk="1" hangingPunct="1">
              <a:spcBef>
                <a:spcPct val="0"/>
              </a:spcBef>
            </a:pPr>
            <a:r>
              <a:rPr lang="en-US" sz="2400" smtClean="0"/>
              <a:t>Young children’s early verbs and relational terms are individual islands of organization in an otherwise unorganized grammatical system.  Later get: SELF-MOTION CXN, more general kind of progressive construction, etc.</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DF3572F2-8305-45E8-8E20-85CAD26C6952}" type="slidenum">
              <a:rPr lang="en-US"/>
              <a:pPr/>
              <a:t>40</a:t>
            </a:fld>
            <a:endParaRPr lang="en-US"/>
          </a:p>
        </p:txBody>
      </p:sp>
      <p:sp>
        <p:nvSpPr>
          <p:cNvPr id="95235" name="Rectangle 2"/>
          <p:cNvSpPr>
            <a:spLocks noGrp="1" noRot="1" noChangeAspect="1" noChangeArrowheads="1" noTextEdit="1"/>
          </p:cNvSpPr>
          <p:nvPr>
            <p:ph type="sldImg"/>
          </p:nvPr>
        </p:nvSpPr>
        <p:spPr>
          <a:xfrm>
            <a:off x="1179513" y="696913"/>
            <a:ext cx="4637087" cy="3478212"/>
          </a:xfrm>
          <a:ln/>
        </p:spPr>
      </p:sp>
      <p:sp>
        <p:nvSpPr>
          <p:cNvPr id="95236" name="Rectangle 3"/>
          <p:cNvSpPr>
            <a:spLocks noGrp="1" noChangeArrowheads="1"/>
          </p:cNvSpPr>
          <p:nvPr>
            <p:ph type="body" idx="1"/>
          </p:nvPr>
        </p:nvSpPr>
        <p:spPr>
          <a:xfrm>
            <a:off x="930275" y="4411663"/>
            <a:ext cx="5124450" cy="4175125"/>
          </a:xfrm>
          <a:noFill/>
          <a:ln/>
        </p:spPr>
        <p:txBody>
          <a:bodyPr/>
          <a:lstStyle/>
          <a:p>
            <a:pPr eaLnBrk="1" hangingPunct="1"/>
            <a:r>
              <a:rPr lang="en-US" smtClean="0"/>
              <a:t>Lots of background; defer discussion until later if possible (big picture view first)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ARDA AQUAINT TUTORIAL</a:t>
            </a:r>
          </a:p>
        </p:txBody>
      </p:sp>
      <p:sp>
        <p:nvSpPr>
          <p:cNvPr id="6" name="Rectangle 6"/>
          <p:cNvSpPr>
            <a:spLocks noGrp="1" noChangeArrowheads="1"/>
          </p:cNvSpPr>
          <p:nvPr>
            <p:ph type="sldNum" sz="quarter" idx="12"/>
          </p:nvPr>
        </p:nvSpPr>
        <p:spPr>
          <a:ln/>
        </p:spPr>
        <p:txBody>
          <a:bodyPr/>
          <a:lstStyle>
            <a:lvl1pPr>
              <a:defRPr/>
            </a:lvl1pPr>
          </a:lstStyle>
          <a:p>
            <a:pPr>
              <a:defRPr/>
            </a:pPr>
            <a:fld id="{E5DA20F8-7E96-499E-9894-92AF8B3DE25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ARDA AQUAINT TUTORIAL</a:t>
            </a:r>
          </a:p>
        </p:txBody>
      </p:sp>
      <p:sp>
        <p:nvSpPr>
          <p:cNvPr id="6" name="Rectangle 6"/>
          <p:cNvSpPr>
            <a:spLocks noGrp="1" noChangeArrowheads="1"/>
          </p:cNvSpPr>
          <p:nvPr>
            <p:ph type="sldNum" sz="quarter" idx="12"/>
          </p:nvPr>
        </p:nvSpPr>
        <p:spPr>
          <a:ln/>
        </p:spPr>
        <p:txBody>
          <a:bodyPr/>
          <a:lstStyle>
            <a:lvl1pPr>
              <a:defRPr/>
            </a:lvl1pPr>
          </a:lstStyle>
          <a:p>
            <a:pPr>
              <a:defRPr/>
            </a:pPr>
            <a:fld id="{343BC425-0415-4C98-9EBF-0A6AAB4B48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ARDA AQUAINT TUTORIAL</a:t>
            </a:r>
          </a:p>
        </p:txBody>
      </p:sp>
      <p:sp>
        <p:nvSpPr>
          <p:cNvPr id="6" name="Rectangle 6"/>
          <p:cNvSpPr>
            <a:spLocks noGrp="1" noChangeArrowheads="1"/>
          </p:cNvSpPr>
          <p:nvPr>
            <p:ph type="sldNum" sz="quarter" idx="12"/>
          </p:nvPr>
        </p:nvSpPr>
        <p:spPr>
          <a:ln/>
        </p:spPr>
        <p:txBody>
          <a:bodyPr/>
          <a:lstStyle>
            <a:lvl1pPr>
              <a:defRPr/>
            </a:lvl1pPr>
          </a:lstStyle>
          <a:p>
            <a:pPr>
              <a:defRPr/>
            </a:pPr>
            <a:fld id="{5CCC9C2A-E346-4D5E-86AA-97303A6F3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ARDA AQUAINT TUTORIAL</a:t>
            </a:r>
          </a:p>
        </p:txBody>
      </p:sp>
      <p:sp>
        <p:nvSpPr>
          <p:cNvPr id="6" name="Rectangle 6"/>
          <p:cNvSpPr>
            <a:spLocks noGrp="1" noChangeArrowheads="1"/>
          </p:cNvSpPr>
          <p:nvPr>
            <p:ph type="sldNum" sz="quarter" idx="12"/>
          </p:nvPr>
        </p:nvSpPr>
        <p:spPr>
          <a:ln/>
        </p:spPr>
        <p:txBody>
          <a:bodyPr/>
          <a:lstStyle>
            <a:lvl1pPr>
              <a:defRPr/>
            </a:lvl1pPr>
          </a:lstStyle>
          <a:p>
            <a:pPr>
              <a:defRPr/>
            </a:pPr>
            <a:fld id="{EC794797-C3BF-4049-836D-D1AFD9DB073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ARDA AQUAINT TUTORIAL</a:t>
            </a:r>
          </a:p>
        </p:txBody>
      </p:sp>
      <p:sp>
        <p:nvSpPr>
          <p:cNvPr id="6" name="Rectangle 6"/>
          <p:cNvSpPr>
            <a:spLocks noGrp="1" noChangeArrowheads="1"/>
          </p:cNvSpPr>
          <p:nvPr>
            <p:ph type="sldNum" sz="quarter" idx="12"/>
          </p:nvPr>
        </p:nvSpPr>
        <p:spPr>
          <a:ln/>
        </p:spPr>
        <p:txBody>
          <a:bodyPr/>
          <a:lstStyle>
            <a:lvl1pPr>
              <a:defRPr/>
            </a:lvl1pPr>
          </a:lstStyle>
          <a:p>
            <a:pPr>
              <a:defRPr/>
            </a:pPr>
            <a:fld id="{A83AB309-874A-4F0E-A43A-7D2B61BA20A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ARDA AQUAINT TUTORIAL</a:t>
            </a:r>
          </a:p>
        </p:txBody>
      </p:sp>
      <p:sp>
        <p:nvSpPr>
          <p:cNvPr id="7" name="Rectangle 6"/>
          <p:cNvSpPr>
            <a:spLocks noGrp="1" noChangeArrowheads="1"/>
          </p:cNvSpPr>
          <p:nvPr>
            <p:ph type="sldNum" sz="quarter" idx="12"/>
          </p:nvPr>
        </p:nvSpPr>
        <p:spPr>
          <a:ln/>
        </p:spPr>
        <p:txBody>
          <a:bodyPr/>
          <a:lstStyle>
            <a:lvl1pPr>
              <a:defRPr/>
            </a:lvl1pPr>
          </a:lstStyle>
          <a:p>
            <a:pPr>
              <a:defRPr/>
            </a:pPr>
            <a:fld id="{7C09D717-98DE-41B0-869C-919158B61E4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ARDA AQUAINT TUTORIAL</a:t>
            </a:r>
          </a:p>
        </p:txBody>
      </p:sp>
      <p:sp>
        <p:nvSpPr>
          <p:cNvPr id="9" name="Rectangle 6"/>
          <p:cNvSpPr>
            <a:spLocks noGrp="1" noChangeArrowheads="1"/>
          </p:cNvSpPr>
          <p:nvPr>
            <p:ph type="sldNum" sz="quarter" idx="12"/>
          </p:nvPr>
        </p:nvSpPr>
        <p:spPr>
          <a:ln/>
        </p:spPr>
        <p:txBody>
          <a:bodyPr/>
          <a:lstStyle>
            <a:lvl1pPr>
              <a:defRPr/>
            </a:lvl1pPr>
          </a:lstStyle>
          <a:p>
            <a:pPr>
              <a:defRPr/>
            </a:pPr>
            <a:fld id="{863EEA48-3FBD-48B0-B883-5511C63BBBF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ARDA AQUAINT TUTORIAL</a:t>
            </a:r>
          </a:p>
        </p:txBody>
      </p:sp>
      <p:sp>
        <p:nvSpPr>
          <p:cNvPr id="5" name="Rectangle 6"/>
          <p:cNvSpPr>
            <a:spLocks noGrp="1" noChangeArrowheads="1"/>
          </p:cNvSpPr>
          <p:nvPr>
            <p:ph type="sldNum" sz="quarter" idx="12"/>
          </p:nvPr>
        </p:nvSpPr>
        <p:spPr>
          <a:ln/>
        </p:spPr>
        <p:txBody>
          <a:bodyPr/>
          <a:lstStyle>
            <a:lvl1pPr>
              <a:defRPr/>
            </a:lvl1pPr>
          </a:lstStyle>
          <a:p>
            <a:pPr>
              <a:defRPr/>
            </a:pPr>
            <a:fld id="{6E2A7DD1-A0DD-4072-B37C-C46312C387F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ARDA AQUAINT TUTORIAL</a:t>
            </a:r>
          </a:p>
        </p:txBody>
      </p:sp>
      <p:sp>
        <p:nvSpPr>
          <p:cNvPr id="4" name="Rectangle 6"/>
          <p:cNvSpPr>
            <a:spLocks noGrp="1" noChangeArrowheads="1"/>
          </p:cNvSpPr>
          <p:nvPr>
            <p:ph type="sldNum" sz="quarter" idx="12"/>
          </p:nvPr>
        </p:nvSpPr>
        <p:spPr>
          <a:ln/>
        </p:spPr>
        <p:txBody>
          <a:bodyPr/>
          <a:lstStyle>
            <a:lvl1pPr>
              <a:defRPr/>
            </a:lvl1pPr>
          </a:lstStyle>
          <a:p>
            <a:pPr>
              <a:defRPr/>
            </a:pPr>
            <a:fld id="{C933DBAD-D43D-43E1-AC83-6096113763A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ARDA AQUAINT TUTORIAL</a:t>
            </a:r>
          </a:p>
        </p:txBody>
      </p:sp>
      <p:sp>
        <p:nvSpPr>
          <p:cNvPr id="7" name="Rectangle 6"/>
          <p:cNvSpPr>
            <a:spLocks noGrp="1" noChangeArrowheads="1"/>
          </p:cNvSpPr>
          <p:nvPr>
            <p:ph type="sldNum" sz="quarter" idx="12"/>
          </p:nvPr>
        </p:nvSpPr>
        <p:spPr>
          <a:ln/>
        </p:spPr>
        <p:txBody>
          <a:bodyPr/>
          <a:lstStyle>
            <a:lvl1pPr>
              <a:defRPr/>
            </a:lvl1pPr>
          </a:lstStyle>
          <a:p>
            <a:pPr>
              <a:defRPr/>
            </a:pPr>
            <a:fld id="{A1304B2F-43F4-4B29-BBDF-FE824C6B46E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ARDA AQUAINT TUTORIAL</a:t>
            </a:r>
          </a:p>
        </p:txBody>
      </p:sp>
      <p:sp>
        <p:nvSpPr>
          <p:cNvPr id="7" name="Rectangle 6"/>
          <p:cNvSpPr>
            <a:spLocks noGrp="1" noChangeArrowheads="1"/>
          </p:cNvSpPr>
          <p:nvPr>
            <p:ph type="sldNum" sz="quarter" idx="12"/>
          </p:nvPr>
        </p:nvSpPr>
        <p:spPr>
          <a:ln/>
        </p:spPr>
        <p:txBody>
          <a:bodyPr/>
          <a:lstStyle>
            <a:lvl1pPr>
              <a:defRPr/>
            </a:lvl1pPr>
          </a:lstStyle>
          <a:p>
            <a:pPr>
              <a:defRPr/>
            </a:pPr>
            <a:fld id="{C623C15A-A95E-4CD9-97E0-31FAF57A28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943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pitchFamily="34" charset="0"/>
              </a:defRPr>
            </a:lvl1pPr>
          </a:lstStyle>
          <a:p>
            <a:pPr>
              <a:defRPr/>
            </a:pPr>
            <a:endParaRPr lang="en-US"/>
          </a:p>
        </p:txBody>
      </p:sp>
      <p:sp>
        <p:nvSpPr>
          <p:cNvPr id="9943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pitchFamily="34" charset="0"/>
              </a:defRPr>
            </a:lvl1pPr>
          </a:lstStyle>
          <a:p>
            <a:pPr>
              <a:defRPr/>
            </a:pPr>
            <a:r>
              <a:rPr lang="en-US"/>
              <a:t>ARDA AQUAINT TUTORIAL</a:t>
            </a:r>
          </a:p>
        </p:txBody>
      </p:sp>
      <p:sp>
        <p:nvSpPr>
          <p:cNvPr id="9943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pitchFamily="34" charset="0"/>
              </a:defRPr>
            </a:lvl1pPr>
          </a:lstStyle>
          <a:p>
            <a:pPr>
              <a:defRPr/>
            </a:pPr>
            <a:fld id="{877E9463-6401-4244-8FEA-6D899AD0C6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Microsoft_Office_Excel_Char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hemeOverride" Target="../theme/themeOverride2.x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200025"/>
            <a:ext cx="9144000" cy="685800"/>
          </a:xfrm>
          <a:noFill/>
        </p:spPr>
        <p:txBody>
          <a:bodyPr lIns="92075" tIns="46038" rIns="92075" bIns="46038"/>
          <a:lstStyle/>
          <a:p>
            <a:pPr eaLnBrk="1" hangingPunct="1"/>
            <a:r>
              <a:rPr lang="en-US" sz="4000" smtClean="0"/>
              <a:t> Simulation-based language understanding</a:t>
            </a:r>
          </a:p>
        </p:txBody>
      </p:sp>
      <p:sp>
        <p:nvSpPr>
          <p:cNvPr id="18435" name="Rectangle 3"/>
          <p:cNvSpPr>
            <a:spLocks noChangeArrowheads="1"/>
          </p:cNvSpPr>
          <p:nvPr/>
        </p:nvSpPr>
        <p:spPr bwMode="auto">
          <a:xfrm>
            <a:off x="296863" y="677863"/>
            <a:ext cx="8613775" cy="5910262"/>
          </a:xfrm>
          <a:prstGeom prst="rect">
            <a:avLst/>
          </a:prstGeom>
          <a:noFill/>
          <a:ln w="9525">
            <a:noFill/>
            <a:miter lim="800000"/>
            <a:headEnd/>
            <a:tailEnd/>
          </a:ln>
        </p:spPr>
        <p:txBody>
          <a:bodyPr lIns="92075" tIns="46038" rIns="92075" bIns="46038"/>
          <a:lstStyle/>
          <a:p>
            <a:pPr marL="342900" indent="-342900" eaLnBrk="0" hangingPunct="0">
              <a:spcBef>
                <a:spcPct val="20000"/>
              </a:spcBef>
            </a:pPr>
            <a:endParaRPr lang="en-US" sz="2400"/>
          </a:p>
        </p:txBody>
      </p:sp>
      <p:sp>
        <p:nvSpPr>
          <p:cNvPr id="18436" name="Rectangle 4"/>
          <p:cNvSpPr>
            <a:spLocks noChangeArrowheads="1"/>
          </p:cNvSpPr>
          <p:nvPr/>
        </p:nvSpPr>
        <p:spPr bwMode="auto">
          <a:xfrm>
            <a:off x="3021013" y="1158875"/>
            <a:ext cx="3170237" cy="409575"/>
          </a:xfrm>
          <a:prstGeom prst="rect">
            <a:avLst/>
          </a:prstGeom>
          <a:noFill/>
          <a:ln w="12700">
            <a:solidFill>
              <a:schemeClr val="tx1"/>
            </a:solidFill>
            <a:miter lim="800000"/>
            <a:headEnd/>
            <a:tailEnd/>
          </a:ln>
        </p:spPr>
        <p:txBody>
          <a:bodyPr wrap="none" lIns="92075" tIns="46038" rIns="92075" bIns="46038">
            <a:spAutoFit/>
          </a:bodyPr>
          <a:lstStyle/>
          <a:p>
            <a:pPr eaLnBrk="0" hangingPunct="0"/>
            <a:r>
              <a:rPr lang="en-US" sz="2000">
                <a:latin typeface="Helvetica" pitchFamily="34" charset="0"/>
              </a:rPr>
              <a:t>“Harry walked to the cafe.”</a:t>
            </a:r>
          </a:p>
        </p:txBody>
      </p:sp>
      <p:sp>
        <p:nvSpPr>
          <p:cNvPr id="18437" name="Rectangle 5"/>
          <p:cNvSpPr>
            <a:spLocks noChangeArrowheads="1"/>
          </p:cNvSpPr>
          <p:nvPr/>
        </p:nvSpPr>
        <p:spPr bwMode="auto">
          <a:xfrm>
            <a:off x="3162300" y="3784600"/>
            <a:ext cx="2892425" cy="581025"/>
          </a:xfrm>
          <a:prstGeom prst="rect">
            <a:avLst/>
          </a:prstGeom>
          <a:noFill/>
          <a:ln w="9525">
            <a:noFill/>
            <a:miter lim="800000"/>
            <a:headEnd/>
            <a:tailEnd/>
          </a:ln>
        </p:spPr>
        <p:txBody>
          <a:bodyPr wrap="none" lIns="92075" tIns="46038" rIns="92075" bIns="46038">
            <a:spAutoFit/>
          </a:bodyPr>
          <a:lstStyle/>
          <a:p>
            <a:pPr eaLnBrk="0" hangingPunct="0">
              <a:tabLst>
                <a:tab pos="1139825" algn="l"/>
                <a:tab pos="2279650" algn="l"/>
              </a:tabLst>
            </a:pPr>
            <a:r>
              <a:rPr lang="en-US" sz="1600">
                <a:latin typeface="Helvetica" pitchFamily="34" charset="0"/>
              </a:rPr>
              <a:t>Schema	Trajector	Goal</a:t>
            </a:r>
          </a:p>
          <a:p>
            <a:pPr eaLnBrk="0" hangingPunct="0">
              <a:tabLst>
                <a:tab pos="1139825" algn="l"/>
                <a:tab pos="2279650" algn="l"/>
              </a:tabLst>
            </a:pPr>
            <a:r>
              <a:rPr lang="en-US" sz="1600">
                <a:latin typeface="Helvetica" pitchFamily="34" charset="0"/>
              </a:rPr>
              <a:t>walk	Harry	cafe</a:t>
            </a:r>
          </a:p>
        </p:txBody>
      </p:sp>
      <p:sp>
        <p:nvSpPr>
          <p:cNvPr id="18438" name="Rectangle 6"/>
          <p:cNvSpPr>
            <a:spLocks noChangeArrowheads="1"/>
          </p:cNvSpPr>
          <p:nvPr/>
        </p:nvSpPr>
        <p:spPr bwMode="auto">
          <a:xfrm>
            <a:off x="3160713" y="3756025"/>
            <a:ext cx="3225800" cy="673100"/>
          </a:xfrm>
          <a:prstGeom prst="rect">
            <a:avLst/>
          </a:prstGeom>
          <a:noFill/>
          <a:ln w="12700">
            <a:solidFill>
              <a:schemeClr val="tx1"/>
            </a:solidFill>
            <a:miter lim="800000"/>
            <a:headEnd/>
            <a:tailEnd/>
          </a:ln>
        </p:spPr>
        <p:txBody>
          <a:bodyPr wrap="none" anchor="ctr"/>
          <a:lstStyle/>
          <a:p>
            <a:endParaRPr lang="en-US"/>
          </a:p>
        </p:txBody>
      </p:sp>
      <p:sp>
        <p:nvSpPr>
          <p:cNvPr id="18439" name="Rectangle 7"/>
          <p:cNvSpPr>
            <a:spLocks noChangeArrowheads="1"/>
          </p:cNvSpPr>
          <p:nvPr/>
        </p:nvSpPr>
        <p:spPr bwMode="auto">
          <a:xfrm>
            <a:off x="4297363" y="3756025"/>
            <a:ext cx="1141412" cy="674688"/>
          </a:xfrm>
          <a:prstGeom prst="rect">
            <a:avLst/>
          </a:prstGeom>
          <a:noFill/>
          <a:ln w="12700">
            <a:solidFill>
              <a:schemeClr val="tx1"/>
            </a:solidFill>
            <a:miter lim="800000"/>
            <a:headEnd/>
            <a:tailEnd/>
          </a:ln>
        </p:spPr>
        <p:txBody>
          <a:bodyPr wrap="none" anchor="ctr"/>
          <a:lstStyle/>
          <a:p>
            <a:endParaRPr lang="en-US"/>
          </a:p>
        </p:txBody>
      </p:sp>
      <p:sp>
        <p:nvSpPr>
          <p:cNvPr id="18440" name="Line 8"/>
          <p:cNvSpPr>
            <a:spLocks noChangeShapeType="1"/>
          </p:cNvSpPr>
          <p:nvPr/>
        </p:nvSpPr>
        <p:spPr bwMode="auto">
          <a:xfrm>
            <a:off x="3163888" y="4092575"/>
            <a:ext cx="32131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8441" name="AutoShape 9"/>
          <p:cNvSpPr>
            <a:spLocks noChangeArrowheads="1"/>
          </p:cNvSpPr>
          <p:nvPr/>
        </p:nvSpPr>
        <p:spPr bwMode="auto">
          <a:xfrm>
            <a:off x="4395788" y="1693863"/>
            <a:ext cx="727075" cy="1898650"/>
          </a:xfrm>
          <a:prstGeom prst="downArrow">
            <a:avLst>
              <a:gd name="adj1" fmla="val 50000"/>
              <a:gd name="adj2" fmla="val 65308"/>
            </a:avLst>
          </a:prstGeom>
          <a:solidFill>
            <a:schemeClr val="accent2"/>
          </a:solidFill>
          <a:ln w="12700">
            <a:solidFill>
              <a:schemeClr val="tx1"/>
            </a:solidFill>
            <a:miter lim="800000"/>
            <a:headEnd/>
            <a:tailEnd/>
          </a:ln>
        </p:spPr>
        <p:txBody>
          <a:bodyPr wrap="none" lIns="92075" tIns="46038" rIns="92075" bIns="46038" anchor="ctr"/>
          <a:lstStyle/>
          <a:p>
            <a:pPr algn="ctr" eaLnBrk="0" hangingPunct="0"/>
            <a:endParaRPr lang="en-US" sz="2400"/>
          </a:p>
        </p:txBody>
      </p:sp>
      <p:sp>
        <p:nvSpPr>
          <p:cNvPr id="18442" name="AutoShape 10"/>
          <p:cNvSpPr>
            <a:spLocks noChangeArrowheads="1"/>
          </p:cNvSpPr>
          <p:nvPr/>
        </p:nvSpPr>
        <p:spPr bwMode="auto">
          <a:xfrm>
            <a:off x="4641850" y="4630738"/>
            <a:ext cx="120650" cy="252412"/>
          </a:xfrm>
          <a:prstGeom prst="downArrow">
            <a:avLst>
              <a:gd name="adj1" fmla="val 50000"/>
              <a:gd name="adj2" fmla="val 52322"/>
            </a:avLst>
          </a:prstGeom>
          <a:solidFill>
            <a:schemeClr val="accent2"/>
          </a:solidFill>
          <a:ln w="12700">
            <a:solidFill>
              <a:schemeClr val="tx1"/>
            </a:solidFill>
            <a:miter lim="800000"/>
            <a:headEnd/>
            <a:tailEnd/>
          </a:ln>
        </p:spPr>
        <p:txBody>
          <a:bodyPr wrap="none" lIns="92075" tIns="46038" rIns="92075" bIns="46038" anchor="ctr"/>
          <a:lstStyle/>
          <a:p>
            <a:pPr algn="ctr" eaLnBrk="0" hangingPunct="0"/>
            <a:endParaRPr lang="en-US" sz="2400"/>
          </a:p>
        </p:txBody>
      </p:sp>
      <p:grpSp>
        <p:nvGrpSpPr>
          <p:cNvPr id="18443" name="Group 11"/>
          <p:cNvGrpSpPr>
            <a:grpSpLocks/>
          </p:cNvGrpSpPr>
          <p:nvPr/>
        </p:nvGrpSpPr>
        <p:grpSpPr bwMode="auto">
          <a:xfrm>
            <a:off x="3351213" y="4972050"/>
            <a:ext cx="2659062" cy="1670050"/>
            <a:chOff x="2111" y="3132"/>
            <a:chExt cx="1675" cy="1052"/>
          </a:xfrm>
        </p:grpSpPr>
        <p:pic>
          <p:nvPicPr>
            <p:cNvPr id="18474" name="Picture 12"/>
            <p:cNvPicPr>
              <a:picLocks noChangeArrowheads="1"/>
            </p:cNvPicPr>
            <p:nvPr/>
          </p:nvPicPr>
          <p:blipFill>
            <a:blip r:embed="rId3" cstate="print"/>
            <a:srcRect/>
            <a:stretch>
              <a:fillRect/>
            </a:stretch>
          </p:blipFill>
          <p:spPr bwMode="auto">
            <a:xfrm>
              <a:off x="2111" y="3132"/>
              <a:ext cx="1675" cy="1052"/>
            </a:xfrm>
            <a:prstGeom prst="rect">
              <a:avLst/>
            </a:prstGeom>
            <a:noFill/>
            <a:ln w="9525">
              <a:noFill/>
              <a:miter lim="800000"/>
              <a:headEnd/>
              <a:tailEnd/>
            </a:ln>
          </p:spPr>
        </p:pic>
        <p:sp>
          <p:nvSpPr>
            <p:cNvPr id="18475" name="Rectangle 13"/>
            <p:cNvSpPr>
              <a:spLocks noChangeArrowheads="1"/>
            </p:cNvSpPr>
            <p:nvPr/>
          </p:nvSpPr>
          <p:spPr bwMode="auto">
            <a:xfrm>
              <a:off x="2392" y="3306"/>
              <a:ext cx="994" cy="567"/>
            </a:xfrm>
            <a:prstGeom prst="rect">
              <a:avLst/>
            </a:prstGeom>
            <a:noFill/>
            <a:ln w="9525">
              <a:noFill/>
              <a:miter lim="800000"/>
              <a:headEnd/>
              <a:tailEnd/>
            </a:ln>
          </p:spPr>
          <p:txBody>
            <a:bodyPr wrap="none" lIns="92075" tIns="46038" rIns="92075" bIns="46038" anchor="ctr"/>
            <a:lstStyle/>
            <a:p>
              <a:pPr algn="ctr" eaLnBrk="0" hangingPunct="0"/>
              <a:endParaRPr lang="en-US" sz="2400"/>
            </a:p>
          </p:txBody>
        </p:sp>
      </p:grpSp>
      <p:sp>
        <p:nvSpPr>
          <p:cNvPr id="18444" name="Rectangle 14"/>
          <p:cNvSpPr>
            <a:spLocks noChangeArrowheads="1"/>
          </p:cNvSpPr>
          <p:nvPr/>
        </p:nvSpPr>
        <p:spPr bwMode="auto">
          <a:xfrm>
            <a:off x="5133975" y="2274888"/>
            <a:ext cx="2894013" cy="519112"/>
          </a:xfrm>
          <a:prstGeom prst="rect">
            <a:avLst/>
          </a:prstGeom>
          <a:noFill/>
          <a:ln w="9525">
            <a:noFill/>
            <a:miter lim="800000"/>
            <a:headEnd/>
            <a:tailEnd/>
          </a:ln>
        </p:spPr>
        <p:txBody>
          <a:bodyPr wrap="none" lIns="92075" tIns="46038" rIns="92075" bIns="46038">
            <a:spAutoFit/>
          </a:bodyPr>
          <a:lstStyle/>
          <a:p>
            <a:pPr eaLnBrk="0" hangingPunct="0"/>
            <a:r>
              <a:rPr lang="en-US" sz="2800">
                <a:latin typeface="Helvetica" pitchFamily="34" charset="0"/>
              </a:rPr>
              <a:t>Analysis Process</a:t>
            </a:r>
          </a:p>
        </p:txBody>
      </p:sp>
      <p:sp>
        <p:nvSpPr>
          <p:cNvPr id="18445" name="Rectangle 15"/>
          <p:cNvSpPr>
            <a:spLocks noChangeArrowheads="1"/>
          </p:cNvSpPr>
          <p:nvPr/>
        </p:nvSpPr>
        <p:spPr bwMode="auto">
          <a:xfrm>
            <a:off x="6464300" y="3597275"/>
            <a:ext cx="2446338" cy="946150"/>
          </a:xfrm>
          <a:prstGeom prst="rect">
            <a:avLst/>
          </a:prstGeom>
          <a:noFill/>
          <a:ln w="9525">
            <a:noFill/>
            <a:miter lim="800000"/>
            <a:headEnd/>
            <a:tailEnd/>
          </a:ln>
        </p:spPr>
        <p:txBody>
          <a:bodyPr lIns="92075" tIns="46038" rIns="92075" bIns="46038">
            <a:spAutoFit/>
          </a:bodyPr>
          <a:lstStyle/>
          <a:p>
            <a:pPr eaLnBrk="0" hangingPunct="0"/>
            <a:r>
              <a:rPr lang="en-US" sz="2800">
                <a:latin typeface="Helvetica" pitchFamily="34" charset="0"/>
              </a:rPr>
              <a:t>Simulation Specification</a:t>
            </a:r>
          </a:p>
        </p:txBody>
      </p:sp>
      <p:sp>
        <p:nvSpPr>
          <p:cNvPr id="18446" name="Rectangle 16"/>
          <p:cNvSpPr>
            <a:spLocks noChangeArrowheads="1"/>
          </p:cNvSpPr>
          <p:nvPr/>
        </p:nvSpPr>
        <p:spPr bwMode="auto">
          <a:xfrm>
            <a:off x="6491288" y="1104900"/>
            <a:ext cx="1728787" cy="519113"/>
          </a:xfrm>
          <a:prstGeom prst="rect">
            <a:avLst/>
          </a:prstGeom>
          <a:noFill/>
          <a:ln w="9525">
            <a:noFill/>
            <a:miter lim="800000"/>
            <a:headEnd/>
            <a:tailEnd/>
          </a:ln>
        </p:spPr>
        <p:txBody>
          <a:bodyPr wrap="none" lIns="92075" tIns="46038" rIns="92075" bIns="46038">
            <a:spAutoFit/>
          </a:bodyPr>
          <a:lstStyle/>
          <a:p>
            <a:pPr eaLnBrk="0" hangingPunct="0"/>
            <a:r>
              <a:rPr lang="en-US" sz="2800">
                <a:latin typeface="Helvetica" pitchFamily="34" charset="0"/>
              </a:rPr>
              <a:t>Utterance</a:t>
            </a:r>
          </a:p>
        </p:txBody>
      </p:sp>
      <p:sp>
        <p:nvSpPr>
          <p:cNvPr id="18447" name="Rectangle 17"/>
          <p:cNvSpPr>
            <a:spLocks noChangeArrowheads="1"/>
          </p:cNvSpPr>
          <p:nvPr/>
        </p:nvSpPr>
        <p:spPr bwMode="auto">
          <a:xfrm>
            <a:off x="5983288" y="5380038"/>
            <a:ext cx="2446337" cy="519112"/>
          </a:xfrm>
          <a:prstGeom prst="rect">
            <a:avLst/>
          </a:prstGeom>
          <a:noFill/>
          <a:ln w="9525">
            <a:noFill/>
            <a:miter lim="800000"/>
            <a:headEnd/>
            <a:tailEnd/>
          </a:ln>
        </p:spPr>
        <p:txBody>
          <a:bodyPr lIns="92075" tIns="46038" rIns="92075" bIns="46038">
            <a:spAutoFit/>
          </a:bodyPr>
          <a:lstStyle/>
          <a:p>
            <a:pPr eaLnBrk="0" hangingPunct="0"/>
            <a:r>
              <a:rPr lang="en-US" sz="2800">
                <a:latin typeface="Helvetica" pitchFamily="34" charset="0"/>
              </a:rPr>
              <a:t>Simulation</a:t>
            </a:r>
          </a:p>
        </p:txBody>
      </p:sp>
      <p:sp>
        <p:nvSpPr>
          <p:cNvPr id="18448" name="Rectangle 18"/>
          <p:cNvSpPr>
            <a:spLocks noChangeArrowheads="1"/>
          </p:cNvSpPr>
          <p:nvPr/>
        </p:nvSpPr>
        <p:spPr bwMode="auto">
          <a:xfrm>
            <a:off x="4897438" y="5554663"/>
            <a:ext cx="301625" cy="301625"/>
          </a:xfrm>
          <a:prstGeom prst="rect">
            <a:avLst/>
          </a:prstGeom>
          <a:solidFill>
            <a:srgbClr val="996633"/>
          </a:solidFill>
          <a:ln w="12700">
            <a:solidFill>
              <a:schemeClr val="tx1"/>
            </a:solidFill>
            <a:miter lim="800000"/>
            <a:headEnd/>
            <a:tailEnd/>
          </a:ln>
        </p:spPr>
        <p:txBody>
          <a:bodyPr wrap="none" anchor="ctr"/>
          <a:lstStyle/>
          <a:p>
            <a:endParaRPr lang="en-US"/>
          </a:p>
        </p:txBody>
      </p:sp>
      <p:sp>
        <p:nvSpPr>
          <p:cNvPr id="18449" name="Rectangle 19"/>
          <p:cNvSpPr>
            <a:spLocks noChangeArrowheads="1"/>
          </p:cNvSpPr>
          <p:nvPr/>
        </p:nvSpPr>
        <p:spPr bwMode="auto">
          <a:xfrm>
            <a:off x="5049838" y="5707063"/>
            <a:ext cx="73025" cy="149225"/>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18450" name="AutoShape 20"/>
          <p:cNvSpPr>
            <a:spLocks noChangeArrowheads="1"/>
          </p:cNvSpPr>
          <p:nvPr/>
        </p:nvSpPr>
        <p:spPr bwMode="auto">
          <a:xfrm>
            <a:off x="4897438" y="5402263"/>
            <a:ext cx="301625" cy="149225"/>
          </a:xfrm>
          <a:prstGeom prst="triangle">
            <a:avLst>
              <a:gd name="adj" fmla="val 49991"/>
            </a:avLst>
          </a:prstGeom>
          <a:solidFill>
            <a:schemeClr val="accent1"/>
          </a:solidFill>
          <a:ln w="12700">
            <a:solidFill>
              <a:schemeClr val="tx1"/>
            </a:solidFill>
            <a:miter lim="800000"/>
            <a:headEnd/>
            <a:tailEnd/>
          </a:ln>
        </p:spPr>
        <p:txBody>
          <a:bodyPr wrap="none" anchor="ctr"/>
          <a:lstStyle/>
          <a:p>
            <a:endParaRPr lang="en-US"/>
          </a:p>
        </p:txBody>
      </p:sp>
      <p:grpSp>
        <p:nvGrpSpPr>
          <p:cNvPr id="18451" name="Group 21"/>
          <p:cNvGrpSpPr>
            <a:grpSpLocks/>
          </p:cNvGrpSpPr>
          <p:nvPr/>
        </p:nvGrpSpPr>
        <p:grpSpPr bwMode="auto">
          <a:xfrm>
            <a:off x="3876675" y="5554663"/>
            <a:ext cx="304800" cy="379412"/>
            <a:chOff x="2442" y="3499"/>
            <a:chExt cx="192" cy="239"/>
          </a:xfrm>
        </p:grpSpPr>
        <p:sp>
          <p:nvSpPr>
            <p:cNvPr id="18464" name="Oval 22"/>
            <p:cNvSpPr>
              <a:spLocks noChangeArrowheads="1"/>
            </p:cNvSpPr>
            <p:nvPr/>
          </p:nvSpPr>
          <p:spPr bwMode="auto">
            <a:xfrm>
              <a:off x="2491" y="3499"/>
              <a:ext cx="46" cy="46"/>
            </a:xfrm>
            <a:prstGeom prst="ellipse">
              <a:avLst/>
            </a:prstGeom>
            <a:solidFill>
              <a:srgbClr val="FF66FF"/>
            </a:solidFill>
            <a:ln w="12700">
              <a:solidFill>
                <a:schemeClr val="tx1"/>
              </a:solidFill>
              <a:round/>
              <a:headEnd/>
              <a:tailEnd/>
            </a:ln>
          </p:spPr>
          <p:txBody>
            <a:bodyPr wrap="none" anchor="ctr"/>
            <a:lstStyle/>
            <a:p>
              <a:endParaRPr lang="en-US"/>
            </a:p>
          </p:txBody>
        </p:sp>
        <p:sp>
          <p:nvSpPr>
            <p:cNvPr id="18465" name="Rectangle 23"/>
            <p:cNvSpPr>
              <a:spLocks noChangeArrowheads="1"/>
            </p:cNvSpPr>
            <p:nvPr/>
          </p:nvSpPr>
          <p:spPr bwMode="auto">
            <a:xfrm>
              <a:off x="2491" y="3547"/>
              <a:ext cx="46" cy="94"/>
            </a:xfrm>
            <a:prstGeom prst="rect">
              <a:avLst/>
            </a:prstGeom>
            <a:solidFill>
              <a:srgbClr val="FF66FF"/>
            </a:solidFill>
            <a:ln w="12700">
              <a:solidFill>
                <a:schemeClr val="tx1"/>
              </a:solidFill>
              <a:miter lim="800000"/>
              <a:headEnd/>
              <a:tailEnd/>
            </a:ln>
          </p:spPr>
          <p:txBody>
            <a:bodyPr wrap="none" anchor="ctr"/>
            <a:lstStyle/>
            <a:p>
              <a:endParaRPr lang="en-US"/>
            </a:p>
          </p:txBody>
        </p:sp>
        <p:sp>
          <p:nvSpPr>
            <p:cNvPr id="18466" name="Line 24"/>
            <p:cNvSpPr>
              <a:spLocks noChangeShapeType="1"/>
            </p:cNvSpPr>
            <p:nvPr/>
          </p:nvSpPr>
          <p:spPr bwMode="auto">
            <a:xfrm flipH="1">
              <a:off x="2443" y="3547"/>
              <a:ext cx="47" cy="47"/>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8467" name="Line 25"/>
            <p:cNvSpPr>
              <a:spLocks noChangeShapeType="1"/>
            </p:cNvSpPr>
            <p:nvPr/>
          </p:nvSpPr>
          <p:spPr bwMode="auto">
            <a:xfrm>
              <a:off x="2539" y="3547"/>
              <a:ext cx="47" cy="47"/>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8468" name="Line 26"/>
            <p:cNvSpPr>
              <a:spLocks noChangeShapeType="1"/>
            </p:cNvSpPr>
            <p:nvPr/>
          </p:nvSpPr>
          <p:spPr bwMode="auto">
            <a:xfrm>
              <a:off x="2539" y="3643"/>
              <a:ext cx="47" cy="47"/>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8469" name="Line 27"/>
            <p:cNvSpPr>
              <a:spLocks noChangeShapeType="1"/>
            </p:cNvSpPr>
            <p:nvPr/>
          </p:nvSpPr>
          <p:spPr bwMode="auto">
            <a:xfrm>
              <a:off x="2586" y="3691"/>
              <a:ext cx="0" cy="47"/>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8470" name="Line 28"/>
            <p:cNvSpPr>
              <a:spLocks noChangeShapeType="1"/>
            </p:cNvSpPr>
            <p:nvPr/>
          </p:nvSpPr>
          <p:spPr bwMode="auto">
            <a:xfrm>
              <a:off x="2490" y="3643"/>
              <a:ext cx="0" cy="47"/>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8471" name="Line 29"/>
            <p:cNvSpPr>
              <a:spLocks noChangeShapeType="1"/>
            </p:cNvSpPr>
            <p:nvPr/>
          </p:nvSpPr>
          <p:spPr bwMode="auto">
            <a:xfrm flipH="1">
              <a:off x="2443" y="3691"/>
              <a:ext cx="47" cy="47"/>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8472" name="Line 30"/>
            <p:cNvSpPr>
              <a:spLocks noChangeShapeType="1"/>
            </p:cNvSpPr>
            <p:nvPr/>
          </p:nvSpPr>
          <p:spPr bwMode="auto">
            <a:xfrm>
              <a:off x="2442" y="3595"/>
              <a:ext cx="0" cy="47"/>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8473" name="Line 31"/>
            <p:cNvSpPr>
              <a:spLocks noChangeShapeType="1"/>
            </p:cNvSpPr>
            <p:nvPr/>
          </p:nvSpPr>
          <p:spPr bwMode="auto">
            <a:xfrm>
              <a:off x="2587" y="3595"/>
              <a:ext cx="47" cy="47"/>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18452" name="Group 32"/>
          <p:cNvGrpSpPr>
            <a:grpSpLocks/>
          </p:cNvGrpSpPr>
          <p:nvPr/>
        </p:nvGrpSpPr>
        <p:grpSpPr bwMode="auto">
          <a:xfrm>
            <a:off x="4705350" y="5438775"/>
            <a:ext cx="698500" cy="241300"/>
            <a:chOff x="2964" y="3426"/>
            <a:chExt cx="440" cy="152"/>
          </a:xfrm>
        </p:grpSpPr>
        <p:pic>
          <p:nvPicPr>
            <p:cNvPr id="18462" name="Picture 33"/>
            <p:cNvPicPr>
              <a:picLocks noChangeArrowheads="1"/>
            </p:cNvPicPr>
            <p:nvPr/>
          </p:nvPicPr>
          <p:blipFill>
            <a:blip r:embed="rId4" cstate="print"/>
            <a:srcRect/>
            <a:stretch>
              <a:fillRect/>
            </a:stretch>
          </p:blipFill>
          <p:spPr bwMode="auto">
            <a:xfrm>
              <a:off x="2964" y="3426"/>
              <a:ext cx="440" cy="152"/>
            </a:xfrm>
            <a:prstGeom prst="rect">
              <a:avLst/>
            </a:prstGeom>
            <a:noFill/>
            <a:ln w="9525">
              <a:noFill/>
              <a:miter lim="800000"/>
              <a:headEnd/>
              <a:tailEnd/>
            </a:ln>
          </p:spPr>
        </p:pic>
        <p:sp>
          <p:nvSpPr>
            <p:cNvPr id="18463" name="Rectangle 34"/>
            <p:cNvSpPr>
              <a:spLocks noChangeArrowheads="1"/>
            </p:cNvSpPr>
            <p:nvPr/>
          </p:nvSpPr>
          <p:spPr bwMode="auto">
            <a:xfrm>
              <a:off x="3115" y="3490"/>
              <a:ext cx="130" cy="23"/>
            </a:xfrm>
            <a:prstGeom prst="rect">
              <a:avLst/>
            </a:prstGeom>
            <a:noFill/>
            <a:ln w="9525">
              <a:noFill/>
              <a:miter lim="800000"/>
              <a:headEnd/>
              <a:tailEnd/>
            </a:ln>
          </p:spPr>
          <p:txBody>
            <a:bodyPr wrap="none" lIns="92075" tIns="46038" rIns="92075" bIns="46038" anchor="ctr"/>
            <a:lstStyle/>
            <a:p>
              <a:pPr algn="ctr" eaLnBrk="0" hangingPunct="0"/>
              <a:r>
                <a:rPr lang="en-US" sz="800">
                  <a:latin typeface="Arial Narrow" pitchFamily="34" charset="0"/>
                </a:rPr>
                <a:t>Cafe</a:t>
              </a:r>
            </a:p>
          </p:txBody>
        </p:sp>
      </p:grpSp>
      <p:sp>
        <p:nvSpPr>
          <p:cNvPr id="18453" name="Rectangle 35"/>
          <p:cNvSpPr>
            <a:spLocks noChangeArrowheads="1"/>
          </p:cNvSpPr>
          <p:nvPr/>
        </p:nvSpPr>
        <p:spPr bwMode="auto">
          <a:xfrm>
            <a:off x="274638" y="2055813"/>
            <a:ext cx="1581150" cy="366712"/>
          </a:xfrm>
          <a:prstGeom prst="rect">
            <a:avLst/>
          </a:prstGeom>
          <a:noFill/>
          <a:ln w="9525">
            <a:noFill/>
            <a:miter lim="800000"/>
            <a:headEnd/>
            <a:tailEnd/>
          </a:ln>
        </p:spPr>
        <p:txBody>
          <a:bodyPr wrap="none" lIns="92075" tIns="46038" rIns="92075" bIns="46038">
            <a:spAutoFit/>
          </a:bodyPr>
          <a:lstStyle/>
          <a:p>
            <a:pPr eaLnBrk="0" hangingPunct="0"/>
            <a:r>
              <a:rPr lang="en-US">
                <a:latin typeface="Helvetica" pitchFamily="34" charset="0"/>
              </a:rPr>
              <a:t>Constructions</a:t>
            </a:r>
          </a:p>
        </p:txBody>
      </p:sp>
      <p:sp>
        <p:nvSpPr>
          <p:cNvPr id="18454" name="Rectangle 36"/>
          <p:cNvSpPr>
            <a:spLocks noChangeArrowheads="1"/>
          </p:cNvSpPr>
          <p:nvPr/>
        </p:nvSpPr>
        <p:spPr bwMode="auto">
          <a:xfrm>
            <a:off x="904875" y="3365500"/>
            <a:ext cx="1420813" cy="641350"/>
          </a:xfrm>
          <a:prstGeom prst="rect">
            <a:avLst/>
          </a:prstGeom>
          <a:noFill/>
          <a:ln w="9525">
            <a:noFill/>
            <a:miter lim="800000"/>
            <a:headEnd/>
            <a:tailEnd/>
          </a:ln>
        </p:spPr>
        <p:txBody>
          <a:bodyPr lIns="92075" tIns="46038" rIns="92075" bIns="46038">
            <a:spAutoFit/>
          </a:bodyPr>
          <a:lstStyle/>
          <a:p>
            <a:pPr eaLnBrk="0" hangingPunct="0"/>
            <a:r>
              <a:rPr lang="en-US">
                <a:latin typeface="Helvetica" pitchFamily="34" charset="0"/>
              </a:rPr>
              <a:t>General Knowledge</a:t>
            </a:r>
          </a:p>
        </p:txBody>
      </p:sp>
      <p:sp>
        <p:nvSpPr>
          <p:cNvPr id="18455" name="Rectangle 37"/>
          <p:cNvSpPr>
            <a:spLocks noChangeArrowheads="1"/>
          </p:cNvSpPr>
          <p:nvPr/>
        </p:nvSpPr>
        <p:spPr bwMode="auto">
          <a:xfrm>
            <a:off x="1628775" y="4092575"/>
            <a:ext cx="1352550" cy="366713"/>
          </a:xfrm>
          <a:prstGeom prst="rect">
            <a:avLst/>
          </a:prstGeom>
          <a:noFill/>
          <a:ln w="9525">
            <a:noFill/>
            <a:miter lim="800000"/>
            <a:headEnd/>
            <a:tailEnd/>
          </a:ln>
        </p:spPr>
        <p:txBody>
          <a:bodyPr wrap="none" lIns="92075" tIns="46038" rIns="92075" bIns="46038">
            <a:spAutoFit/>
          </a:bodyPr>
          <a:lstStyle/>
          <a:p>
            <a:pPr eaLnBrk="0" hangingPunct="0"/>
            <a:r>
              <a:rPr lang="en-US">
                <a:latin typeface="Helvetica" pitchFamily="34" charset="0"/>
              </a:rPr>
              <a:t>Belief State</a:t>
            </a:r>
          </a:p>
        </p:txBody>
      </p:sp>
      <p:sp>
        <p:nvSpPr>
          <p:cNvPr id="18456" name="AutoShape 38"/>
          <p:cNvSpPr>
            <a:spLocks noChangeArrowheads="1"/>
          </p:cNvSpPr>
          <p:nvPr/>
        </p:nvSpPr>
        <p:spPr bwMode="auto">
          <a:xfrm>
            <a:off x="4217988" y="5773738"/>
            <a:ext cx="588962" cy="82550"/>
          </a:xfrm>
          <a:prstGeom prst="rightArrow">
            <a:avLst>
              <a:gd name="adj1" fmla="val 50000"/>
              <a:gd name="adj2" fmla="val 178431"/>
            </a:avLst>
          </a:prstGeom>
          <a:solidFill>
            <a:srgbClr val="FFFF00"/>
          </a:solidFill>
          <a:ln w="12700">
            <a:solidFill>
              <a:schemeClr val="tx1"/>
            </a:solidFill>
            <a:miter lim="800000"/>
            <a:headEnd/>
            <a:tailEnd/>
          </a:ln>
        </p:spPr>
        <p:txBody>
          <a:bodyPr wrap="none" anchor="ctr"/>
          <a:lstStyle/>
          <a:p>
            <a:endParaRPr lang="en-US"/>
          </a:p>
        </p:txBody>
      </p:sp>
      <p:sp>
        <p:nvSpPr>
          <p:cNvPr id="18457" name="Freeform 39"/>
          <p:cNvSpPr>
            <a:spLocks/>
          </p:cNvSpPr>
          <p:nvPr/>
        </p:nvSpPr>
        <p:spPr bwMode="auto">
          <a:xfrm>
            <a:off x="1944688" y="2214563"/>
            <a:ext cx="2278062" cy="379412"/>
          </a:xfrm>
          <a:custGeom>
            <a:avLst/>
            <a:gdLst>
              <a:gd name="T0" fmla="*/ 0 w 1435"/>
              <a:gd name="T1" fmla="*/ 21 h 239"/>
              <a:gd name="T2" fmla="*/ 230 w 1435"/>
              <a:gd name="T3" fmla="*/ 8 h 239"/>
              <a:gd name="T4" fmla="*/ 455 w 1435"/>
              <a:gd name="T5" fmla="*/ 3 h 239"/>
              <a:gd name="T6" fmla="*/ 562 w 1435"/>
              <a:gd name="T7" fmla="*/ 0 h 239"/>
              <a:gd name="T8" fmla="*/ 668 w 1435"/>
              <a:gd name="T9" fmla="*/ 5 h 239"/>
              <a:gd name="T10" fmla="*/ 766 w 1435"/>
              <a:gd name="T11" fmla="*/ 11 h 239"/>
              <a:gd name="T12" fmla="*/ 860 w 1435"/>
              <a:gd name="T13" fmla="*/ 21 h 239"/>
              <a:gd name="T14" fmla="*/ 945 w 1435"/>
              <a:gd name="T15" fmla="*/ 37 h 239"/>
              <a:gd name="T16" fmla="*/ 1026 w 1435"/>
              <a:gd name="T17" fmla="*/ 58 h 239"/>
              <a:gd name="T18" fmla="*/ 1102 w 1435"/>
              <a:gd name="T19" fmla="*/ 81 h 239"/>
              <a:gd name="T20" fmla="*/ 1174 w 1435"/>
              <a:gd name="T21" fmla="*/ 110 h 239"/>
              <a:gd name="T22" fmla="*/ 1306 w 1435"/>
              <a:gd name="T23" fmla="*/ 170 h 239"/>
              <a:gd name="T24" fmla="*/ 1434 w 1435"/>
              <a:gd name="T25" fmla="*/ 238 h 2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35"/>
              <a:gd name="T40" fmla="*/ 0 h 239"/>
              <a:gd name="T41" fmla="*/ 1435 w 1435"/>
              <a:gd name="T42" fmla="*/ 239 h 2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35" h="239">
                <a:moveTo>
                  <a:pt x="0" y="21"/>
                </a:moveTo>
                <a:lnTo>
                  <a:pt x="230" y="8"/>
                </a:lnTo>
                <a:lnTo>
                  <a:pt x="455" y="3"/>
                </a:lnTo>
                <a:lnTo>
                  <a:pt x="562" y="0"/>
                </a:lnTo>
                <a:lnTo>
                  <a:pt x="668" y="5"/>
                </a:lnTo>
                <a:lnTo>
                  <a:pt x="766" y="11"/>
                </a:lnTo>
                <a:lnTo>
                  <a:pt x="860" y="21"/>
                </a:lnTo>
                <a:lnTo>
                  <a:pt x="945" y="37"/>
                </a:lnTo>
                <a:lnTo>
                  <a:pt x="1026" y="58"/>
                </a:lnTo>
                <a:lnTo>
                  <a:pt x="1102" y="81"/>
                </a:lnTo>
                <a:lnTo>
                  <a:pt x="1174" y="110"/>
                </a:lnTo>
                <a:lnTo>
                  <a:pt x="1306" y="170"/>
                </a:lnTo>
                <a:lnTo>
                  <a:pt x="1434" y="238"/>
                </a:lnTo>
              </a:path>
            </a:pathLst>
          </a:custGeom>
          <a:noFill/>
          <a:ln w="25400" cap="rnd" cmpd="sng">
            <a:solidFill>
              <a:schemeClr val="tx2"/>
            </a:solidFill>
            <a:prstDash val="solid"/>
            <a:round/>
            <a:headEnd type="none" w="sm" len="sm"/>
            <a:tailEnd type="stealth" w="med" len="med"/>
          </a:ln>
        </p:spPr>
        <p:txBody>
          <a:bodyPr/>
          <a:lstStyle/>
          <a:p>
            <a:endParaRPr lang="en-US"/>
          </a:p>
        </p:txBody>
      </p:sp>
      <p:sp>
        <p:nvSpPr>
          <p:cNvPr id="18458" name="Freeform 40"/>
          <p:cNvSpPr>
            <a:spLocks/>
          </p:cNvSpPr>
          <p:nvPr/>
        </p:nvSpPr>
        <p:spPr bwMode="auto">
          <a:xfrm>
            <a:off x="2608263" y="3406775"/>
            <a:ext cx="1604962" cy="688975"/>
          </a:xfrm>
          <a:custGeom>
            <a:avLst/>
            <a:gdLst>
              <a:gd name="T0" fmla="*/ 0 w 1011"/>
              <a:gd name="T1" fmla="*/ 433 h 434"/>
              <a:gd name="T2" fmla="*/ 34 w 1011"/>
              <a:gd name="T3" fmla="*/ 313 h 434"/>
              <a:gd name="T4" fmla="*/ 55 w 1011"/>
              <a:gd name="T5" fmla="*/ 260 h 434"/>
              <a:gd name="T6" fmla="*/ 76 w 1011"/>
              <a:gd name="T7" fmla="*/ 206 h 434"/>
              <a:gd name="T8" fmla="*/ 106 w 1011"/>
              <a:gd name="T9" fmla="*/ 157 h 434"/>
              <a:gd name="T10" fmla="*/ 144 w 1011"/>
              <a:gd name="T11" fmla="*/ 111 h 434"/>
              <a:gd name="T12" fmla="*/ 191 w 1011"/>
              <a:gd name="T13" fmla="*/ 74 h 434"/>
              <a:gd name="T14" fmla="*/ 250 w 1011"/>
              <a:gd name="T15" fmla="*/ 45 h 434"/>
              <a:gd name="T16" fmla="*/ 284 w 1011"/>
              <a:gd name="T17" fmla="*/ 33 h 434"/>
              <a:gd name="T18" fmla="*/ 327 w 1011"/>
              <a:gd name="T19" fmla="*/ 24 h 434"/>
              <a:gd name="T20" fmla="*/ 369 w 1011"/>
              <a:gd name="T21" fmla="*/ 16 h 434"/>
              <a:gd name="T22" fmla="*/ 420 w 1011"/>
              <a:gd name="T23" fmla="*/ 12 h 434"/>
              <a:gd name="T24" fmla="*/ 530 w 1011"/>
              <a:gd name="T25" fmla="*/ 4 h 434"/>
              <a:gd name="T26" fmla="*/ 645 w 1011"/>
              <a:gd name="T27" fmla="*/ 0 h 434"/>
              <a:gd name="T28" fmla="*/ 755 w 1011"/>
              <a:gd name="T29" fmla="*/ 4 h 434"/>
              <a:gd name="T30" fmla="*/ 861 w 1011"/>
              <a:gd name="T31" fmla="*/ 4 h 434"/>
              <a:gd name="T32" fmla="*/ 908 w 1011"/>
              <a:gd name="T33" fmla="*/ 4 h 434"/>
              <a:gd name="T34" fmla="*/ 946 w 1011"/>
              <a:gd name="T35" fmla="*/ 4 h 434"/>
              <a:gd name="T36" fmla="*/ 985 w 1011"/>
              <a:gd name="T37" fmla="*/ 4 h 434"/>
              <a:gd name="T38" fmla="*/ 1010 w 1011"/>
              <a:gd name="T39" fmla="*/ 4 h 43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11"/>
              <a:gd name="T61" fmla="*/ 0 h 434"/>
              <a:gd name="T62" fmla="*/ 1011 w 1011"/>
              <a:gd name="T63" fmla="*/ 434 h 43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11" h="434">
                <a:moveTo>
                  <a:pt x="0" y="433"/>
                </a:moveTo>
                <a:lnTo>
                  <a:pt x="34" y="313"/>
                </a:lnTo>
                <a:lnTo>
                  <a:pt x="55" y="260"/>
                </a:lnTo>
                <a:lnTo>
                  <a:pt x="76" y="206"/>
                </a:lnTo>
                <a:lnTo>
                  <a:pt x="106" y="157"/>
                </a:lnTo>
                <a:lnTo>
                  <a:pt x="144" y="111"/>
                </a:lnTo>
                <a:lnTo>
                  <a:pt x="191" y="74"/>
                </a:lnTo>
                <a:lnTo>
                  <a:pt x="250" y="45"/>
                </a:lnTo>
                <a:lnTo>
                  <a:pt x="284" y="33"/>
                </a:lnTo>
                <a:lnTo>
                  <a:pt x="327" y="24"/>
                </a:lnTo>
                <a:lnTo>
                  <a:pt x="369" y="16"/>
                </a:lnTo>
                <a:lnTo>
                  <a:pt x="420" y="12"/>
                </a:lnTo>
                <a:lnTo>
                  <a:pt x="530" y="4"/>
                </a:lnTo>
                <a:lnTo>
                  <a:pt x="645" y="0"/>
                </a:lnTo>
                <a:lnTo>
                  <a:pt x="755" y="4"/>
                </a:lnTo>
                <a:lnTo>
                  <a:pt x="861" y="4"/>
                </a:lnTo>
                <a:lnTo>
                  <a:pt x="908" y="4"/>
                </a:lnTo>
                <a:lnTo>
                  <a:pt x="946" y="4"/>
                </a:lnTo>
                <a:lnTo>
                  <a:pt x="985" y="4"/>
                </a:lnTo>
                <a:lnTo>
                  <a:pt x="1010" y="4"/>
                </a:lnTo>
              </a:path>
            </a:pathLst>
          </a:custGeom>
          <a:noFill/>
          <a:ln w="25400" cap="rnd" cmpd="sng">
            <a:solidFill>
              <a:schemeClr val="tx2"/>
            </a:solidFill>
            <a:prstDash val="solid"/>
            <a:round/>
            <a:headEnd type="none" w="sm" len="sm"/>
            <a:tailEnd type="stealth" w="med" len="med"/>
          </a:ln>
        </p:spPr>
        <p:txBody>
          <a:bodyPr/>
          <a:lstStyle/>
          <a:p>
            <a:endParaRPr lang="en-US"/>
          </a:p>
        </p:txBody>
      </p:sp>
      <p:sp>
        <p:nvSpPr>
          <p:cNvPr id="18459" name="Line 41"/>
          <p:cNvSpPr>
            <a:spLocks noChangeShapeType="1"/>
          </p:cNvSpPr>
          <p:nvPr/>
        </p:nvSpPr>
        <p:spPr bwMode="auto">
          <a:xfrm>
            <a:off x="2611438" y="4545013"/>
            <a:ext cx="550862" cy="1008062"/>
          </a:xfrm>
          <a:prstGeom prst="line">
            <a:avLst/>
          </a:prstGeom>
          <a:noFill/>
          <a:ln w="25400">
            <a:solidFill>
              <a:schemeClr val="tx2"/>
            </a:solidFill>
            <a:round/>
            <a:headEnd type="stealth" w="med" len="med"/>
            <a:tailEnd type="stealth" w="med" len="med"/>
          </a:ln>
        </p:spPr>
        <p:txBody>
          <a:bodyPr wrap="none" anchor="ctr"/>
          <a:lstStyle/>
          <a:p>
            <a:endParaRPr lang="en-US"/>
          </a:p>
        </p:txBody>
      </p:sp>
      <p:sp>
        <p:nvSpPr>
          <p:cNvPr id="18460" name="Freeform 42"/>
          <p:cNvSpPr>
            <a:spLocks/>
          </p:cNvSpPr>
          <p:nvPr/>
        </p:nvSpPr>
        <p:spPr bwMode="auto">
          <a:xfrm>
            <a:off x="1487488" y="4008438"/>
            <a:ext cx="1870075" cy="1814512"/>
          </a:xfrm>
          <a:custGeom>
            <a:avLst/>
            <a:gdLst>
              <a:gd name="T0" fmla="*/ 0 w 1178"/>
              <a:gd name="T1" fmla="*/ 0 h 1143"/>
              <a:gd name="T2" fmla="*/ 37 w 1178"/>
              <a:gd name="T3" fmla="*/ 311 h 1143"/>
              <a:gd name="T4" fmla="*/ 61 w 1178"/>
              <a:gd name="T5" fmla="*/ 460 h 1143"/>
              <a:gd name="T6" fmla="*/ 88 w 1178"/>
              <a:gd name="T7" fmla="*/ 598 h 1143"/>
              <a:gd name="T8" fmla="*/ 122 w 1178"/>
              <a:gd name="T9" fmla="*/ 729 h 1143"/>
              <a:gd name="T10" fmla="*/ 166 w 1178"/>
              <a:gd name="T11" fmla="*/ 843 h 1143"/>
              <a:gd name="T12" fmla="*/ 220 w 1178"/>
              <a:gd name="T13" fmla="*/ 945 h 1143"/>
              <a:gd name="T14" fmla="*/ 254 w 1178"/>
              <a:gd name="T15" fmla="*/ 987 h 1143"/>
              <a:gd name="T16" fmla="*/ 287 w 1178"/>
              <a:gd name="T17" fmla="*/ 1023 h 1143"/>
              <a:gd name="T18" fmla="*/ 328 w 1178"/>
              <a:gd name="T19" fmla="*/ 1052 h 1143"/>
              <a:gd name="T20" fmla="*/ 375 w 1178"/>
              <a:gd name="T21" fmla="*/ 1082 h 1143"/>
              <a:gd name="T22" fmla="*/ 429 w 1178"/>
              <a:gd name="T23" fmla="*/ 1100 h 1143"/>
              <a:gd name="T24" fmla="*/ 487 w 1178"/>
              <a:gd name="T25" fmla="*/ 1118 h 1143"/>
              <a:gd name="T26" fmla="*/ 551 w 1178"/>
              <a:gd name="T27" fmla="*/ 1130 h 1143"/>
              <a:gd name="T28" fmla="*/ 616 w 1178"/>
              <a:gd name="T29" fmla="*/ 1136 h 1143"/>
              <a:gd name="T30" fmla="*/ 751 w 1178"/>
              <a:gd name="T31" fmla="*/ 1142 h 1143"/>
              <a:gd name="T32" fmla="*/ 883 w 1178"/>
              <a:gd name="T33" fmla="*/ 1136 h 1143"/>
              <a:gd name="T34" fmla="*/ 944 w 1178"/>
              <a:gd name="T35" fmla="*/ 1136 h 1143"/>
              <a:gd name="T36" fmla="*/ 1004 w 1178"/>
              <a:gd name="T37" fmla="*/ 1130 h 1143"/>
              <a:gd name="T38" fmla="*/ 1055 w 1178"/>
              <a:gd name="T39" fmla="*/ 1130 h 1143"/>
              <a:gd name="T40" fmla="*/ 1103 w 1178"/>
              <a:gd name="T41" fmla="*/ 1130 h 1143"/>
              <a:gd name="T42" fmla="*/ 1143 w 1178"/>
              <a:gd name="T43" fmla="*/ 1130 h 1143"/>
              <a:gd name="T44" fmla="*/ 1177 w 1178"/>
              <a:gd name="T45" fmla="*/ 1130 h 114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78"/>
              <a:gd name="T70" fmla="*/ 0 h 1143"/>
              <a:gd name="T71" fmla="*/ 1178 w 1178"/>
              <a:gd name="T72" fmla="*/ 1143 h 114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78" h="1143">
                <a:moveTo>
                  <a:pt x="0" y="0"/>
                </a:moveTo>
                <a:lnTo>
                  <a:pt x="37" y="311"/>
                </a:lnTo>
                <a:lnTo>
                  <a:pt x="61" y="460"/>
                </a:lnTo>
                <a:lnTo>
                  <a:pt x="88" y="598"/>
                </a:lnTo>
                <a:lnTo>
                  <a:pt x="122" y="729"/>
                </a:lnTo>
                <a:lnTo>
                  <a:pt x="166" y="843"/>
                </a:lnTo>
                <a:lnTo>
                  <a:pt x="220" y="945"/>
                </a:lnTo>
                <a:lnTo>
                  <a:pt x="254" y="987"/>
                </a:lnTo>
                <a:lnTo>
                  <a:pt x="287" y="1023"/>
                </a:lnTo>
                <a:lnTo>
                  <a:pt x="328" y="1052"/>
                </a:lnTo>
                <a:lnTo>
                  <a:pt x="375" y="1082"/>
                </a:lnTo>
                <a:lnTo>
                  <a:pt x="429" y="1100"/>
                </a:lnTo>
                <a:lnTo>
                  <a:pt x="487" y="1118"/>
                </a:lnTo>
                <a:lnTo>
                  <a:pt x="551" y="1130"/>
                </a:lnTo>
                <a:lnTo>
                  <a:pt x="616" y="1136"/>
                </a:lnTo>
                <a:lnTo>
                  <a:pt x="751" y="1142"/>
                </a:lnTo>
                <a:lnTo>
                  <a:pt x="883" y="1136"/>
                </a:lnTo>
                <a:lnTo>
                  <a:pt x="944" y="1136"/>
                </a:lnTo>
                <a:lnTo>
                  <a:pt x="1004" y="1130"/>
                </a:lnTo>
                <a:lnTo>
                  <a:pt x="1055" y="1130"/>
                </a:lnTo>
                <a:lnTo>
                  <a:pt x="1103" y="1130"/>
                </a:lnTo>
                <a:lnTo>
                  <a:pt x="1143" y="1130"/>
                </a:lnTo>
                <a:lnTo>
                  <a:pt x="1177" y="1130"/>
                </a:lnTo>
              </a:path>
            </a:pathLst>
          </a:custGeom>
          <a:noFill/>
          <a:ln w="25400" cap="rnd" cmpd="sng">
            <a:solidFill>
              <a:schemeClr val="tx2"/>
            </a:solidFill>
            <a:prstDash val="solid"/>
            <a:round/>
            <a:headEnd type="none" w="sm" len="sm"/>
            <a:tailEnd type="stealth" w="med" len="med"/>
          </a:ln>
        </p:spPr>
        <p:txBody>
          <a:bodyPr/>
          <a:lstStyle/>
          <a:p>
            <a:endParaRPr lang="en-US"/>
          </a:p>
        </p:txBody>
      </p:sp>
      <p:sp>
        <p:nvSpPr>
          <p:cNvPr id="18461" name="Freeform 43"/>
          <p:cNvSpPr>
            <a:spLocks/>
          </p:cNvSpPr>
          <p:nvPr/>
        </p:nvSpPr>
        <p:spPr bwMode="auto">
          <a:xfrm>
            <a:off x="1484313" y="2828925"/>
            <a:ext cx="2624137" cy="539750"/>
          </a:xfrm>
          <a:custGeom>
            <a:avLst/>
            <a:gdLst>
              <a:gd name="T0" fmla="*/ 0 w 1653"/>
              <a:gd name="T1" fmla="*/ 339 h 340"/>
              <a:gd name="T2" fmla="*/ 25 w 1653"/>
              <a:gd name="T3" fmla="*/ 291 h 340"/>
              <a:gd name="T4" fmla="*/ 54 w 1653"/>
              <a:gd name="T5" fmla="*/ 247 h 340"/>
              <a:gd name="T6" fmla="*/ 87 w 1653"/>
              <a:gd name="T7" fmla="*/ 203 h 340"/>
              <a:gd name="T8" fmla="*/ 125 w 1653"/>
              <a:gd name="T9" fmla="*/ 163 h 340"/>
              <a:gd name="T10" fmla="*/ 174 w 1653"/>
              <a:gd name="T11" fmla="*/ 122 h 340"/>
              <a:gd name="T12" fmla="*/ 236 w 1653"/>
              <a:gd name="T13" fmla="*/ 88 h 340"/>
              <a:gd name="T14" fmla="*/ 274 w 1653"/>
              <a:gd name="T15" fmla="*/ 71 h 340"/>
              <a:gd name="T16" fmla="*/ 315 w 1653"/>
              <a:gd name="T17" fmla="*/ 57 h 340"/>
              <a:gd name="T18" fmla="*/ 356 w 1653"/>
              <a:gd name="T19" fmla="*/ 44 h 340"/>
              <a:gd name="T20" fmla="*/ 406 w 1653"/>
              <a:gd name="T21" fmla="*/ 34 h 340"/>
              <a:gd name="T22" fmla="*/ 464 w 1653"/>
              <a:gd name="T23" fmla="*/ 23 h 340"/>
              <a:gd name="T24" fmla="*/ 530 w 1653"/>
              <a:gd name="T25" fmla="*/ 17 h 340"/>
              <a:gd name="T26" fmla="*/ 605 w 1653"/>
              <a:gd name="T27" fmla="*/ 10 h 340"/>
              <a:gd name="T28" fmla="*/ 688 w 1653"/>
              <a:gd name="T29" fmla="*/ 6 h 340"/>
              <a:gd name="T30" fmla="*/ 774 w 1653"/>
              <a:gd name="T31" fmla="*/ 3 h 340"/>
              <a:gd name="T32" fmla="*/ 870 w 1653"/>
              <a:gd name="T33" fmla="*/ 0 h 340"/>
              <a:gd name="T34" fmla="*/ 1056 w 1653"/>
              <a:gd name="T35" fmla="*/ 0 h 340"/>
              <a:gd name="T36" fmla="*/ 1238 w 1653"/>
              <a:gd name="T37" fmla="*/ 0 h 340"/>
              <a:gd name="T38" fmla="*/ 1329 w 1653"/>
              <a:gd name="T39" fmla="*/ 0 h 340"/>
              <a:gd name="T40" fmla="*/ 1408 w 1653"/>
              <a:gd name="T41" fmla="*/ 3 h 340"/>
              <a:gd name="T42" fmla="*/ 1482 w 1653"/>
              <a:gd name="T43" fmla="*/ 3 h 340"/>
              <a:gd name="T44" fmla="*/ 1549 w 1653"/>
              <a:gd name="T45" fmla="*/ 3 h 340"/>
              <a:gd name="T46" fmla="*/ 1606 w 1653"/>
              <a:gd name="T47" fmla="*/ 3 h 340"/>
              <a:gd name="T48" fmla="*/ 1652 w 1653"/>
              <a:gd name="T49" fmla="*/ 3 h 34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53"/>
              <a:gd name="T76" fmla="*/ 0 h 340"/>
              <a:gd name="T77" fmla="*/ 1653 w 1653"/>
              <a:gd name="T78" fmla="*/ 340 h 34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53" h="340">
                <a:moveTo>
                  <a:pt x="0" y="339"/>
                </a:moveTo>
                <a:lnTo>
                  <a:pt x="25" y="291"/>
                </a:lnTo>
                <a:lnTo>
                  <a:pt x="54" y="247"/>
                </a:lnTo>
                <a:lnTo>
                  <a:pt x="87" y="203"/>
                </a:lnTo>
                <a:lnTo>
                  <a:pt x="125" y="163"/>
                </a:lnTo>
                <a:lnTo>
                  <a:pt x="174" y="122"/>
                </a:lnTo>
                <a:lnTo>
                  <a:pt x="236" y="88"/>
                </a:lnTo>
                <a:lnTo>
                  <a:pt x="274" y="71"/>
                </a:lnTo>
                <a:lnTo>
                  <a:pt x="315" y="57"/>
                </a:lnTo>
                <a:lnTo>
                  <a:pt x="356" y="44"/>
                </a:lnTo>
                <a:lnTo>
                  <a:pt x="406" y="34"/>
                </a:lnTo>
                <a:lnTo>
                  <a:pt x="464" y="23"/>
                </a:lnTo>
                <a:lnTo>
                  <a:pt x="530" y="17"/>
                </a:lnTo>
                <a:lnTo>
                  <a:pt x="605" y="10"/>
                </a:lnTo>
                <a:lnTo>
                  <a:pt x="688" y="6"/>
                </a:lnTo>
                <a:lnTo>
                  <a:pt x="774" y="3"/>
                </a:lnTo>
                <a:lnTo>
                  <a:pt x="870" y="0"/>
                </a:lnTo>
                <a:lnTo>
                  <a:pt x="1056" y="0"/>
                </a:lnTo>
                <a:lnTo>
                  <a:pt x="1238" y="0"/>
                </a:lnTo>
                <a:lnTo>
                  <a:pt x="1329" y="0"/>
                </a:lnTo>
                <a:lnTo>
                  <a:pt x="1408" y="3"/>
                </a:lnTo>
                <a:lnTo>
                  <a:pt x="1482" y="3"/>
                </a:lnTo>
                <a:lnTo>
                  <a:pt x="1549" y="3"/>
                </a:lnTo>
                <a:lnTo>
                  <a:pt x="1606" y="3"/>
                </a:lnTo>
                <a:lnTo>
                  <a:pt x="1652" y="3"/>
                </a:lnTo>
              </a:path>
            </a:pathLst>
          </a:custGeom>
          <a:noFill/>
          <a:ln w="25400" cap="rnd" cmpd="sng">
            <a:solidFill>
              <a:schemeClr val="tx2"/>
            </a:solidFill>
            <a:prstDash val="solid"/>
            <a:round/>
            <a:headEnd type="none" w="sm" len="sm"/>
            <a:tailEnd type="stealth" w="med" len="med"/>
          </a:ln>
        </p:spPr>
        <p:txBody>
          <a:bodyPr/>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4638"/>
            <a:ext cx="8229600" cy="944562"/>
          </a:xfrm>
        </p:spPr>
        <p:txBody>
          <a:bodyPr/>
          <a:lstStyle/>
          <a:p>
            <a:pPr eaLnBrk="1" hangingPunct="1"/>
            <a:r>
              <a:rPr lang="en-US" sz="3600" smtClean="0"/>
              <a:t>Source-Path-Goal; Container</a:t>
            </a:r>
          </a:p>
        </p:txBody>
      </p:sp>
      <p:sp>
        <p:nvSpPr>
          <p:cNvPr id="36867" name="Rectangle 3"/>
          <p:cNvSpPr>
            <a:spLocks noGrp="1" noChangeArrowheads="1"/>
          </p:cNvSpPr>
          <p:nvPr>
            <p:ph type="body" sz="half" idx="1"/>
          </p:nvPr>
        </p:nvSpPr>
        <p:spPr>
          <a:xfrm>
            <a:off x="0" y="1600200"/>
            <a:ext cx="4572000" cy="4953000"/>
          </a:xfrm>
        </p:spPr>
        <p:txBody>
          <a:bodyPr/>
          <a:lstStyle/>
          <a:p>
            <a:pPr eaLnBrk="1" hangingPunct="1">
              <a:buFontTx/>
              <a:buNone/>
            </a:pPr>
            <a:r>
              <a:rPr lang="en-US" b="1" smtClean="0">
                <a:cs typeface="Arial" charset="0"/>
              </a:rPr>
              <a:t>schema</a:t>
            </a:r>
            <a:r>
              <a:rPr lang="en-US" smtClean="0">
                <a:cs typeface="Arial" charset="0"/>
              </a:rPr>
              <a:t> SPG</a:t>
            </a:r>
          </a:p>
          <a:p>
            <a:pPr eaLnBrk="1" hangingPunct="1">
              <a:buFontTx/>
              <a:buNone/>
            </a:pPr>
            <a:r>
              <a:rPr lang="en-US" b="1" smtClean="0">
                <a:cs typeface="Arial" charset="0"/>
              </a:rPr>
              <a:t>subcase of </a:t>
            </a:r>
            <a:r>
              <a:rPr lang="en-US" smtClean="0">
                <a:cs typeface="Arial" charset="0"/>
              </a:rPr>
              <a:t>TrajLandmark  </a:t>
            </a:r>
          </a:p>
          <a:p>
            <a:pPr eaLnBrk="1" hangingPunct="1">
              <a:buFontTx/>
              <a:buNone/>
            </a:pPr>
            <a:r>
              <a:rPr lang="en-US" b="1" smtClean="0">
                <a:cs typeface="Arial" charset="0"/>
              </a:rPr>
              <a:t>roles  </a:t>
            </a:r>
            <a:r>
              <a:rPr lang="en-US" smtClean="0">
                <a:cs typeface="Arial" charset="0"/>
              </a:rPr>
              <a:t>    </a:t>
            </a:r>
          </a:p>
          <a:p>
            <a:pPr eaLnBrk="1" hangingPunct="1">
              <a:buFontTx/>
              <a:buNone/>
            </a:pPr>
            <a:r>
              <a:rPr lang="en-US" smtClean="0">
                <a:cs typeface="Arial" charset="0"/>
              </a:rPr>
              <a:t>     source: Place    </a:t>
            </a:r>
          </a:p>
          <a:p>
            <a:pPr eaLnBrk="1" hangingPunct="1">
              <a:buFontTx/>
              <a:buNone/>
            </a:pPr>
            <a:r>
              <a:rPr lang="en-US" smtClean="0">
                <a:cs typeface="Arial" charset="0"/>
              </a:rPr>
              <a:t>     path: Directed–Curve    </a:t>
            </a:r>
          </a:p>
          <a:p>
            <a:pPr eaLnBrk="1" hangingPunct="1">
              <a:buFontTx/>
              <a:buNone/>
            </a:pPr>
            <a:r>
              <a:rPr lang="en-US" smtClean="0">
                <a:cs typeface="Arial" charset="0"/>
              </a:rPr>
              <a:t>     goal: Place    </a:t>
            </a:r>
          </a:p>
          <a:p>
            <a:pPr eaLnBrk="1" hangingPunct="1">
              <a:buFontTx/>
              <a:buNone/>
            </a:pPr>
            <a:r>
              <a:rPr lang="en-US" smtClean="0">
                <a:cs typeface="Arial" charset="0"/>
              </a:rPr>
              <a:t>   {trajector: Entity}</a:t>
            </a:r>
            <a:r>
              <a:rPr lang="en-US" smtClean="0"/>
              <a:t> </a:t>
            </a:r>
          </a:p>
          <a:p>
            <a:pPr eaLnBrk="1" hangingPunct="1">
              <a:buFontTx/>
              <a:buNone/>
            </a:pPr>
            <a:r>
              <a:rPr lang="en-US" smtClean="0">
                <a:cs typeface="Times New Roman" pitchFamily="18" charset="0"/>
              </a:rPr>
              <a:t>   {landmark: Bounded-  </a:t>
            </a:r>
          </a:p>
          <a:p>
            <a:pPr eaLnBrk="1" hangingPunct="1">
              <a:buFontTx/>
              <a:buNone/>
            </a:pPr>
            <a:r>
              <a:rPr lang="en-US" smtClean="0">
                <a:cs typeface="Times New Roman" pitchFamily="18" charset="0"/>
              </a:rPr>
              <a:t>           Region}</a:t>
            </a:r>
            <a:r>
              <a:rPr lang="en-US" smtClean="0"/>
              <a:t> </a:t>
            </a:r>
          </a:p>
        </p:txBody>
      </p:sp>
      <p:sp>
        <p:nvSpPr>
          <p:cNvPr id="36868" name="Rectangle 4"/>
          <p:cNvSpPr>
            <a:spLocks noGrp="1" noChangeArrowheads="1"/>
          </p:cNvSpPr>
          <p:nvPr>
            <p:ph type="body" sz="half" idx="2"/>
          </p:nvPr>
        </p:nvSpPr>
        <p:spPr>
          <a:xfrm>
            <a:off x="4648200" y="1524000"/>
            <a:ext cx="4495800" cy="4602163"/>
          </a:xfrm>
        </p:spPr>
        <p:txBody>
          <a:bodyPr/>
          <a:lstStyle/>
          <a:p>
            <a:pPr eaLnBrk="1" hangingPunct="1">
              <a:buFontTx/>
              <a:buNone/>
            </a:pPr>
            <a:r>
              <a:rPr lang="en-US" b="1" smtClean="0">
                <a:cs typeface="Arial" charset="0"/>
              </a:rPr>
              <a:t>schema</a:t>
            </a:r>
            <a:r>
              <a:rPr lang="en-US" smtClean="0">
                <a:cs typeface="Arial" charset="0"/>
              </a:rPr>
              <a:t> Container  </a:t>
            </a:r>
          </a:p>
          <a:p>
            <a:pPr eaLnBrk="1" hangingPunct="1">
              <a:buFontTx/>
              <a:buNone/>
            </a:pPr>
            <a:r>
              <a:rPr lang="en-US" b="1" smtClean="0">
                <a:cs typeface="Arial" charset="0"/>
              </a:rPr>
              <a:t>roles</a:t>
            </a:r>
            <a:r>
              <a:rPr lang="en-US" smtClean="0">
                <a:cs typeface="Arial" charset="0"/>
              </a:rPr>
              <a:t>    </a:t>
            </a:r>
          </a:p>
          <a:p>
            <a:pPr eaLnBrk="1" hangingPunct="1">
              <a:buFontTx/>
              <a:buNone/>
            </a:pPr>
            <a:r>
              <a:rPr lang="en-US" smtClean="0">
                <a:cs typeface="Arial" charset="0"/>
              </a:rPr>
              <a:t>   interior: Bounded-Region    boundary: Curve    portal: Bounded-Region</a:t>
            </a:r>
            <a:r>
              <a:rPr lang="en-US"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3200" smtClean="0"/>
              <a:t>Referent Descriptor Schemas</a:t>
            </a:r>
          </a:p>
        </p:txBody>
      </p:sp>
      <p:sp>
        <p:nvSpPr>
          <p:cNvPr id="37891" name="Rectangle 3"/>
          <p:cNvSpPr>
            <a:spLocks noGrp="1" noChangeArrowheads="1"/>
          </p:cNvSpPr>
          <p:nvPr>
            <p:ph type="body" sz="half" idx="1"/>
          </p:nvPr>
        </p:nvSpPr>
        <p:spPr/>
        <p:txBody>
          <a:bodyPr/>
          <a:lstStyle/>
          <a:p>
            <a:pPr eaLnBrk="1" hangingPunct="1">
              <a:buFontTx/>
              <a:buNone/>
            </a:pPr>
            <a:r>
              <a:rPr lang="en-US" b="1" smtClean="0">
                <a:cs typeface="Times New Roman" pitchFamily="18" charset="0"/>
              </a:rPr>
              <a:t>schema</a:t>
            </a:r>
            <a:r>
              <a:rPr lang="en-US" smtClean="0">
                <a:cs typeface="Times New Roman" pitchFamily="18" charset="0"/>
              </a:rPr>
              <a:t> RD	</a:t>
            </a:r>
          </a:p>
          <a:p>
            <a:pPr eaLnBrk="1" hangingPunct="1">
              <a:buFontTx/>
              <a:buNone/>
            </a:pPr>
            <a:r>
              <a:rPr lang="en-US" smtClean="0">
                <a:cs typeface="Times New Roman" pitchFamily="18" charset="0"/>
              </a:rPr>
              <a:t> </a:t>
            </a:r>
            <a:r>
              <a:rPr lang="en-US" b="1" smtClean="0">
                <a:cs typeface="Times New Roman" pitchFamily="18" charset="0"/>
              </a:rPr>
              <a:t>roles</a:t>
            </a:r>
            <a:endParaRPr lang="en-US" smtClean="0">
              <a:cs typeface="Times New Roman" pitchFamily="18" charset="0"/>
            </a:endParaRPr>
          </a:p>
          <a:p>
            <a:pPr eaLnBrk="1" hangingPunct="1">
              <a:buFontTx/>
              <a:buNone/>
            </a:pPr>
            <a:r>
              <a:rPr lang="en-US" smtClean="0">
                <a:cs typeface="Times New Roman" pitchFamily="18" charset="0"/>
              </a:rPr>
              <a:t>  category</a:t>
            </a:r>
            <a:r>
              <a:rPr lang="en-US" smtClean="0"/>
              <a:t> </a:t>
            </a:r>
          </a:p>
          <a:p>
            <a:pPr eaLnBrk="1" hangingPunct="1">
              <a:buFontTx/>
              <a:buNone/>
            </a:pPr>
            <a:r>
              <a:rPr lang="en-US" smtClean="0"/>
              <a:t>  gender</a:t>
            </a:r>
          </a:p>
          <a:p>
            <a:pPr eaLnBrk="1" hangingPunct="1">
              <a:buFontTx/>
              <a:buNone/>
            </a:pPr>
            <a:r>
              <a:rPr lang="en-US" smtClean="0"/>
              <a:t>  count</a:t>
            </a:r>
          </a:p>
          <a:p>
            <a:pPr eaLnBrk="1" hangingPunct="1">
              <a:buFontTx/>
              <a:buNone/>
            </a:pPr>
            <a:r>
              <a:rPr lang="en-US" smtClean="0"/>
              <a:t>  specificty</a:t>
            </a:r>
          </a:p>
          <a:p>
            <a:pPr eaLnBrk="1" hangingPunct="1">
              <a:buFontTx/>
              <a:buNone/>
            </a:pPr>
            <a:r>
              <a:rPr lang="en-US" smtClean="0"/>
              <a:t>  resolved Ref</a:t>
            </a:r>
          </a:p>
          <a:p>
            <a:pPr eaLnBrk="1" hangingPunct="1">
              <a:buFontTx/>
              <a:buNone/>
            </a:pPr>
            <a:r>
              <a:rPr lang="en-US" smtClean="0"/>
              <a:t>  modifications</a:t>
            </a:r>
          </a:p>
        </p:txBody>
      </p:sp>
      <p:sp>
        <p:nvSpPr>
          <p:cNvPr id="37892" name="Rectangle 4"/>
          <p:cNvSpPr>
            <a:spLocks noGrp="1" noChangeArrowheads="1"/>
          </p:cNvSpPr>
          <p:nvPr>
            <p:ph type="body" sz="half" idx="2"/>
          </p:nvPr>
        </p:nvSpPr>
        <p:spPr/>
        <p:txBody>
          <a:bodyPr/>
          <a:lstStyle/>
          <a:p>
            <a:pPr eaLnBrk="1" hangingPunct="1">
              <a:buFontTx/>
              <a:buNone/>
            </a:pPr>
            <a:r>
              <a:rPr lang="en-US" b="1" smtClean="0">
                <a:cs typeface="Times New Roman" pitchFamily="18" charset="0"/>
              </a:rPr>
              <a:t>schema</a:t>
            </a:r>
            <a:r>
              <a:rPr lang="en-US" smtClean="0">
                <a:cs typeface="Times New Roman" pitchFamily="18" charset="0"/>
              </a:rPr>
              <a:t> RD5  // Eve	  </a:t>
            </a:r>
          </a:p>
          <a:p>
            <a:pPr eaLnBrk="1" hangingPunct="1">
              <a:buFontTx/>
              <a:buNone/>
            </a:pPr>
            <a:r>
              <a:rPr lang="en-US" b="1" smtClean="0">
                <a:cs typeface="Times New Roman" pitchFamily="18" charset="0"/>
              </a:rPr>
              <a:t>roles</a:t>
            </a:r>
            <a:r>
              <a:rPr lang="en-US" smtClean="0">
                <a:cs typeface="Times New Roman" pitchFamily="18" charset="0"/>
              </a:rPr>
              <a:t>	</a:t>
            </a:r>
          </a:p>
          <a:p>
            <a:pPr eaLnBrk="1" hangingPunct="1">
              <a:buFontTx/>
              <a:buNone/>
            </a:pPr>
            <a:r>
              <a:rPr lang="en-US" smtClean="0">
                <a:cs typeface="Times New Roman" pitchFamily="18" charset="0"/>
              </a:rPr>
              <a:t>HumanSchema</a:t>
            </a:r>
          </a:p>
          <a:p>
            <a:pPr eaLnBrk="1" hangingPunct="1">
              <a:buFontTx/>
              <a:buNone/>
            </a:pPr>
            <a:r>
              <a:rPr lang="en-US" smtClean="0">
                <a:cs typeface="Times New Roman" pitchFamily="18" charset="0"/>
              </a:rPr>
              <a:t>Female</a:t>
            </a:r>
          </a:p>
          <a:p>
            <a:pPr eaLnBrk="1" hangingPunct="1">
              <a:buFontTx/>
              <a:buNone/>
            </a:pPr>
            <a:r>
              <a:rPr lang="en-US" smtClean="0">
                <a:cs typeface="Times New Roman" pitchFamily="18" charset="0"/>
              </a:rPr>
              <a:t>one</a:t>
            </a:r>
          </a:p>
          <a:p>
            <a:pPr eaLnBrk="1" hangingPunct="1">
              <a:buFontTx/>
              <a:buNone/>
            </a:pPr>
            <a:r>
              <a:rPr lang="en-US" smtClean="0">
                <a:cs typeface="Times New Roman" pitchFamily="18" charset="0"/>
              </a:rPr>
              <a:t>Known</a:t>
            </a:r>
          </a:p>
          <a:p>
            <a:pPr eaLnBrk="1" hangingPunct="1">
              <a:buFontTx/>
              <a:buNone/>
            </a:pPr>
            <a:r>
              <a:rPr lang="en-US" smtClean="0">
                <a:cs typeface="Times New Roman" pitchFamily="18" charset="0"/>
              </a:rPr>
              <a:t>Eve Sweetser</a:t>
            </a:r>
          </a:p>
          <a:p>
            <a:pPr eaLnBrk="1" hangingPunct="1">
              <a:buFontTx/>
              <a:buNone/>
            </a:pPr>
            <a:r>
              <a:rPr lang="en-US" smtClean="0">
                <a:cs typeface="Times New Roman" pitchFamily="18" charset="0"/>
              </a:rPr>
              <a:t>none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8229600" cy="258762"/>
          </a:xfrm>
        </p:spPr>
        <p:txBody>
          <a:bodyPr/>
          <a:lstStyle/>
          <a:p>
            <a:pPr eaLnBrk="1" hangingPunct="1"/>
            <a:r>
              <a:rPr lang="en-US" smtClean="0"/>
              <a:t>ECG Constructions</a:t>
            </a:r>
          </a:p>
        </p:txBody>
      </p:sp>
      <p:sp>
        <p:nvSpPr>
          <p:cNvPr id="38915" name="Rectangle 3"/>
          <p:cNvSpPr>
            <a:spLocks noGrp="1" noChangeArrowheads="1"/>
          </p:cNvSpPr>
          <p:nvPr>
            <p:ph type="body" sz="half" idx="1"/>
          </p:nvPr>
        </p:nvSpPr>
        <p:spPr>
          <a:xfrm>
            <a:off x="76200" y="1570038"/>
            <a:ext cx="4495800" cy="5287962"/>
          </a:xfrm>
        </p:spPr>
        <p:txBody>
          <a:bodyPr/>
          <a:lstStyle/>
          <a:p>
            <a:pPr eaLnBrk="1" hangingPunct="1">
              <a:buFontTx/>
              <a:buNone/>
            </a:pPr>
            <a:r>
              <a:rPr lang="en-US" sz="2400" b="1" smtClean="0">
                <a:cs typeface="Times New Roman" pitchFamily="18" charset="0"/>
              </a:rPr>
              <a:t>construction</a:t>
            </a:r>
            <a:r>
              <a:rPr lang="en-US" sz="2400" smtClean="0">
                <a:cs typeface="Times New Roman" pitchFamily="18" charset="0"/>
              </a:rPr>
              <a:t> &lt;name&gt;</a:t>
            </a:r>
          </a:p>
          <a:p>
            <a:pPr eaLnBrk="1" hangingPunct="1">
              <a:buFontTx/>
              <a:buNone/>
            </a:pPr>
            <a:r>
              <a:rPr lang="en-US" sz="2400" smtClean="0">
                <a:cs typeface="Times New Roman" pitchFamily="18" charset="0"/>
              </a:rPr>
              <a:t> </a:t>
            </a:r>
            <a:r>
              <a:rPr lang="en-US" sz="2400" b="1" smtClean="0">
                <a:cs typeface="Times New Roman" pitchFamily="18" charset="0"/>
              </a:rPr>
              <a:t>subcase</a:t>
            </a:r>
            <a:r>
              <a:rPr lang="en-US" sz="2400" smtClean="0">
                <a:cs typeface="Times New Roman" pitchFamily="18" charset="0"/>
              </a:rPr>
              <a:t> </a:t>
            </a:r>
            <a:r>
              <a:rPr lang="en-US" sz="2400" b="1" smtClean="0">
                <a:cs typeface="Times New Roman" pitchFamily="18" charset="0"/>
              </a:rPr>
              <a:t>of</a:t>
            </a:r>
            <a:r>
              <a:rPr lang="en-US" sz="2400" smtClean="0">
                <a:cs typeface="Times New Roman" pitchFamily="18" charset="0"/>
              </a:rPr>
              <a:t> &lt;construction&gt;</a:t>
            </a:r>
          </a:p>
          <a:p>
            <a:pPr eaLnBrk="1" hangingPunct="1">
              <a:buFontTx/>
              <a:buNone/>
            </a:pPr>
            <a:r>
              <a:rPr lang="en-US" sz="2400" smtClean="0">
                <a:cs typeface="Times New Roman" pitchFamily="18" charset="0"/>
              </a:rPr>
              <a:t>    </a:t>
            </a:r>
            <a:r>
              <a:rPr lang="en-US" sz="2400" b="1" smtClean="0">
                <a:cs typeface="Times New Roman" pitchFamily="18" charset="0"/>
              </a:rPr>
              <a:t>constituents</a:t>
            </a:r>
            <a:endParaRPr lang="en-US" sz="2400" smtClean="0">
              <a:cs typeface="Times New Roman" pitchFamily="18" charset="0"/>
            </a:endParaRPr>
          </a:p>
          <a:p>
            <a:pPr eaLnBrk="1" hangingPunct="1">
              <a:buFontTx/>
              <a:buNone/>
            </a:pPr>
            <a:r>
              <a:rPr lang="en-US" sz="2400" smtClean="0">
                <a:cs typeface="Times New Roman" pitchFamily="18" charset="0"/>
              </a:rPr>
              <a:t>      &lt;name&gt;:&lt;construction&gt;</a:t>
            </a:r>
          </a:p>
          <a:p>
            <a:pPr eaLnBrk="1" hangingPunct="1">
              <a:buFontTx/>
              <a:buNone/>
            </a:pPr>
            <a:r>
              <a:rPr lang="en-US" sz="2400" b="1" smtClean="0">
                <a:cs typeface="Times New Roman" pitchFamily="18" charset="0"/>
              </a:rPr>
              <a:t>  form</a:t>
            </a:r>
            <a:endParaRPr lang="en-US" sz="2400" smtClean="0">
              <a:cs typeface="Times New Roman" pitchFamily="18" charset="0"/>
            </a:endParaRPr>
          </a:p>
          <a:p>
            <a:pPr eaLnBrk="1" hangingPunct="1">
              <a:buFontTx/>
              <a:buNone/>
            </a:pPr>
            <a:r>
              <a:rPr lang="en-US" sz="2400" smtClean="0">
                <a:cs typeface="Times New Roman" pitchFamily="18" charset="0"/>
              </a:rPr>
              <a:t>    </a:t>
            </a:r>
            <a:r>
              <a:rPr lang="en-US" sz="2400" b="1" smtClean="0">
                <a:cs typeface="Times New Roman" pitchFamily="18" charset="0"/>
              </a:rPr>
              <a:t>constraints</a:t>
            </a:r>
            <a:endParaRPr lang="en-US" sz="2400" smtClean="0">
              <a:cs typeface="Times New Roman" pitchFamily="18" charset="0"/>
            </a:endParaRPr>
          </a:p>
          <a:p>
            <a:pPr eaLnBrk="1" hangingPunct="1">
              <a:buFontTx/>
              <a:buNone/>
            </a:pPr>
            <a:r>
              <a:rPr lang="en-US" sz="2400" smtClean="0">
                <a:cs typeface="Times New Roman" pitchFamily="18" charset="0"/>
              </a:rPr>
              <a:t>      &lt;name&gt; </a:t>
            </a:r>
            <a:r>
              <a:rPr lang="en-US" sz="2400" b="1" smtClean="0">
                <a:cs typeface="Times New Roman" pitchFamily="18" charset="0"/>
              </a:rPr>
              <a:t>before/meets</a:t>
            </a:r>
            <a:r>
              <a:rPr lang="en-US" sz="2400" smtClean="0">
                <a:cs typeface="Times New Roman" pitchFamily="18" charset="0"/>
              </a:rPr>
              <a:t>  &lt;name&gt;</a:t>
            </a:r>
          </a:p>
          <a:p>
            <a:pPr eaLnBrk="1" hangingPunct="1">
              <a:buFontTx/>
              <a:buNone/>
            </a:pPr>
            <a:r>
              <a:rPr lang="en-US" sz="2400" smtClean="0">
                <a:cs typeface="Times New Roman" pitchFamily="18" charset="0"/>
              </a:rPr>
              <a:t>  </a:t>
            </a:r>
            <a:r>
              <a:rPr lang="en-US" sz="2400" b="1" smtClean="0">
                <a:cs typeface="Times New Roman" pitchFamily="18" charset="0"/>
              </a:rPr>
              <a:t>meaning: </a:t>
            </a:r>
            <a:endParaRPr lang="en-US" sz="2400" smtClean="0">
              <a:cs typeface="Times New Roman" pitchFamily="18" charset="0"/>
            </a:endParaRPr>
          </a:p>
          <a:p>
            <a:pPr eaLnBrk="1" hangingPunct="1">
              <a:buFontTx/>
              <a:buNone/>
            </a:pPr>
            <a:r>
              <a:rPr lang="en-US" sz="2400" smtClean="0">
                <a:cs typeface="Times New Roman" pitchFamily="18" charset="0"/>
              </a:rPr>
              <a:t>    </a:t>
            </a:r>
            <a:r>
              <a:rPr lang="en-US" sz="2400" b="1" smtClean="0">
                <a:cs typeface="Times New Roman" pitchFamily="18" charset="0"/>
              </a:rPr>
              <a:t>constraints</a:t>
            </a:r>
            <a:endParaRPr lang="en-US" sz="2400" smtClean="0">
              <a:cs typeface="Times New Roman" pitchFamily="18" charset="0"/>
            </a:endParaRPr>
          </a:p>
          <a:p>
            <a:pPr eaLnBrk="1" hangingPunct="1">
              <a:buFontTx/>
              <a:buNone/>
            </a:pPr>
            <a:r>
              <a:rPr lang="en-US" sz="2400" smtClean="0">
                <a:cs typeface="Times New Roman" pitchFamily="18" charset="0"/>
              </a:rPr>
              <a:t>     // same as for schemas</a:t>
            </a:r>
          </a:p>
          <a:p>
            <a:pPr eaLnBrk="1" hangingPunct="1">
              <a:buFontTx/>
              <a:buNone/>
            </a:pPr>
            <a:endParaRPr lang="en-US" sz="2400" smtClean="0"/>
          </a:p>
        </p:txBody>
      </p:sp>
      <p:sp>
        <p:nvSpPr>
          <p:cNvPr id="38916" name="Rectangle 4"/>
          <p:cNvSpPr>
            <a:spLocks noGrp="1" noChangeArrowheads="1"/>
          </p:cNvSpPr>
          <p:nvPr>
            <p:ph type="body" sz="half" idx="2"/>
          </p:nvPr>
        </p:nvSpPr>
        <p:spPr>
          <a:xfrm>
            <a:off x="4724400" y="1165225"/>
            <a:ext cx="4267200" cy="5540375"/>
          </a:xfrm>
        </p:spPr>
        <p:txBody>
          <a:bodyPr/>
          <a:lstStyle/>
          <a:p>
            <a:pPr eaLnBrk="1" hangingPunct="1">
              <a:buFontTx/>
              <a:buNone/>
            </a:pPr>
            <a:r>
              <a:rPr lang="en-US" sz="2400" b="1" smtClean="0">
                <a:cs typeface="Times New Roman" pitchFamily="18" charset="0"/>
              </a:rPr>
              <a:t>construction</a:t>
            </a:r>
            <a:r>
              <a:rPr lang="en-US" sz="2400" smtClean="0">
                <a:cs typeface="Times New Roman" pitchFamily="18" charset="0"/>
              </a:rPr>
              <a:t> SpatialPP</a:t>
            </a:r>
          </a:p>
          <a:p>
            <a:pPr eaLnBrk="1" hangingPunct="1">
              <a:buFontTx/>
              <a:buNone/>
            </a:pPr>
            <a:r>
              <a:rPr lang="en-US" sz="2400" smtClean="0">
                <a:cs typeface="Times New Roman" pitchFamily="18" charset="0"/>
              </a:rPr>
              <a:t>    </a:t>
            </a:r>
            <a:r>
              <a:rPr lang="en-US" sz="2400" b="1" smtClean="0">
                <a:cs typeface="Times New Roman" pitchFamily="18" charset="0"/>
              </a:rPr>
              <a:t>constituents</a:t>
            </a:r>
            <a:endParaRPr lang="en-US" sz="2400" smtClean="0">
              <a:cs typeface="Times New Roman" pitchFamily="18" charset="0"/>
            </a:endParaRPr>
          </a:p>
          <a:p>
            <a:pPr eaLnBrk="1" hangingPunct="1">
              <a:buFontTx/>
              <a:buNone/>
            </a:pPr>
            <a:r>
              <a:rPr lang="en-US" sz="2400" smtClean="0">
                <a:cs typeface="Times New Roman" pitchFamily="18" charset="0"/>
              </a:rPr>
              <a:t>      prep: SpatialPreposition</a:t>
            </a:r>
          </a:p>
          <a:p>
            <a:pPr eaLnBrk="1" hangingPunct="1">
              <a:buFontTx/>
              <a:buNone/>
            </a:pPr>
            <a:r>
              <a:rPr lang="en-US" sz="2400" smtClean="0">
                <a:cs typeface="Times New Roman" pitchFamily="18" charset="0"/>
              </a:rPr>
              <a:t>      lm: NP</a:t>
            </a:r>
          </a:p>
          <a:p>
            <a:pPr eaLnBrk="1" hangingPunct="1">
              <a:buFontTx/>
              <a:buNone/>
            </a:pPr>
            <a:r>
              <a:rPr lang="en-US" sz="2400" smtClean="0">
                <a:cs typeface="Times New Roman" pitchFamily="18" charset="0"/>
              </a:rPr>
              <a:t>  </a:t>
            </a:r>
            <a:r>
              <a:rPr lang="en-US" sz="2400" b="1" smtClean="0">
                <a:cs typeface="Times New Roman" pitchFamily="18" charset="0"/>
              </a:rPr>
              <a:t>form</a:t>
            </a:r>
            <a:endParaRPr lang="en-US" sz="2400" smtClean="0">
              <a:cs typeface="Times New Roman" pitchFamily="18" charset="0"/>
            </a:endParaRPr>
          </a:p>
          <a:p>
            <a:pPr eaLnBrk="1" hangingPunct="1">
              <a:buFontTx/>
              <a:buNone/>
            </a:pPr>
            <a:r>
              <a:rPr lang="en-US" sz="2400" smtClean="0">
                <a:cs typeface="Times New Roman" pitchFamily="18" charset="0"/>
              </a:rPr>
              <a:t>    </a:t>
            </a:r>
            <a:r>
              <a:rPr lang="en-US" sz="2400" b="1" smtClean="0">
                <a:cs typeface="Times New Roman" pitchFamily="18" charset="0"/>
              </a:rPr>
              <a:t>constraints</a:t>
            </a:r>
            <a:endParaRPr lang="en-US" sz="2400" smtClean="0">
              <a:cs typeface="Times New Roman" pitchFamily="18" charset="0"/>
            </a:endParaRPr>
          </a:p>
          <a:p>
            <a:pPr eaLnBrk="1" hangingPunct="1">
              <a:buFontTx/>
              <a:buNone/>
            </a:pPr>
            <a:r>
              <a:rPr lang="en-US" sz="2400" smtClean="0">
                <a:cs typeface="Times New Roman" pitchFamily="18" charset="0"/>
              </a:rPr>
              <a:t>      prep  </a:t>
            </a:r>
            <a:r>
              <a:rPr lang="en-US" sz="2400" b="1" smtClean="0">
                <a:cs typeface="Times New Roman" pitchFamily="18" charset="0"/>
              </a:rPr>
              <a:t>meets</a:t>
            </a:r>
            <a:r>
              <a:rPr lang="en-US" sz="2400" smtClean="0">
                <a:cs typeface="Times New Roman" pitchFamily="18" charset="0"/>
              </a:rPr>
              <a:t>  lm</a:t>
            </a:r>
          </a:p>
          <a:p>
            <a:pPr eaLnBrk="1" hangingPunct="1">
              <a:buFontTx/>
              <a:buNone/>
            </a:pPr>
            <a:r>
              <a:rPr lang="en-US" sz="2400" smtClean="0">
                <a:cs typeface="Times New Roman" pitchFamily="18" charset="0"/>
              </a:rPr>
              <a:t>  </a:t>
            </a:r>
            <a:r>
              <a:rPr lang="en-US" sz="2400" b="1" smtClean="0">
                <a:cs typeface="Times New Roman" pitchFamily="18" charset="0"/>
              </a:rPr>
              <a:t>meaning:</a:t>
            </a:r>
            <a:r>
              <a:rPr lang="en-US" sz="2400" smtClean="0">
                <a:cs typeface="Times New Roman" pitchFamily="18" charset="0"/>
              </a:rPr>
              <a:t> TrajectorLandmark</a:t>
            </a:r>
          </a:p>
          <a:p>
            <a:pPr eaLnBrk="1" hangingPunct="1">
              <a:buFontTx/>
              <a:buNone/>
            </a:pPr>
            <a:r>
              <a:rPr lang="en-US" sz="2400" smtClean="0">
                <a:cs typeface="Times New Roman" pitchFamily="18" charset="0"/>
              </a:rPr>
              <a:t>    </a:t>
            </a:r>
            <a:r>
              <a:rPr lang="en-US" sz="2400" b="1" smtClean="0">
                <a:cs typeface="Times New Roman" pitchFamily="18" charset="0"/>
              </a:rPr>
              <a:t>constraints</a:t>
            </a:r>
            <a:endParaRPr lang="en-US" sz="2400" smtClean="0">
              <a:cs typeface="Times New Roman" pitchFamily="18" charset="0"/>
            </a:endParaRPr>
          </a:p>
          <a:p>
            <a:pPr eaLnBrk="1" hangingPunct="1">
              <a:buFontTx/>
              <a:buNone/>
            </a:pPr>
            <a:r>
              <a:rPr lang="en-US" sz="2400" smtClean="0">
                <a:cs typeface="Times New Roman" pitchFamily="18" charset="0"/>
              </a:rPr>
              <a:t>      </a:t>
            </a:r>
            <a:r>
              <a:rPr lang="en-US" sz="2400" b="1" smtClean="0">
                <a:cs typeface="Times New Roman" pitchFamily="18" charset="0"/>
              </a:rPr>
              <a:t>self</a:t>
            </a:r>
            <a:r>
              <a:rPr lang="en-US" sz="2400" baseline="-30000" smtClean="0">
                <a:cs typeface="Times New Roman" pitchFamily="18" charset="0"/>
              </a:rPr>
              <a:t>m</a:t>
            </a:r>
            <a:r>
              <a:rPr lang="en-US" sz="2400" smtClean="0">
                <a:cs typeface="Times New Roman" pitchFamily="18" charset="0"/>
              </a:rPr>
              <a:t> ↔ prep</a:t>
            </a:r>
          </a:p>
          <a:p>
            <a:pPr eaLnBrk="1" hangingPunct="1">
              <a:buFontTx/>
              <a:buNone/>
            </a:pPr>
            <a:r>
              <a:rPr lang="en-US" sz="2400" smtClean="0">
                <a:cs typeface="Times New Roman" pitchFamily="18" charset="0"/>
              </a:rPr>
              <a:t>      landmark ↔ lm.category</a:t>
            </a:r>
          </a:p>
          <a:p>
            <a:pPr eaLnBrk="1" hangingPunct="1">
              <a:buFontTx/>
              <a:buNone/>
            </a:pPr>
            <a:endParaRPr lang="en-US" sz="2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7848600" cy="715962"/>
          </a:xfrm>
        </p:spPr>
        <p:txBody>
          <a:bodyPr/>
          <a:lstStyle/>
          <a:p>
            <a:pPr eaLnBrk="1" hangingPunct="1"/>
            <a:r>
              <a:rPr lang="en-US" smtClean="0"/>
              <a:t>Into and The CXNs</a:t>
            </a:r>
          </a:p>
        </p:txBody>
      </p:sp>
      <p:sp>
        <p:nvSpPr>
          <p:cNvPr id="39939" name="Rectangle 3"/>
          <p:cNvSpPr>
            <a:spLocks noGrp="1" noChangeArrowheads="1"/>
          </p:cNvSpPr>
          <p:nvPr>
            <p:ph type="body" sz="half" idx="1"/>
          </p:nvPr>
        </p:nvSpPr>
        <p:spPr>
          <a:xfrm>
            <a:off x="152400" y="1524000"/>
            <a:ext cx="4343400" cy="5029200"/>
          </a:xfrm>
        </p:spPr>
        <p:txBody>
          <a:bodyPr/>
          <a:lstStyle/>
          <a:p>
            <a:pPr eaLnBrk="1" hangingPunct="1">
              <a:lnSpc>
                <a:spcPct val="90000"/>
              </a:lnSpc>
              <a:buFontTx/>
              <a:buNone/>
            </a:pPr>
            <a:r>
              <a:rPr lang="en-US" b="1" smtClean="0">
                <a:cs typeface="Arial" charset="0"/>
              </a:rPr>
              <a:t>construction</a:t>
            </a:r>
            <a:r>
              <a:rPr lang="en-US" smtClean="0">
                <a:cs typeface="Arial" charset="0"/>
              </a:rPr>
              <a:t> Into  </a:t>
            </a:r>
            <a:r>
              <a:rPr lang="en-US" b="1" smtClean="0">
                <a:cs typeface="Arial" charset="0"/>
              </a:rPr>
              <a:t>subcase of</a:t>
            </a:r>
            <a:r>
              <a:rPr lang="en-US" smtClean="0">
                <a:cs typeface="Arial" charset="0"/>
              </a:rPr>
              <a:t> SpatialPreposition  </a:t>
            </a:r>
          </a:p>
          <a:p>
            <a:pPr eaLnBrk="1" hangingPunct="1">
              <a:lnSpc>
                <a:spcPct val="90000"/>
              </a:lnSpc>
              <a:buFontTx/>
              <a:buNone/>
            </a:pPr>
            <a:r>
              <a:rPr lang="en-US" b="1" smtClean="0">
                <a:cs typeface="Arial" charset="0"/>
              </a:rPr>
              <a:t>form:</a:t>
            </a:r>
            <a:r>
              <a:rPr lang="en-US" smtClean="0">
                <a:cs typeface="Arial" charset="0"/>
              </a:rPr>
              <a:t> WordForm    </a:t>
            </a:r>
            <a:r>
              <a:rPr lang="en-US" b="1" smtClean="0">
                <a:cs typeface="Arial" charset="0"/>
              </a:rPr>
              <a:t>constraints</a:t>
            </a:r>
            <a:r>
              <a:rPr lang="en-US" smtClean="0">
                <a:cs typeface="Arial" charset="0"/>
              </a:rPr>
              <a:t>      </a:t>
            </a:r>
          </a:p>
          <a:p>
            <a:pPr eaLnBrk="1" hangingPunct="1">
              <a:lnSpc>
                <a:spcPct val="90000"/>
              </a:lnSpc>
              <a:buFontTx/>
              <a:buNone/>
            </a:pPr>
            <a:r>
              <a:rPr lang="en-US" smtClean="0">
                <a:cs typeface="Arial" charset="0"/>
              </a:rPr>
              <a:t>    orth </a:t>
            </a:r>
            <a:r>
              <a:rPr lang="en-US" smtClean="0">
                <a:cs typeface="Courier New" pitchFamily="49" charset="0"/>
                <a:sym typeface="Wingdings" pitchFamily="2" charset="2"/>
              </a:rPr>
              <a:t></a:t>
            </a:r>
            <a:r>
              <a:rPr lang="en-US" smtClean="0">
                <a:cs typeface="Arial" charset="0"/>
              </a:rPr>
              <a:t> "into"  </a:t>
            </a:r>
          </a:p>
          <a:p>
            <a:pPr eaLnBrk="1" hangingPunct="1">
              <a:lnSpc>
                <a:spcPct val="90000"/>
              </a:lnSpc>
              <a:buFontTx/>
              <a:buNone/>
            </a:pPr>
            <a:r>
              <a:rPr lang="en-US" b="1" smtClean="0">
                <a:cs typeface="Arial" charset="0"/>
              </a:rPr>
              <a:t>meaning</a:t>
            </a:r>
            <a:r>
              <a:rPr lang="en-US" smtClean="0">
                <a:cs typeface="Arial" charset="0"/>
              </a:rPr>
              <a:t>: SPG    </a:t>
            </a:r>
          </a:p>
          <a:p>
            <a:pPr eaLnBrk="1" hangingPunct="1">
              <a:lnSpc>
                <a:spcPct val="90000"/>
              </a:lnSpc>
              <a:buFontTx/>
              <a:buNone/>
            </a:pPr>
            <a:r>
              <a:rPr lang="en-US" b="1" smtClean="0">
                <a:cs typeface="Arial" charset="0"/>
              </a:rPr>
              <a:t>   evokes</a:t>
            </a:r>
            <a:r>
              <a:rPr lang="en-US" smtClean="0">
                <a:cs typeface="Arial" charset="0"/>
              </a:rPr>
              <a:t> Container </a:t>
            </a:r>
            <a:r>
              <a:rPr lang="en-US" b="1" smtClean="0">
                <a:cs typeface="Arial" charset="0"/>
              </a:rPr>
              <a:t>as</a:t>
            </a:r>
            <a:r>
              <a:rPr lang="en-US" smtClean="0">
                <a:cs typeface="Arial" charset="0"/>
              </a:rPr>
              <a:t> c    </a:t>
            </a:r>
            <a:r>
              <a:rPr lang="en-US" b="1" smtClean="0">
                <a:cs typeface="Arial" charset="0"/>
              </a:rPr>
              <a:t>constraints</a:t>
            </a:r>
            <a:r>
              <a:rPr lang="en-US" smtClean="0">
                <a:cs typeface="Arial" charset="0"/>
              </a:rPr>
              <a:t>    </a:t>
            </a:r>
          </a:p>
          <a:p>
            <a:pPr eaLnBrk="1" hangingPunct="1">
              <a:lnSpc>
                <a:spcPct val="90000"/>
              </a:lnSpc>
              <a:buFontTx/>
              <a:buNone/>
            </a:pPr>
            <a:r>
              <a:rPr lang="en-US" smtClean="0">
                <a:cs typeface="Arial" charset="0"/>
              </a:rPr>
              <a:t>    landmark ↔ c      </a:t>
            </a:r>
          </a:p>
          <a:p>
            <a:pPr eaLnBrk="1" hangingPunct="1">
              <a:lnSpc>
                <a:spcPct val="90000"/>
              </a:lnSpc>
              <a:buFontTx/>
              <a:buNone/>
            </a:pPr>
            <a:r>
              <a:rPr lang="en-US" smtClean="0">
                <a:cs typeface="Arial" charset="0"/>
              </a:rPr>
              <a:t>    goal ↔ c.interior</a:t>
            </a:r>
            <a:r>
              <a:rPr lang="en-US" smtClean="0"/>
              <a:t> </a:t>
            </a:r>
          </a:p>
        </p:txBody>
      </p:sp>
      <p:sp>
        <p:nvSpPr>
          <p:cNvPr id="39940" name="Rectangle 4"/>
          <p:cNvSpPr>
            <a:spLocks noGrp="1" noChangeArrowheads="1"/>
          </p:cNvSpPr>
          <p:nvPr>
            <p:ph type="body" sz="half" idx="2"/>
          </p:nvPr>
        </p:nvSpPr>
        <p:spPr>
          <a:xfrm>
            <a:off x="4724400" y="1524000"/>
            <a:ext cx="4419600" cy="5105400"/>
          </a:xfrm>
        </p:spPr>
        <p:txBody>
          <a:bodyPr/>
          <a:lstStyle/>
          <a:p>
            <a:pPr eaLnBrk="1" hangingPunct="1">
              <a:buFontTx/>
              <a:buNone/>
            </a:pPr>
            <a:r>
              <a:rPr lang="en-US" b="1" smtClean="0">
                <a:cs typeface="Arial" charset="0"/>
              </a:rPr>
              <a:t>construction</a:t>
            </a:r>
            <a:r>
              <a:rPr lang="en-US" smtClean="0">
                <a:cs typeface="Arial" charset="0"/>
              </a:rPr>
              <a:t> The  </a:t>
            </a:r>
            <a:r>
              <a:rPr lang="en-US" b="1" smtClean="0">
                <a:cs typeface="Arial" charset="0"/>
              </a:rPr>
              <a:t>subcase of </a:t>
            </a:r>
            <a:r>
              <a:rPr lang="en-US" smtClean="0">
                <a:cs typeface="Arial" charset="0"/>
              </a:rPr>
              <a:t>Determiner  </a:t>
            </a:r>
            <a:r>
              <a:rPr lang="en-US" b="1" smtClean="0">
                <a:cs typeface="Arial" charset="0"/>
              </a:rPr>
              <a:t>form</a:t>
            </a:r>
            <a:r>
              <a:rPr lang="en-US" smtClean="0">
                <a:cs typeface="Arial" charset="0"/>
              </a:rPr>
              <a:t>:WordForm        </a:t>
            </a:r>
          </a:p>
          <a:p>
            <a:pPr eaLnBrk="1" hangingPunct="1">
              <a:buFontTx/>
              <a:buNone/>
            </a:pPr>
            <a:r>
              <a:rPr lang="en-US" b="1" smtClean="0">
                <a:cs typeface="Arial" charset="0"/>
              </a:rPr>
              <a:t>      constraints</a:t>
            </a:r>
            <a:r>
              <a:rPr lang="en-US" smtClean="0">
                <a:cs typeface="Arial" charset="0"/>
              </a:rPr>
              <a:t> </a:t>
            </a:r>
          </a:p>
          <a:p>
            <a:pPr eaLnBrk="1" hangingPunct="1">
              <a:buFontTx/>
              <a:buNone/>
            </a:pPr>
            <a:r>
              <a:rPr lang="en-US" smtClean="0">
                <a:cs typeface="Arial" charset="0"/>
              </a:rPr>
              <a:t>       orth </a:t>
            </a:r>
            <a:r>
              <a:rPr lang="en-US" smtClean="0">
                <a:cs typeface="Courier New" pitchFamily="49" charset="0"/>
                <a:sym typeface="Wingdings" pitchFamily="2" charset="2"/>
              </a:rPr>
              <a:t></a:t>
            </a:r>
            <a:r>
              <a:rPr lang="en-US" smtClean="0">
                <a:cs typeface="Arial" charset="0"/>
              </a:rPr>
              <a:t> "the"</a:t>
            </a:r>
            <a:r>
              <a:rPr lang="en-US" b="1" smtClean="0">
                <a:cs typeface="Arial" charset="0"/>
              </a:rPr>
              <a:t>  </a:t>
            </a:r>
          </a:p>
          <a:p>
            <a:pPr eaLnBrk="1" hangingPunct="1">
              <a:buFontTx/>
              <a:buNone/>
            </a:pPr>
            <a:r>
              <a:rPr lang="en-US" b="1" smtClean="0">
                <a:cs typeface="Arial" charset="0"/>
              </a:rPr>
              <a:t>    meaning</a:t>
            </a:r>
            <a:r>
              <a:rPr lang="en-US" smtClean="0">
                <a:cs typeface="Arial" charset="0"/>
              </a:rPr>
              <a:t>     </a:t>
            </a:r>
          </a:p>
          <a:p>
            <a:pPr eaLnBrk="1" hangingPunct="1">
              <a:buFontTx/>
              <a:buNone/>
            </a:pPr>
            <a:r>
              <a:rPr lang="en-US" b="1" smtClean="0">
                <a:cs typeface="Arial" charset="0"/>
              </a:rPr>
              <a:t>     evokes</a:t>
            </a:r>
            <a:r>
              <a:rPr lang="en-US" smtClean="0">
                <a:cs typeface="Arial" charset="0"/>
              </a:rPr>
              <a:t> RD </a:t>
            </a:r>
            <a:r>
              <a:rPr lang="en-US" b="1" smtClean="0">
                <a:cs typeface="Arial" charset="0"/>
              </a:rPr>
              <a:t>as</a:t>
            </a:r>
            <a:r>
              <a:rPr lang="en-US" smtClean="0">
                <a:cs typeface="Arial" charset="0"/>
              </a:rPr>
              <a:t> rd</a:t>
            </a:r>
            <a:r>
              <a:rPr lang="en-US" b="1" smtClean="0">
                <a:cs typeface="Arial" charset="0"/>
              </a:rPr>
              <a:t>   </a:t>
            </a:r>
          </a:p>
          <a:p>
            <a:pPr eaLnBrk="1" hangingPunct="1">
              <a:buFontTx/>
              <a:buNone/>
            </a:pPr>
            <a:r>
              <a:rPr lang="en-US" b="1" smtClean="0">
                <a:cs typeface="Arial" charset="0"/>
              </a:rPr>
              <a:t>     constraints</a:t>
            </a:r>
            <a:r>
              <a:rPr lang="en-US" smtClean="0">
                <a:cs typeface="Arial" charset="0"/>
              </a:rPr>
              <a:t>      rd.specificity  </a:t>
            </a:r>
            <a:r>
              <a:rPr lang="en-US" smtClean="0">
                <a:cs typeface="Courier New" pitchFamily="49" charset="0"/>
                <a:sym typeface="Wingdings" pitchFamily="2" charset="2"/>
              </a:rPr>
              <a:t></a:t>
            </a:r>
            <a:r>
              <a:rPr lang="en-US" smtClean="0">
                <a:cs typeface="Arial" charset="0"/>
              </a:rPr>
              <a:t> “known”</a:t>
            </a:r>
            <a:r>
              <a:rPr lang="en-US"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7772400" cy="715962"/>
          </a:xfrm>
        </p:spPr>
        <p:txBody>
          <a:bodyPr/>
          <a:lstStyle/>
          <a:p>
            <a:pPr eaLnBrk="1" hangingPunct="1"/>
            <a:r>
              <a:rPr lang="en-US" smtClean="0"/>
              <a:t>Two Grammatical CXNs</a:t>
            </a:r>
          </a:p>
        </p:txBody>
      </p:sp>
      <p:sp>
        <p:nvSpPr>
          <p:cNvPr id="40963" name="Rectangle 3"/>
          <p:cNvSpPr>
            <a:spLocks noGrp="1" noChangeArrowheads="1"/>
          </p:cNvSpPr>
          <p:nvPr>
            <p:ph type="body" sz="half" idx="1"/>
          </p:nvPr>
        </p:nvSpPr>
        <p:spPr>
          <a:xfrm>
            <a:off x="0" y="1143000"/>
            <a:ext cx="4495800" cy="5562600"/>
          </a:xfrm>
        </p:spPr>
        <p:txBody>
          <a:bodyPr/>
          <a:lstStyle/>
          <a:p>
            <a:pPr eaLnBrk="1" hangingPunct="1">
              <a:buFontTx/>
              <a:buNone/>
            </a:pPr>
            <a:r>
              <a:rPr lang="en-US" b="1" smtClean="0">
                <a:cs typeface="Arial" charset="0"/>
              </a:rPr>
              <a:t>construction</a:t>
            </a:r>
            <a:r>
              <a:rPr lang="en-US" smtClean="0">
                <a:cs typeface="Arial" charset="0"/>
              </a:rPr>
              <a:t> DetNoun  </a:t>
            </a:r>
            <a:r>
              <a:rPr lang="en-US" b="1" smtClean="0">
                <a:cs typeface="Arial" charset="0"/>
              </a:rPr>
              <a:t>subcase of</a:t>
            </a:r>
            <a:r>
              <a:rPr lang="en-US" smtClean="0">
                <a:cs typeface="Arial" charset="0"/>
              </a:rPr>
              <a:t> NP      </a:t>
            </a:r>
            <a:r>
              <a:rPr lang="en-US" b="1" smtClean="0">
                <a:cs typeface="Arial" charset="0"/>
              </a:rPr>
              <a:t>constituents</a:t>
            </a:r>
            <a:r>
              <a:rPr lang="en-US" smtClean="0">
                <a:cs typeface="Arial" charset="0"/>
              </a:rPr>
              <a:t>       </a:t>
            </a:r>
          </a:p>
          <a:p>
            <a:pPr eaLnBrk="1" hangingPunct="1">
              <a:buFontTx/>
              <a:buNone/>
            </a:pPr>
            <a:r>
              <a:rPr lang="en-US" smtClean="0">
                <a:cs typeface="Arial" charset="0"/>
              </a:rPr>
              <a:t>      d:Determiner      </a:t>
            </a:r>
          </a:p>
          <a:p>
            <a:pPr eaLnBrk="1" hangingPunct="1">
              <a:buFontTx/>
              <a:buNone/>
            </a:pPr>
            <a:r>
              <a:rPr lang="en-US" smtClean="0">
                <a:cs typeface="Arial" charset="0"/>
              </a:rPr>
              <a:t>       n:Noun  </a:t>
            </a:r>
          </a:p>
          <a:p>
            <a:pPr eaLnBrk="1" hangingPunct="1">
              <a:buFontTx/>
              <a:buNone/>
            </a:pPr>
            <a:r>
              <a:rPr lang="en-US" b="1" smtClean="0">
                <a:cs typeface="Arial" charset="0"/>
              </a:rPr>
              <a:t>form</a:t>
            </a:r>
            <a:r>
              <a:rPr lang="en-US" smtClean="0">
                <a:cs typeface="Arial" charset="0"/>
              </a:rPr>
              <a:t>  </a:t>
            </a:r>
            <a:r>
              <a:rPr lang="en-US" b="1" smtClean="0">
                <a:cs typeface="Arial" charset="0"/>
              </a:rPr>
              <a:t>constraints</a:t>
            </a:r>
            <a:r>
              <a:rPr lang="en-US" smtClean="0">
                <a:cs typeface="Arial" charset="0"/>
              </a:rPr>
              <a:t>      </a:t>
            </a:r>
          </a:p>
          <a:p>
            <a:pPr eaLnBrk="1" hangingPunct="1">
              <a:buFontTx/>
              <a:buNone/>
            </a:pPr>
            <a:r>
              <a:rPr lang="en-US" smtClean="0">
                <a:cs typeface="Arial" charset="0"/>
              </a:rPr>
              <a:t>    d </a:t>
            </a:r>
            <a:r>
              <a:rPr lang="en-US" b="1" smtClean="0">
                <a:cs typeface="Arial" charset="0"/>
              </a:rPr>
              <a:t>before</a:t>
            </a:r>
            <a:r>
              <a:rPr lang="en-US" smtClean="0">
                <a:cs typeface="Arial" charset="0"/>
              </a:rPr>
              <a:t> n  </a:t>
            </a:r>
          </a:p>
          <a:p>
            <a:pPr eaLnBrk="1" hangingPunct="1">
              <a:buFontTx/>
              <a:buNone/>
            </a:pPr>
            <a:r>
              <a:rPr lang="en-US" b="1" smtClean="0">
                <a:cs typeface="Arial" charset="0"/>
              </a:rPr>
              <a:t>meaning  constraints</a:t>
            </a:r>
            <a:r>
              <a:rPr lang="en-US" smtClean="0">
                <a:cs typeface="Arial" charset="0"/>
              </a:rPr>
              <a:t>        </a:t>
            </a:r>
          </a:p>
          <a:p>
            <a:pPr eaLnBrk="1" hangingPunct="1">
              <a:buFontTx/>
              <a:buNone/>
            </a:pPr>
            <a:r>
              <a:rPr lang="en-US" smtClean="0">
                <a:cs typeface="Arial" charset="0"/>
              </a:rPr>
              <a:t>    </a:t>
            </a:r>
            <a:r>
              <a:rPr lang="en-US" b="1" smtClean="0">
                <a:cs typeface="Arial" charset="0"/>
              </a:rPr>
              <a:t>self</a:t>
            </a:r>
            <a:r>
              <a:rPr lang="en-US" baseline="-30000" smtClean="0">
                <a:cs typeface="Arial" charset="0"/>
              </a:rPr>
              <a:t>m</a:t>
            </a:r>
            <a:r>
              <a:rPr lang="en-US" smtClean="0">
                <a:cs typeface="Arial" charset="0"/>
              </a:rPr>
              <a:t> ↔ d.rd      </a:t>
            </a:r>
          </a:p>
          <a:p>
            <a:pPr eaLnBrk="1" hangingPunct="1">
              <a:buFontTx/>
              <a:buNone/>
            </a:pPr>
            <a:r>
              <a:rPr lang="en-US" smtClean="0">
                <a:cs typeface="Arial" charset="0"/>
              </a:rPr>
              <a:t>    category ↔ n</a:t>
            </a:r>
            <a:r>
              <a:rPr lang="en-US" smtClean="0"/>
              <a:t> </a:t>
            </a:r>
          </a:p>
        </p:txBody>
      </p:sp>
      <p:sp>
        <p:nvSpPr>
          <p:cNvPr id="40964" name="Rectangle 4"/>
          <p:cNvSpPr>
            <a:spLocks noGrp="1" noChangeArrowheads="1"/>
          </p:cNvSpPr>
          <p:nvPr>
            <p:ph type="body" sz="half" idx="2"/>
          </p:nvPr>
        </p:nvSpPr>
        <p:spPr>
          <a:xfrm>
            <a:off x="4648200" y="1295400"/>
            <a:ext cx="4343400" cy="4830763"/>
          </a:xfrm>
        </p:spPr>
        <p:txBody>
          <a:bodyPr/>
          <a:lstStyle/>
          <a:p>
            <a:pPr eaLnBrk="1" hangingPunct="1">
              <a:lnSpc>
                <a:spcPct val="90000"/>
              </a:lnSpc>
              <a:buFontTx/>
              <a:buNone/>
            </a:pPr>
            <a:r>
              <a:rPr lang="en-US" b="1" smtClean="0">
                <a:cs typeface="Arial" charset="0"/>
              </a:rPr>
              <a:t>construction</a:t>
            </a:r>
            <a:r>
              <a:rPr lang="en-US" smtClean="0">
                <a:cs typeface="Arial" charset="0"/>
              </a:rPr>
              <a:t> NPVP </a:t>
            </a:r>
            <a:r>
              <a:rPr lang="en-US" b="1" smtClean="0">
                <a:cs typeface="Arial" charset="0"/>
              </a:rPr>
              <a:t>subcase o</a:t>
            </a:r>
            <a:r>
              <a:rPr lang="en-US" smtClean="0">
                <a:cs typeface="Arial" charset="0"/>
              </a:rPr>
              <a:t>f S   </a:t>
            </a:r>
            <a:r>
              <a:rPr lang="en-US" b="1" smtClean="0">
                <a:cs typeface="Arial" charset="0"/>
              </a:rPr>
              <a:t>constituents  </a:t>
            </a:r>
            <a:r>
              <a:rPr lang="en-US" smtClean="0">
                <a:cs typeface="Arial" charset="0"/>
              </a:rPr>
              <a:t>       </a:t>
            </a:r>
          </a:p>
          <a:p>
            <a:pPr eaLnBrk="1" hangingPunct="1">
              <a:lnSpc>
                <a:spcPct val="90000"/>
              </a:lnSpc>
              <a:buFontTx/>
              <a:buNone/>
            </a:pPr>
            <a:r>
              <a:rPr lang="en-US" smtClean="0">
                <a:cs typeface="Arial" charset="0"/>
              </a:rPr>
              <a:t>      subj: NP     </a:t>
            </a:r>
          </a:p>
          <a:p>
            <a:pPr eaLnBrk="1" hangingPunct="1">
              <a:lnSpc>
                <a:spcPct val="90000"/>
              </a:lnSpc>
              <a:buFontTx/>
              <a:buNone/>
            </a:pPr>
            <a:r>
              <a:rPr lang="en-US" smtClean="0">
                <a:cs typeface="Arial" charset="0"/>
              </a:rPr>
              <a:t>      vp: VP </a:t>
            </a:r>
          </a:p>
          <a:p>
            <a:pPr eaLnBrk="1" hangingPunct="1">
              <a:lnSpc>
                <a:spcPct val="90000"/>
              </a:lnSpc>
              <a:buFontTx/>
              <a:buNone/>
            </a:pPr>
            <a:r>
              <a:rPr lang="en-US" b="1" smtClean="0">
                <a:cs typeface="Arial" charset="0"/>
              </a:rPr>
              <a:t>form</a:t>
            </a:r>
            <a:r>
              <a:rPr lang="en-US" smtClean="0">
                <a:cs typeface="Arial" charset="0"/>
              </a:rPr>
              <a:t>   </a:t>
            </a:r>
            <a:r>
              <a:rPr lang="en-US" b="1" smtClean="0">
                <a:cs typeface="Arial" charset="0"/>
              </a:rPr>
              <a:t>constraints</a:t>
            </a:r>
            <a:r>
              <a:rPr lang="en-US" smtClean="0">
                <a:cs typeface="Arial" charset="0"/>
              </a:rPr>
              <a:t>   </a:t>
            </a:r>
          </a:p>
          <a:p>
            <a:pPr eaLnBrk="1" hangingPunct="1">
              <a:lnSpc>
                <a:spcPct val="90000"/>
              </a:lnSpc>
              <a:buFontTx/>
              <a:buNone/>
            </a:pPr>
            <a:r>
              <a:rPr lang="en-US" smtClean="0">
                <a:cs typeface="Arial" charset="0"/>
              </a:rPr>
              <a:t>   subj </a:t>
            </a:r>
            <a:r>
              <a:rPr lang="en-US" b="1" smtClean="0">
                <a:cs typeface="Arial" charset="0"/>
              </a:rPr>
              <a:t>before</a:t>
            </a:r>
            <a:r>
              <a:rPr lang="en-US" smtClean="0">
                <a:cs typeface="Arial" charset="0"/>
              </a:rPr>
              <a:t> vp</a:t>
            </a:r>
          </a:p>
          <a:p>
            <a:pPr eaLnBrk="1" hangingPunct="1">
              <a:lnSpc>
                <a:spcPct val="90000"/>
              </a:lnSpc>
              <a:buFontTx/>
              <a:buNone/>
            </a:pPr>
            <a:r>
              <a:rPr lang="en-US" b="1" smtClean="0">
                <a:cs typeface="Arial" charset="0"/>
              </a:rPr>
              <a:t>meaning</a:t>
            </a:r>
            <a:r>
              <a:rPr lang="en-US" smtClean="0">
                <a:cs typeface="Arial" charset="0"/>
              </a:rPr>
              <a:t> </a:t>
            </a:r>
            <a:r>
              <a:rPr lang="en-US" b="1" smtClean="0">
                <a:cs typeface="Arial" charset="0"/>
              </a:rPr>
              <a:t>constraints</a:t>
            </a:r>
            <a:r>
              <a:rPr lang="en-US" smtClean="0">
                <a:cs typeface="Arial" charset="0"/>
              </a:rPr>
              <a:t>  </a:t>
            </a:r>
          </a:p>
          <a:p>
            <a:pPr eaLnBrk="1" hangingPunct="1">
              <a:lnSpc>
                <a:spcPct val="90000"/>
              </a:lnSpc>
              <a:buFontTx/>
              <a:buNone/>
            </a:pPr>
            <a:r>
              <a:rPr lang="en-US" smtClean="0">
                <a:cs typeface="Arial" charset="0"/>
              </a:rPr>
              <a:t>  profiled-participant ↔   </a:t>
            </a:r>
          </a:p>
          <a:p>
            <a:pPr eaLnBrk="1" hangingPunct="1">
              <a:lnSpc>
                <a:spcPct val="90000"/>
              </a:lnSpc>
              <a:buFontTx/>
              <a:buNone/>
            </a:pPr>
            <a:r>
              <a:rPr lang="en-US" smtClean="0">
                <a:cs typeface="Arial" charset="0"/>
              </a:rPr>
              <a:t>     subj</a:t>
            </a:r>
            <a:r>
              <a:rPr lang="en-US"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6194" name="Rectangle 2"/>
          <p:cNvSpPr>
            <a:spLocks noGrp="1" noChangeArrowheads="1"/>
          </p:cNvSpPr>
          <p:nvPr>
            <p:ph type="title"/>
          </p:nvPr>
        </p:nvSpPr>
        <p:spPr>
          <a:xfrm>
            <a:off x="609600" y="455613"/>
            <a:ext cx="7772400" cy="685800"/>
          </a:xfrm>
          <a:noFill/>
          <a:ln/>
        </p:spPr>
        <p:txBody>
          <a:bodyPr lIns="92075" tIns="46038" rIns="92075" bIns="46038"/>
          <a:lstStyle/>
          <a:p>
            <a:r>
              <a:rPr lang="en-US"/>
              <a:t>Simulation specification</a:t>
            </a:r>
          </a:p>
        </p:txBody>
      </p:sp>
      <p:sp>
        <p:nvSpPr>
          <p:cNvPr id="1416195" name="Rectangle 3"/>
          <p:cNvSpPr>
            <a:spLocks noChangeArrowheads="1"/>
          </p:cNvSpPr>
          <p:nvPr/>
        </p:nvSpPr>
        <p:spPr bwMode="auto">
          <a:xfrm>
            <a:off x="609600" y="4772025"/>
            <a:ext cx="8096250" cy="1552575"/>
          </a:xfrm>
          <a:prstGeom prst="rect">
            <a:avLst/>
          </a:prstGeom>
          <a:noFill/>
          <a:ln w="9525">
            <a:noFill/>
            <a:miter lim="800000"/>
            <a:headEnd/>
            <a:tailEnd/>
          </a:ln>
          <a:effectLst/>
        </p:spPr>
        <p:txBody>
          <a:bodyPr lIns="92075" tIns="46038" rIns="92075" bIns="46038">
            <a:spAutoFit/>
          </a:bodyPr>
          <a:lstStyle/>
          <a:p>
            <a:pPr eaLnBrk="0" hangingPunct="0">
              <a:spcBef>
                <a:spcPct val="50000"/>
              </a:spcBef>
            </a:pPr>
            <a:r>
              <a:rPr lang="en-US" sz="2400">
                <a:latin typeface="Arial Narrow" pitchFamily="34" charset="0"/>
              </a:rPr>
              <a:t>The analysis process produces a </a:t>
            </a:r>
            <a:r>
              <a:rPr lang="en-US" sz="2400" b="1">
                <a:solidFill>
                  <a:srgbClr val="9900FF"/>
                </a:solidFill>
                <a:latin typeface="Arial Narrow" pitchFamily="34" charset="0"/>
              </a:rPr>
              <a:t>simulation specification</a:t>
            </a:r>
            <a:r>
              <a:rPr lang="en-US" sz="2400">
                <a:latin typeface="Arial Narrow" pitchFamily="34" charset="0"/>
              </a:rPr>
              <a:t> that </a:t>
            </a:r>
          </a:p>
          <a:p>
            <a:pPr marL="114300" lvl="1" eaLnBrk="0" hangingPunct="0">
              <a:spcBef>
                <a:spcPct val="50000"/>
              </a:spcBef>
              <a:buFontTx/>
              <a:buChar char="•"/>
            </a:pPr>
            <a:r>
              <a:rPr lang="en-US" sz="2400">
                <a:latin typeface="Arial Narrow" pitchFamily="34" charset="0"/>
              </a:rPr>
              <a:t>includes image-schematic, motor control and conceptual structures </a:t>
            </a:r>
          </a:p>
          <a:p>
            <a:pPr marL="114300" lvl="1" eaLnBrk="0" hangingPunct="0">
              <a:spcBef>
                <a:spcPct val="50000"/>
              </a:spcBef>
              <a:buFontTx/>
              <a:buChar char="•"/>
            </a:pPr>
            <a:r>
              <a:rPr lang="en-US" sz="2400">
                <a:latin typeface="Arial Narrow" pitchFamily="34" charset="0"/>
              </a:rPr>
              <a:t>provides parameters for a mental simulation</a:t>
            </a:r>
          </a:p>
        </p:txBody>
      </p:sp>
      <p:pic>
        <p:nvPicPr>
          <p:cNvPr id="1416196" name="Picture 4"/>
          <p:cNvPicPr>
            <a:picLocks noChangeArrowheads="1"/>
          </p:cNvPicPr>
          <p:nvPr/>
        </p:nvPicPr>
        <p:blipFill>
          <a:blip r:embed="rId3" cstate="print"/>
          <a:srcRect/>
          <a:stretch>
            <a:fillRect/>
          </a:stretch>
        </p:blipFill>
        <p:spPr bwMode="auto">
          <a:xfrm>
            <a:off x="161925" y="1206500"/>
            <a:ext cx="8858250" cy="3432175"/>
          </a:xfrm>
          <a:prstGeom prst="rect">
            <a:avLst/>
          </a:prstGeom>
          <a:noFill/>
          <a:ln w="9525">
            <a:noFill/>
            <a:miter lim="800000"/>
            <a:headEnd/>
            <a:tailEnd/>
          </a:ln>
          <a:effectLst/>
        </p:spPr>
      </p:pic>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Slide Number Placeholder 5"/>
          <p:cNvSpPr txBox="1">
            <a:spLocks noGrp="1"/>
          </p:cNvSpPr>
          <p:nvPr/>
        </p:nvSpPr>
        <p:spPr bwMode="auto">
          <a:xfrm>
            <a:off x="6553200" y="6243638"/>
            <a:ext cx="2133600" cy="461962"/>
          </a:xfrm>
          <a:prstGeom prst="rect">
            <a:avLst/>
          </a:prstGeom>
          <a:noFill/>
          <a:ln w="9525">
            <a:noFill/>
            <a:miter lim="800000"/>
            <a:headEnd/>
            <a:tailEnd/>
          </a:ln>
        </p:spPr>
        <p:txBody>
          <a:bodyPr/>
          <a:lstStyle/>
          <a:p>
            <a:pPr algn="r"/>
            <a:endParaRPr lang="en-US" altLang="en-US">
              <a:cs typeface="Arial" charset="0"/>
            </a:endParaRPr>
          </a:p>
        </p:txBody>
      </p:sp>
      <p:sp>
        <p:nvSpPr>
          <p:cNvPr id="43011" name="Rectangle 2"/>
          <p:cNvSpPr>
            <a:spLocks noGrp="1" noChangeArrowheads="1"/>
          </p:cNvSpPr>
          <p:nvPr>
            <p:ph type="title" idx="4294967295"/>
          </p:nvPr>
        </p:nvSpPr>
        <p:spPr>
          <a:xfrm>
            <a:off x="0" y="0"/>
            <a:ext cx="9144000" cy="838200"/>
          </a:xfrm>
        </p:spPr>
        <p:txBody>
          <a:bodyPr/>
          <a:lstStyle/>
          <a:p>
            <a:pPr eaLnBrk="1" hangingPunct="1"/>
            <a:r>
              <a:rPr lang="en-US" sz="4000" smtClean="0"/>
              <a:t>Competition-based analyzer</a:t>
            </a:r>
          </a:p>
        </p:txBody>
      </p:sp>
      <p:sp>
        <p:nvSpPr>
          <p:cNvPr id="49155" name="Rectangle 3"/>
          <p:cNvSpPr>
            <a:spLocks noGrp="1" noChangeArrowheads="1"/>
          </p:cNvSpPr>
          <p:nvPr>
            <p:ph type="body" idx="4294967295"/>
          </p:nvPr>
        </p:nvSpPr>
        <p:spPr>
          <a:xfrm>
            <a:off x="4267200" y="762000"/>
            <a:ext cx="4648200" cy="1981200"/>
          </a:xfrm>
        </p:spPr>
        <p:txBody>
          <a:bodyPr/>
          <a:lstStyle/>
          <a:p>
            <a:pPr eaLnBrk="1" hangingPunct="1"/>
            <a:r>
              <a:rPr lang="en-US" sz="2600" smtClean="0"/>
              <a:t>An analysis is made up of:</a:t>
            </a:r>
          </a:p>
          <a:p>
            <a:pPr lvl="1" eaLnBrk="1" hangingPunct="1"/>
            <a:r>
              <a:rPr lang="en-US" sz="2600" smtClean="0"/>
              <a:t>A constructional tree</a:t>
            </a:r>
          </a:p>
          <a:p>
            <a:pPr lvl="1" eaLnBrk="1" hangingPunct="1"/>
            <a:r>
              <a:rPr lang="en-US" sz="2600" smtClean="0"/>
              <a:t>A semantic specification</a:t>
            </a:r>
          </a:p>
          <a:p>
            <a:pPr lvl="1" eaLnBrk="1" hangingPunct="1"/>
            <a:r>
              <a:rPr lang="en-US" sz="2600" smtClean="0"/>
              <a:t>A set of resolutions</a:t>
            </a:r>
          </a:p>
        </p:txBody>
      </p:sp>
      <p:sp>
        <p:nvSpPr>
          <p:cNvPr id="43013" name="Text Box 4"/>
          <p:cNvSpPr txBox="1">
            <a:spLocks noChangeArrowheads="1"/>
          </p:cNvSpPr>
          <p:nvPr/>
        </p:nvSpPr>
        <p:spPr bwMode="auto">
          <a:xfrm>
            <a:off x="304800" y="4343400"/>
            <a:ext cx="7162800" cy="341313"/>
          </a:xfrm>
          <a:prstGeom prst="rect">
            <a:avLst/>
          </a:prstGeom>
          <a:noFill/>
          <a:ln w="38100">
            <a:noFill/>
            <a:miter lim="800000"/>
            <a:headEnd/>
            <a:tailEnd/>
          </a:ln>
        </p:spPr>
        <p:txBody>
          <a:bodyPr lIns="77724" tIns="38862" rIns="77724" bIns="0" anchor="ctr"/>
          <a:lstStyle/>
          <a:p>
            <a:pPr algn="ctr" eaLnBrk="0" hangingPunct="0"/>
            <a:r>
              <a:rPr lang="en-US" sz="2400" i="1">
                <a:latin typeface="Minion Pro" pitchFamily="18" charset="0"/>
                <a:cs typeface="Arial" charset="0"/>
              </a:rPr>
              <a:t>Bill 		gave		Mary		the book</a:t>
            </a:r>
          </a:p>
        </p:txBody>
      </p:sp>
      <p:grpSp>
        <p:nvGrpSpPr>
          <p:cNvPr id="43014" name="Group 48"/>
          <p:cNvGrpSpPr>
            <a:grpSpLocks/>
          </p:cNvGrpSpPr>
          <p:nvPr/>
        </p:nvGrpSpPr>
        <p:grpSpPr bwMode="auto">
          <a:xfrm>
            <a:off x="4792663" y="5359400"/>
            <a:ext cx="985837" cy="519113"/>
            <a:chOff x="3499" y="2928"/>
            <a:chExt cx="621" cy="327"/>
          </a:xfrm>
        </p:grpSpPr>
        <p:sp>
          <p:nvSpPr>
            <p:cNvPr id="43059" name="Rectangle 13"/>
            <p:cNvSpPr>
              <a:spLocks noChangeArrowheads="1"/>
            </p:cNvSpPr>
            <p:nvPr/>
          </p:nvSpPr>
          <p:spPr bwMode="auto">
            <a:xfrm>
              <a:off x="3684" y="3024"/>
              <a:ext cx="436" cy="231"/>
            </a:xfrm>
            <a:prstGeom prst="rect">
              <a:avLst/>
            </a:prstGeom>
            <a:noFill/>
            <a:ln w="9525">
              <a:noFill/>
              <a:miter lim="800000"/>
              <a:headEnd/>
              <a:tailEnd/>
            </a:ln>
          </p:spPr>
          <p:txBody>
            <a:bodyPr wrap="none">
              <a:spAutoFit/>
            </a:bodyPr>
            <a:lstStyle/>
            <a:p>
              <a:pPr algn="ctr">
                <a:spcBef>
                  <a:spcPct val="35000"/>
                </a:spcBef>
              </a:pPr>
              <a:r>
                <a:rPr lang="en-US" sz="2000">
                  <a:latin typeface="Trebuchet MS" pitchFamily="34" charset="0"/>
                  <a:cs typeface="Arial" charset="0"/>
                </a:rPr>
                <a:t>Mary</a:t>
              </a:r>
            </a:p>
          </p:txBody>
        </p:sp>
        <p:cxnSp>
          <p:nvCxnSpPr>
            <p:cNvPr id="43060" name="AutoShape 14"/>
            <p:cNvCxnSpPr>
              <a:cxnSpLocks noChangeShapeType="1"/>
              <a:stCxn id="43031" idx="2"/>
              <a:endCxn id="43059" idx="0"/>
            </p:cNvCxnSpPr>
            <p:nvPr/>
          </p:nvCxnSpPr>
          <p:spPr bwMode="auto">
            <a:xfrm>
              <a:off x="3499" y="2928"/>
              <a:ext cx="403" cy="96"/>
            </a:xfrm>
            <a:prstGeom prst="straightConnector1">
              <a:avLst/>
            </a:prstGeom>
            <a:noFill/>
            <a:ln w="22225">
              <a:solidFill>
                <a:srgbClr val="FF6600"/>
              </a:solidFill>
              <a:round/>
              <a:headEnd/>
              <a:tailEnd type="triangle" w="med" len="med"/>
            </a:ln>
          </p:spPr>
        </p:cxnSp>
      </p:grpSp>
      <p:grpSp>
        <p:nvGrpSpPr>
          <p:cNvPr id="43015" name="Group 47"/>
          <p:cNvGrpSpPr>
            <a:grpSpLocks/>
          </p:cNvGrpSpPr>
          <p:nvPr/>
        </p:nvGrpSpPr>
        <p:grpSpPr bwMode="auto">
          <a:xfrm>
            <a:off x="811213" y="5359400"/>
            <a:ext cx="877887" cy="519113"/>
            <a:chOff x="991" y="2928"/>
            <a:chExt cx="553" cy="327"/>
          </a:xfrm>
        </p:grpSpPr>
        <p:sp>
          <p:nvSpPr>
            <p:cNvPr id="43057" name="Rectangle 12"/>
            <p:cNvSpPr>
              <a:spLocks noChangeArrowheads="1"/>
            </p:cNvSpPr>
            <p:nvPr/>
          </p:nvSpPr>
          <p:spPr bwMode="auto">
            <a:xfrm>
              <a:off x="1236" y="3024"/>
              <a:ext cx="308" cy="231"/>
            </a:xfrm>
            <a:prstGeom prst="rect">
              <a:avLst/>
            </a:prstGeom>
            <a:noFill/>
            <a:ln w="9525">
              <a:noFill/>
              <a:miter lim="800000"/>
              <a:headEnd/>
              <a:tailEnd/>
            </a:ln>
          </p:spPr>
          <p:txBody>
            <a:bodyPr wrap="none">
              <a:spAutoFit/>
            </a:bodyPr>
            <a:lstStyle/>
            <a:p>
              <a:pPr algn="ctr">
                <a:spcBef>
                  <a:spcPct val="35000"/>
                </a:spcBef>
              </a:pPr>
              <a:r>
                <a:rPr lang="en-US" sz="2000">
                  <a:latin typeface="Trebuchet MS" pitchFamily="34" charset="0"/>
                  <a:cs typeface="Arial" charset="0"/>
                </a:rPr>
                <a:t>Bill</a:t>
              </a:r>
            </a:p>
          </p:txBody>
        </p:sp>
        <p:cxnSp>
          <p:nvCxnSpPr>
            <p:cNvPr id="43058" name="AutoShape 15"/>
            <p:cNvCxnSpPr>
              <a:cxnSpLocks noChangeShapeType="1"/>
              <a:stCxn id="43030" idx="2"/>
              <a:endCxn id="43057" idx="0"/>
            </p:cNvCxnSpPr>
            <p:nvPr/>
          </p:nvCxnSpPr>
          <p:spPr bwMode="auto">
            <a:xfrm>
              <a:off x="991" y="2928"/>
              <a:ext cx="399" cy="96"/>
            </a:xfrm>
            <a:prstGeom prst="straightConnector1">
              <a:avLst/>
            </a:prstGeom>
            <a:noFill/>
            <a:ln w="22225">
              <a:solidFill>
                <a:srgbClr val="FF6600"/>
              </a:solidFill>
              <a:round/>
              <a:headEnd/>
              <a:tailEnd type="triangle" w="med" len="med"/>
            </a:ln>
          </p:spPr>
        </p:cxnSp>
      </p:grpSp>
      <p:grpSp>
        <p:nvGrpSpPr>
          <p:cNvPr id="43016" name="Group 44"/>
          <p:cNvGrpSpPr>
            <a:grpSpLocks/>
          </p:cNvGrpSpPr>
          <p:nvPr/>
        </p:nvGrpSpPr>
        <p:grpSpPr bwMode="auto">
          <a:xfrm>
            <a:off x="228600" y="3773488"/>
            <a:ext cx="6934200" cy="533400"/>
            <a:chOff x="624" y="1929"/>
            <a:chExt cx="4368" cy="336"/>
          </a:xfrm>
        </p:grpSpPr>
        <p:sp>
          <p:nvSpPr>
            <p:cNvPr id="43049" name="Text Box 7"/>
            <p:cNvSpPr txBox="1">
              <a:spLocks noChangeArrowheads="1"/>
            </p:cNvSpPr>
            <p:nvPr/>
          </p:nvSpPr>
          <p:spPr bwMode="auto">
            <a:xfrm>
              <a:off x="624" y="1929"/>
              <a:ext cx="768" cy="254"/>
            </a:xfrm>
            <a:prstGeom prst="rect">
              <a:avLst/>
            </a:prstGeom>
            <a:noFill/>
            <a:ln w="38100">
              <a:noFill/>
              <a:miter lim="800000"/>
              <a:headEnd/>
              <a:tailEnd/>
            </a:ln>
          </p:spPr>
          <p:txBody>
            <a:bodyPr lIns="77724" tIns="38862" rIns="77724" bIns="0"/>
            <a:lstStyle/>
            <a:p>
              <a:pPr algn="ctr">
                <a:spcBef>
                  <a:spcPct val="35000"/>
                </a:spcBef>
              </a:pPr>
              <a:r>
                <a:rPr lang="en-US" sz="2000">
                  <a:latin typeface="Verdana" pitchFamily="34" charset="0"/>
                  <a:cs typeface="Arial" charset="0"/>
                </a:rPr>
                <a:t>Ref-Exp</a:t>
              </a:r>
            </a:p>
          </p:txBody>
        </p:sp>
        <p:sp>
          <p:nvSpPr>
            <p:cNvPr id="43050" name="Text Box 8"/>
            <p:cNvSpPr txBox="1">
              <a:spLocks noChangeArrowheads="1"/>
            </p:cNvSpPr>
            <p:nvPr/>
          </p:nvSpPr>
          <p:spPr bwMode="auto">
            <a:xfrm>
              <a:off x="3072" y="1929"/>
              <a:ext cx="768" cy="254"/>
            </a:xfrm>
            <a:prstGeom prst="rect">
              <a:avLst/>
            </a:prstGeom>
            <a:noFill/>
            <a:ln w="38100">
              <a:noFill/>
              <a:miter lim="800000"/>
              <a:headEnd/>
              <a:tailEnd/>
            </a:ln>
          </p:spPr>
          <p:txBody>
            <a:bodyPr lIns="77724" tIns="38862" rIns="77724" bIns="0"/>
            <a:lstStyle/>
            <a:p>
              <a:pPr algn="ctr">
                <a:spcBef>
                  <a:spcPct val="35000"/>
                </a:spcBef>
              </a:pPr>
              <a:r>
                <a:rPr lang="en-US" sz="2000">
                  <a:latin typeface="Verdana" pitchFamily="34" charset="0"/>
                  <a:cs typeface="Arial" charset="0"/>
                </a:rPr>
                <a:t>Ref-Exp</a:t>
              </a:r>
            </a:p>
          </p:txBody>
        </p:sp>
        <p:sp>
          <p:nvSpPr>
            <p:cNvPr id="43051" name="Text Box 9"/>
            <p:cNvSpPr txBox="1">
              <a:spLocks noChangeArrowheads="1"/>
            </p:cNvSpPr>
            <p:nvPr/>
          </p:nvSpPr>
          <p:spPr bwMode="auto">
            <a:xfrm>
              <a:off x="4224" y="1929"/>
              <a:ext cx="768" cy="254"/>
            </a:xfrm>
            <a:prstGeom prst="rect">
              <a:avLst/>
            </a:prstGeom>
            <a:noFill/>
            <a:ln w="38100">
              <a:noFill/>
              <a:miter lim="800000"/>
              <a:headEnd/>
              <a:tailEnd/>
            </a:ln>
          </p:spPr>
          <p:txBody>
            <a:bodyPr lIns="77724" tIns="38862" rIns="77724" bIns="0"/>
            <a:lstStyle/>
            <a:p>
              <a:pPr algn="ctr">
                <a:spcBef>
                  <a:spcPct val="35000"/>
                </a:spcBef>
              </a:pPr>
              <a:r>
                <a:rPr lang="en-US" sz="2000">
                  <a:latin typeface="Verdana" pitchFamily="34" charset="0"/>
                  <a:cs typeface="Arial" charset="0"/>
                </a:rPr>
                <a:t>Ref-Exp</a:t>
              </a:r>
            </a:p>
          </p:txBody>
        </p:sp>
        <p:sp>
          <p:nvSpPr>
            <p:cNvPr id="43052" name="Line 17"/>
            <p:cNvSpPr>
              <a:spLocks noChangeShapeType="1"/>
            </p:cNvSpPr>
            <p:nvPr/>
          </p:nvSpPr>
          <p:spPr bwMode="auto">
            <a:xfrm>
              <a:off x="1008" y="2169"/>
              <a:ext cx="0" cy="96"/>
            </a:xfrm>
            <a:prstGeom prst="line">
              <a:avLst/>
            </a:prstGeom>
            <a:noFill/>
            <a:ln w="9525">
              <a:solidFill>
                <a:schemeClr val="tx1"/>
              </a:solidFill>
              <a:round/>
              <a:headEnd/>
              <a:tailEnd/>
            </a:ln>
          </p:spPr>
          <p:txBody>
            <a:bodyPr/>
            <a:lstStyle/>
            <a:p>
              <a:endParaRPr lang="en-US"/>
            </a:p>
          </p:txBody>
        </p:sp>
        <p:sp>
          <p:nvSpPr>
            <p:cNvPr id="43053" name="Line 18"/>
            <p:cNvSpPr>
              <a:spLocks noChangeShapeType="1"/>
            </p:cNvSpPr>
            <p:nvPr/>
          </p:nvSpPr>
          <p:spPr bwMode="auto">
            <a:xfrm>
              <a:off x="3456" y="2169"/>
              <a:ext cx="0" cy="96"/>
            </a:xfrm>
            <a:prstGeom prst="line">
              <a:avLst/>
            </a:prstGeom>
            <a:noFill/>
            <a:ln w="9525">
              <a:solidFill>
                <a:schemeClr val="tx1"/>
              </a:solidFill>
              <a:round/>
              <a:headEnd/>
              <a:tailEnd/>
            </a:ln>
          </p:spPr>
          <p:txBody>
            <a:bodyPr/>
            <a:lstStyle/>
            <a:p>
              <a:endParaRPr lang="en-US"/>
            </a:p>
          </p:txBody>
        </p:sp>
        <p:sp>
          <p:nvSpPr>
            <p:cNvPr id="43054" name="Line 19"/>
            <p:cNvSpPr>
              <a:spLocks noChangeShapeType="1"/>
            </p:cNvSpPr>
            <p:nvPr/>
          </p:nvSpPr>
          <p:spPr bwMode="auto">
            <a:xfrm>
              <a:off x="4608" y="2169"/>
              <a:ext cx="0" cy="96"/>
            </a:xfrm>
            <a:prstGeom prst="line">
              <a:avLst/>
            </a:prstGeom>
            <a:noFill/>
            <a:ln w="9525">
              <a:solidFill>
                <a:schemeClr val="tx1"/>
              </a:solidFill>
              <a:round/>
              <a:headEnd/>
              <a:tailEnd/>
            </a:ln>
          </p:spPr>
          <p:txBody>
            <a:bodyPr/>
            <a:lstStyle/>
            <a:p>
              <a:endParaRPr lang="en-US"/>
            </a:p>
          </p:txBody>
        </p:sp>
        <p:sp>
          <p:nvSpPr>
            <p:cNvPr id="43055" name="Text Box 20"/>
            <p:cNvSpPr txBox="1">
              <a:spLocks noChangeArrowheads="1"/>
            </p:cNvSpPr>
            <p:nvPr/>
          </p:nvSpPr>
          <p:spPr bwMode="auto">
            <a:xfrm>
              <a:off x="1824" y="1929"/>
              <a:ext cx="768" cy="254"/>
            </a:xfrm>
            <a:prstGeom prst="rect">
              <a:avLst/>
            </a:prstGeom>
            <a:noFill/>
            <a:ln w="38100">
              <a:noFill/>
              <a:miter lim="800000"/>
              <a:headEnd/>
              <a:tailEnd/>
            </a:ln>
          </p:spPr>
          <p:txBody>
            <a:bodyPr lIns="77724" tIns="38862" rIns="77724" bIns="0"/>
            <a:lstStyle/>
            <a:p>
              <a:pPr algn="ctr">
                <a:spcBef>
                  <a:spcPct val="35000"/>
                </a:spcBef>
              </a:pPr>
              <a:r>
                <a:rPr lang="en-US" sz="2000">
                  <a:latin typeface="Verdana" pitchFamily="34" charset="0"/>
                  <a:cs typeface="Arial" charset="0"/>
                </a:rPr>
                <a:t>Give</a:t>
              </a:r>
            </a:p>
          </p:txBody>
        </p:sp>
        <p:sp>
          <p:nvSpPr>
            <p:cNvPr id="43056" name="Line 21"/>
            <p:cNvSpPr>
              <a:spLocks noChangeShapeType="1"/>
            </p:cNvSpPr>
            <p:nvPr/>
          </p:nvSpPr>
          <p:spPr bwMode="auto">
            <a:xfrm>
              <a:off x="2208" y="2169"/>
              <a:ext cx="0" cy="96"/>
            </a:xfrm>
            <a:prstGeom prst="line">
              <a:avLst/>
            </a:prstGeom>
            <a:noFill/>
            <a:ln w="9525">
              <a:solidFill>
                <a:schemeClr val="tx1"/>
              </a:solidFill>
              <a:round/>
              <a:headEnd/>
              <a:tailEnd/>
            </a:ln>
          </p:spPr>
          <p:txBody>
            <a:bodyPr/>
            <a:lstStyle/>
            <a:p>
              <a:endParaRPr lang="en-US"/>
            </a:p>
          </p:txBody>
        </p:sp>
      </p:grpSp>
      <p:grpSp>
        <p:nvGrpSpPr>
          <p:cNvPr id="43017" name="Group 53"/>
          <p:cNvGrpSpPr>
            <a:grpSpLocks/>
          </p:cNvGrpSpPr>
          <p:nvPr/>
        </p:nvGrpSpPr>
        <p:grpSpPr bwMode="auto">
          <a:xfrm>
            <a:off x="838200" y="2743200"/>
            <a:ext cx="5716588" cy="1163638"/>
            <a:chOff x="1008" y="1035"/>
            <a:chExt cx="3601" cy="1009"/>
          </a:xfrm>
        </p:grpSpPr>
        <p:sp>
          <p:nvSpPr>
            <p:cNvPr id="43040" name="Rectangle 16"/>
            <p:cNvSpPr>
              <a:spLocks noChangeArrowheads="1"/>
            </p:cNvSpPr>
            <p:nvPr/>
          </p:nvSpPr>
          <p:spPr bwMode="auto">
            <a:xfrm>
              <a:off x="2016" y="1035"/>
              <a:ext cx="1248" cy="347"/>
            </a:xfrm>
            <a:prstGeom prst="rect">
              <a:avLst/>
            </a:prstGeom>
            <a:noFill/>
            <a:ln w="9525">
              <a:noFill/>
              <a:miter lim="800000"/>
              <a:headEnd/>
              <a:tailEnd/>
            </a:ln>
          </p:spPr>
          <p:txBody>
            <a:bodyPr>
              <a:spAutoFit/>
            </a:bodyPr>
            <a:lstStyle/>
            <a:p>
              <a:pPr algn="ctr">
                <a:spcBef>
                  <a:spcPct val="35000"/>
                </a:spcBef>
              </a:pPr>
              <a:r>
                <a:rPr lang="en-US" sz="2000">
                  <a:latin typeface="Trebuchet MS" pitchFamily="34" charset="0"/>
                  <a:cs typeface="Arial" charset="0"/>
                </a:rPr>
                <a:t>A-GIVE-B-X</a:t>
              </a:r>
            </a:p>
          </p:txBody>
        </p:sp>
        <p:cxnSp>
          <p:nvCxnSpPr>
            <p:cNvPr id="43041" name="AutoShape 22"/>
            <p:cNvCxnSpPr>
              <a:cxnSpLocks noChangeShapeType="1"/>
              <a:stCxn id="43040" idx="2"/>
            </p:cNvCxnSpPr>
            <p:nvPr/>
          </p:nvCxnSpPr>
          <p:spPr bwMode="auto">
            <a:xfrm rot="5400000">
              <a:off x="1493" y="897"/>
              <a:ext cx="662" cy="1632"/>
            </a:xfrm>
            <a:prstGeom prst="straightConnector1">
              <a:avLst/>
            </a:prstGeom>
            <a:noFill/>
            <a:ln w="9525">
              <a:solidFill>
                <a:schemeClr val="tx1"/>
              </a:solidFill>
              <a:round/>
              <a:headEnd/>
              <a:tailEnd/>
            </a:ln>
          </p:spPr>
        </p:cxnSp>
        <p:cxnSp>
          <p:nvCxnSpPr>
            <p:cNvPr id="43042" name="AutoShape 23"/>
            <p:cNvCxnSpPr>
              <a:cxnSpLocks noChangeShapeType="1"/>
              <a:stCxn id="43040" idx="2"/>
              <a:endCxn id="43055" idx="0"/>
            </p:cNvCxnSpPr>
            <p:nvPr/>
          </p:nvCxnSpPr>
          <p:spPr bwMode="auto">
            <a:xfrm rot="5400000">
              <a:off x="2151" y="1440"/>
              <a:ext cx="547" cy="432"/>
            </a:xfrm>
            <a:prstGeom prst="straightConnector1">
              <a:avLst/>
            </a:prstGeom>
            <a:noFill/>
            <a:ln w="9525">
              <a:solidFill>
                <a:schemeClr val="tx1"/>
              </a:solidFill>
              <a:round/>
              <a:headEnd/>
              <a:tailEnd/>
            </a:ln>
          </p:spPr>
        </p:cxnSp>
        <p:cxnSp>
          <p:nvCxnSpPr>
            <p:cNvPr id="43043" name="AutoShape 24"/>
            <p:cNvCxnSpPr>
              <a:cxnSpLocks noChangeShapeType="1"/>
              <a:stCxn id="43040" idx="2"/>
              <a:endCxn id="43050" idx="0"/>
            </p:cNvCxnSpPr>
            <p:nvPr/>
          </p:nvCxnSpPr>
          <p:spPr bwMode="auto">
            <a:xfrm rot="16200000" flipH="1">
              <a:off x="2775" y="1248"/>
              <a:ext cx="547" cy="816"/>
            </a:xfrm>
            <a:prstGeom prst="straightConnector1">
              <a:avLst/>
            </a:prstGeom>
            <a:noFill/>
            <a:ln w="9525">
              <a:solidFill>
                <a:schemeClr val="tx1"/>
              </a:solidFill>
              <a:round/>
              <a:headEnd/>
              <a:tailEnd/>
            </a:ln>
          </p:spPr>
        </p:cxnSp>
        <p:cxnSp>
          <p:nvCxnSpPr>
            <p:cNvPr id="43044" name="AutoShape 25"/>
            <p:cNvCxnSpPr>
              <a:cxnSpLocks noChangeShapeType="1"/>
              <a:stCxn id="43040" idx="2"/>
              <a:endCxn id="43051" idx="0"/>
            </p:cNvCxnSpPr>
            <p:nvPr/>
          </p:nvCxnSpPr>
          <p:spPr bwMode="auto">
            <a:xfrm rot="16200000" flipH="1">
              <a:off x="3351" y="672"/>
              <a:ext cx="547" cy="1968"/>
            </a:xfrm>
            <a:prstGeom prst="straightConnector1">
              <a:avLst/>
            </a:prstGeom>
            <a:noFill/>
            <a:ln w="9525">
              <a:solidFill>
                <a:schemeClr val="tx1"/>
              </a:solidFill>
              <a:round/>
              <a:headEnd/>
              <a:tailEnd/>
            </a:ln>
          </p:spPr>
        </p:cxnSp>
        <p:sp>
          <p:nvSpPr>
            <p:cNvPr id="43045" name="Rectangle 26"/>
            <p:cNvSpPr>
              <a:spLocks noChangeArrowheads="1"/>
            </p:cNvSpPr>
            <p:nvPr/>
          </p:nvSpPr>
          <p:spPr bwMode="auto">
            <a:xfrm>
              <a:off x="1008" y="1564"/>
              <a:ext cx="354" cy="267"/>
            </a:xfrm>
            <a:prstGeom prst="rect">
              <a:avLst/>
            </a:prstGeom>
            <a:noFill/>
            <a:ln w="9525">
              <a:noFill/>
              <a:miter lim="800000"/>
              <a:headEnd/>
              <a:tailEnd/>
            </a:ln>
          </p:spPr>
          <p:txBody>
            <a:bodyPr>
              <a:spAutoFit/>
            </a:bodyPr>
            <a:lstStyle/>
            <a:p>
              <a:pPr algn="ctr">
                <a:spcBef>
                  <a:spcPct val="35000"/>
                </a:spcBef>
              </a:pPr>
              <a:r>
                <a:rPr lang="en-US" sz="1400">
                  <a:latin typeface="Verdana" pitchFamily="34" charset="0"/>
                  <a:cs typeface="Arial" charset="0"/>
                </a:rPr>
                <a:t>subj</a:t>
              </a:r>
            </a:p>
          </p:txBody>
        </p:sp>
        <p:sp>
          <p:nvSpPr>
            <p:cNvPr id="43046" name="Rectangle 27"/>
            <p:cNvSpPr>
              <a:spLocks noChangeArrowheads="1"/>
            </p:cNvSpPr>
            <p:nvPr/>
          </p:nvSpPr>
          <p:spPr bwMode="auto">
            <a:xfrm>
              <a:off x="2016" y="1630"/>
              <a:ext cx="182" cy="267"/>
            </a:xfrm>
            <a:prstGeom prst="rect">
              <a:avLst/>
            </a:prstGeom>
            <a:noFill/>
            <a:ln w="9525">
              <a:noFill/>
              <a:miter lim="800000"/>
              <a:headEnd/>
              <a:tailEnd/>
            </a:ln>
          </p:spPr>
          <p:txBody>
            <a:bodyPr>
              <a:spAutoFit/>
            </a:bodyPr>
            <a:lstStyle/>
            <a:p>
              <a:pPr algn="ctr">
                <a:spcBef>
                  <a:spcPct val="35000"/>
                </a:spcBef>
              </a:pPr>
              <a:r>
                <a:rPr lang="en-US" sz="1400">
                  <a:latin typeface="Verdana" pitchFamily="34" charset="0"/>
                  <a:cs typeface="Arial" charset="0"/>
                </a:rPr>
                <a:t>v</a:t>
              </a:r>
            </a:p>
          </p:txBody>
        </p:sp>
        <p:sp>
          <p:nvSpPr>
            <p:cNvPr id="43047" name="Rectangle 28"/>
            <p:cNvSpPr>
              <a:spLocks noChangeArrowheads="1"/>
            </p:cNvSpPr>
            <p:nvPr/>
          </p:nvSpPr>
          <p:spPr bwMode="auto">
            <a:xfrm>
              <a:off x="3312" y="1630"/>
              <a:ext cx="364" cy="267"/>
            </a:xfrm>
            <a:prstGeom prst="rect">
              <a:avLst/>
            </a:prstGeom>
            <a:noFill/>
            <a:ln w="9525">
              <a:noFill/>
              <a:miter lim="800000"/>
              <a:headEnd/>
              <a:tailEnd/>
            </a:ln>
          </p:spPr>
          <p:txBody>
            <a:bodyPr>
              <a:spAutoFit/>
            </a:bodyPr>
            <a:lstStyle/>
            <a:p>
              <a:pPr algn="ctr">
                <a:spcBef>
                  <a:spcPct val="35000"/>
                </a:spcBef>
              </a:pPr>
              <a:r>
                <a:rPr lang="en-US" sz="1400">
                  <a:latin typeface="Verdana" pitchFamily="34" charset="0"/>
                  <a:cs typeface="Arial" charset="0"/>
                </a:rPr>
                <a:t>obj1</a:t>
              </a:r>
            </a:p>
          </p:txBody>
        </p:sp>
        <p:sp>
          <p:nvSpPr>
            <p:cNvPr id="43048" name="Rectangle 29"/>
            <p:cNvSpPr>
              <a:spLocks noChangeArrowheads="1"/>
            </p:cNvSpPr>
            <p:nvPr/>
          </p:nvSpPr>
          <p:spPr bwMode="auto">
            <a:xfrm>
              <a:off x="4128" y="1564"/>
              <a:ext cx="364" cy="267"/>
            </a:xfrm>
            <a:prstGeom prst="rect">
              <a:avLst/>
            </a:prstGeom>
            <a:noFill/>
            <a:ln w="9525">
              <a:noFill/>
              <a:miter lim="800000"/>
              <a:headEnd/>
              <a:tailEnd/>
            </a:ln>
          </p:spPr>
          <p:txBody>
            <a:bodyPr>
              <a:spAutoFit/>
            </a:bodyPr>
            <a:lstStyle/>
            <a:p>
              <a:pPr algn="ctr">
                <a:spcBef>
                  <a:spcPct val="35000"/>
                </a:spcBef>
              </a:pPr>
              <a:r>
                <a:rPr lang="en-US" sz="1400">
                  <a:latin typeface="Verdana" pitchFamily="34" charset="0"/>
                  <a:cs typeface="Arial" charset="0"/>
                </a:rPr>
                <a:t>obj2</a:t>
              </a:r>
            </a:p>
          </p:txBody>
        </p:sp>
      </p:grpSp>
      <p:grpSp>
        <p:nvGrpSpPr>
          <p:cNvPr id="43018" name="Group 49"/>
          <p:cNvGrpSpPr>
            <a:grpSpLocks/>
          </p:cNvGrpSpPr>
          <p:nvPr/>
        </p:nvGrpSpPr>
        <p:grpSpPr bwMode="auto">
          <a:xfrm>
            <a:off x="6564313" y="5345113"/>
            <a:ext cx="1131887" cy="533400"/>
            <a:chOff x="4615" y="2919"/>
            <a:chExt cx="713" cy="336"/>
          </a:xfrm>
        </p:grpSpPr>
        <p:sp>
          <p:nvSpPr>
            <p:cNvPr id="43038" name="Rectangle 32"/>
            <p:cNvSpPr>
              <a:spLocks noChangeArrowheads="1"/>
            </p:cNvSpPr>
            <p:nvPr/>
          </p:nvSpPr>
          <p:spPr bwMode="auto">
            <a:xfrm>
              <a:off x="4740" y="3024"/>
              <a:ext cx="588" cy="231"/>
            </a:xfrm>
            <a:prstGeom prst="rect">
              <a:avLst/>
            </a:prstGeom>
            <a:noFill/>
            <a:ln w="9525">
              <a:noFill/>
              <a:miter lim="800000"/>
              <a:headEnd/>
              <a:tailEnd/>
            </a:ln>
          </p:spPr>
          <p:txBody>
            <a:bodyPr wrap="none">
              <a:spAutoFit/>
            </a:bodyPr>
            <a:lstStyle/>
            <a:p>
              <a:pPr algn="ctr">
                <a:spcBef>
                  <a:spcPct val="35000"/>
                </a:spcBef>
              </a:pPr>
              <a:r>
                <a:rPr lang="en-US" sz="2000">
                  <a:latin typeface="Trebuchet MS" pitchFamily="34" charset="0"/>
                  <a:cs typeface="Arial" charset="0"/>
                </a:rPr>
                <a:t>book01</a:t>
              </a:r>
            </a:p>
          </p:txBody>
        </p:sp>
        <p:cxnSp>
          <p:nvCxnSpPr>
            <p:cNvPr id="43039" name="AutoShape 33"/>
            <p:cNvCxnSpPr>
              <a:cxnSpLocks noChangeShapeType="1"/>
              <a:stCxn id="43033" idx="2"/>
              <a:endCxn id="43038" idx="0"/>
            </p:cNvCxnSpPr>
            <p:nvPr/>
          </p:nvCxnSpPr>
          <p:spPr bwMode="auto">
            <a:xfrm>
              <a:off x="4615" y="2919"/>
              <a:ext cx="419" cy="105"/>
            </a:xfrm>
            <a:prstGeom prst="straightConnector1">
              <a:avLst/>
            </a:prstGeom>
            <a:noFill/>
            <a:ln w="22225">
              <a:solidFill>
                <a:srgbClr val="FF6600"/>
              </a:solidFill>
              <a:round/>
              <a:headEnd/>
              <a:tailEnd type="triangle" w="med" len="med"/>
            </a:ln>
          </p:spPr>
        </p:cxnSp>
      </p:grpSp>
      <p:grpSp>
        <p:nvGrpSpPr>
          <p:cNvPr id="43019" name="Group 46"/>
          <p:cNvGrpSpPr>
            <a:grpSpLocks/>
          </p:cNvGrpSpPr>
          <p:nvPr/>
        </p:nvGrpSpPr>
        <p:grpSpPr bwMode="auto">
          <a:xfrm>
            <a:off x="381000" y="4826000"/>
            <a:ext cx="6651625" cy="533400"/>
            <a:chOff x="720" y="2592"/>
            <a:chExt cx="4190" cy="336"/>
          </a:xfrm>
        </p:grpSpPr>
        <p:sp>
          <p:nvSpPr>
            <p:cNvPr id="43030" name="Rectangle 10"/>
            <p:cNvSpPr>
              <a:spLocks noChangeArrowheads="1"/>
            </p:cNvSpPr>
            <p:nvPr/>
          </p:nvSpPr>
          <p:spPr bwMode="auto">
            <a:xfrm>
              <a:off x="720" y="2697"/>
              <a:ext cx="542" cy="231"/>
            </a:xfrm>
            <a:prstGeom prst="rect">
              <a:avLst/>
            </a:prstGeom>
            <a:noFill/>
            <a:ln w="9525">
              <a:noFill/>
              <a:miter lim="800000"/>
              <a:headEnd/>
              <a:tailEnd/>
            </a:ln>
          </p:spPr>
          <p:txBody>
            <a:bodyPr wrap="none">
              <a:spAutoFit/>
            </a:bodyPr>
            <a:lstStyle/>
            <a:p>
              <a:pPr algn="ctr">
                <a:spcBef>
                  <a:spcPct val="35000"/>
                </a:spcBef>
              </a:pPr>
              <a:r>
                <a:rPr lang="en-US" sz="2000">
                  <a:latin typeface="Trebuchet MS" pitchFamily="34" charset="0"/>
                  <a:cs typeface="Arial" charset="0"/>
                </a:rPr>
                <a:t>@Man</a:t>
              </a:r>
            </a:p>
          </p:txBody>
        </p:sp>
        <p:sp>
          <p:nvSpPr>
            <p:cNvPr id="43031" name="Rectangle 11"/>
            <p:cNvSpPr>
              <a:spLocks noChangeArrowheads="1"/>
            </p:cNvSpPr>
            <p:nvPr/>
          </p:nvSpPr>
          <p:spPr bwMode="auto">
            <a:xfrm>
              <a:off x="3120" y="2697"/>
              <a:ext cx="758" cy="231"/>
            </a:xfrm>
            <a:prstGeom prst="rect">
              <a:avLst/>
            </a:prstGeom>
            <a:noFill/>
            <a:ln w="9525">
              <a:noFill/>
              <a:miter lim="800000"/>
              <a:headEnd/>
              <a:tailEnd/>
            </a:ln>
          </p:spPr>
          <p:txBody>
            <a:bodyPr wrap="none">
              <a:spAutoFit/>
            </a:bodyPr>
            <a:lstStyle/>
            <a:p>
              <a:pPr algn="ctr">
                <a:spcBef>
                  <a:spcPct val="35000"/>
                </a:spcBef>
              </a:pPr>
              <a:r>
                <a:rPr lang="en-US" sz="2000">
                  <a:latin typeface="Trebuchet MS" pitchFamily="34" charset="0"/>
                  <a:cs typeface="Arial" charset="0"/>
                </a:rPr>
                <a:t>@Woman</a:t>
              </a:r>
            </a:p>
          </p:txBody>
        </p:sp>
        <p:sp>
          <p:nvSpPr>
            <p:cNvPr id="43032" name="Rectangle 30"/>
            <p:cNvSpPr>
              <a:spLocks noChangeArrowheads="1"/>
            </p:cNvSpPr>
            <p:nvPr/>
          </p:nvSpPr>
          <p:spPr bwMode="auto">
            <a:xfrm>
              <a:off x="1776" y="2697"/>
              <a:ext cx="860" cy="231"/>
            </a:xfrm>
            <a:prstGeom prst="rect">
              <a:avLst/>
            </a:prstGeom>
            <a:noFill/>
            <a:ln w="9525">
              <a:noFill/>
              <a:miter lim="800000"/>
              <a:headEnd/>
              <a:tailEnd/>
            </a:ln>
          </p:spPr>
          <p:txBody>
            <a:bodyPr wrap="none">
              <a:spAutoFit/>
            </a:bodyPr>
            <a:lstStyle/>
            <a:p>
              <a:pPr algn="ctr">
                <a:spcBef>
                  <a:spcPct val="35000"/>
                </a:spcBef>
              </a:pPr>
              <a:r>
                <a:rPr lang="en-US" sz="2000">
                  <a:latin typeface="Trebuchet MS" pitchFamily="34" charset="0"/>
                  <a:cs typeface="Arial" charset="0"/>
                </a:rPr>
                <a:t>Give-Action</a:t>
              </a:r>
            </a:p>
          </p:txBody>
        </p:sp>
        <p:sp>
          <p:nvSpPr>
            <p:cNvPr id="43033" name="Rectangle 31"/>
            <p:cNvSpPr>
              <a:spLocks noChangeArrowheads="1"/>
            </p:cNvSpPr>
            <p:nvPr/>
          </p:nvSpPr>
          <p:spPr bwMode="auto">
            <a:xfrm>
              <a:off x="4320" y="2688"/>
              <a:ext cx="590" cy="231"/>
            </a:xfrm>
            <a:prstGeom prst="rect">
              <a:avLst/>
            </a:prstGeom>
            <a:noFill/>
            <a:ln w="9525">
              <a:noFill/>
              <a:miter lim="800000"/>
              <a:headEnd/>
              <a:tailEnd/>
            </a:ln>
          </p:spPr>
          <p:txBody>
            <a:bodyPr wrap="none">
              <a:spAutoFit/>
            </a:bodyPr>
            <a:lstStyle/>
            <a:p>
              <a:pPr algn="ctr">
                <a:spcBef>
                  <a:spcPct val="35000"/>
                </a:spcBef>
              </a:pPr>
              <a:r>
                <a:rPr lang="en-US" sz="2000">
                  <a:latin typeface="Trebuchet MS" pitchFamily="34" charset="0"/>
                  <a:cs typeface="Arial" charset="0"/>
                </a:rPr>
                <a:t>@Book</a:t>
              </a:r>
            </a:p>
          </p:txBody>
        </p:sp>
        <p:sp>
          <p:nvSpPr>
            <p:cNvPr id="43034" name="Line 34"/>
            <p:cNvSpPr>
              <a:spLocks noChangeShapeType="1"/>
            </p:cNvSpPr>
            <p:nvPr/>
          </p:nvSpPr>
          <p:spPr bwMode="auto">
            <a:xfrm>
              <a:off x="1008" y="2592"/>
              <a:ext cx="0" cy="96"/>
            </a:xfrm>
            <a:prstGeom prst="line">
              <a:avLst/>
            </a:prstGeom>
            <a:noFill/>
            <a:ln w="9525">
              <a:solidFill>
                <a:schemeClr val="tx1"/>
              </a:solidFill>
              <a:round/>
              <a:headEnd/>
              <a:tailEnd/>
            </a:ln>
          </p:spPr>
          <p:txBody>
            <a:bodyPr/>
            <a:lstStyle/>
            <a:p>
              <a:endParaRPr lang="en-US"/>
            </a:p>
          </p:txBody>
        </p:sp>
        <p:sp>
          <p:nvSpPr>
            <p:cNvPr id="43035" name="Line 35"/>
            <p:cNvSpPr>
              <a:spLocks noChangeShapeType="1"/>
            </p:cNvSpPr>
            <p:nvPr/>
          </p:nvSpPr>
          <p:spPr bwMode="auto">
            <a:xfrm>
              <a:off x="3456" y="2592"/>
              <a:ext cx="0" cy="96"/>
            </a:xfrm>
            <a:prstGeom prst="line">
              <a:avLst/>
            </a:prstGeom>
            <a:noFill/>
            <a:ln w="9525">
              <a:solidFill>
                <a:schemeClr val="tx1"/>
              </a:solidFill>
              <a:round/>
              <a:headEnd/>
              <a:tailEnd/>
            </a:ln>
          </p:spPr>
          <p:txBody>
            <a:bodyPr/>
            <a:lstStyle/>
            <a:p>
              <a:endParaRPr lang="en-US"/>
            </a:p>
          </p:txBody>
        </p:sp>
        <p:sp>
          <p:nvSpPr>
            <p:cNvPr id="43036" name="Line 36"/>
            <p:cNvSpPr>
              <a:spLocks noChangeShapeType="1"/>
            </p:cNvSpPr>
            <p:nvPr/>
          </p:nvSpPr>
          <p:spPr bwMode="auto">
            <a:xfrm>
              <a:off x="4608" y="2592"/>
              <a:ext cx="0" cy="96"/>
            </a:xfrm>
            <a:prstGeom prst="line">
              <a:avLst/>
            </a:prstGeom>
            <a:noFill/>
            <a:ln w="9525">
              <a:solidFill>
                <a:schemeClr val="tx1"/>
              </a:solidFill>
              <a:round/>
              <a:headEnd/>
              <a:tailEnd/>
            </a:ln>
          </p:spPr>
          <p:txBody>
            <a:bodyPr/>
            <a:lstStyle/>
            <a:p>
              <a:endParaRPr lang="en-US"/>
            </a:p>
          </p:txBody>
        </p:sp>
        <p:sp>
          <p:nvSpPr>
            <p:cNvPr id="43037" name="Line 37"/>
            <p:cNvSpPr>
              <a:spLocks noChangeShapeType="1"/>
            </p:cNvSpPr>
            <p:nvPr/>
          </p:nvSpPr>
          <p:spPr bwMode="auto">
            <a:xfrm>
              <a:off x="2208" y="2592"/>
              <a:ext cx="0" cy="96"/>
            </a:xfrm>
            <a:prstGeom prst="line">
              <a:avLst/>
            </a:prstGeom>
            <a:noFill/>
            <a:ln w="9525">
              <a:solidFill>
                <a:schemeClr val="tx1"/>
              </a:solidFill>
              <a:round/>
              <a:headEnd/>
              <a:tailEnd/>
            </a:ln>
          </p:spPr>
          <p:txBody>
            <a:bodyPr/>
            <a:lstStyle/>
            <a:p>
              <a:endParaRPr lang="en-US"/>
            </a:p>
          </p:txBody>
        </p:sp>
      </p:grpSp>
      <p:grpSp>
        <p:nvGrpSpPr>
          <p:cNvPr id="43020" name="Group 50"/>
          <p:cNvGrpSpPr>
            <a:grpSpLocks/>
          </p:cNvGrpSpPr>
          <p:nvPr/>
        </p:nvGrpSpPr>
        <p:grpSpPr bwMode="auto">
          <a:xfrm>
            <a:off x="811213" y="5359400"/>
            <a:ext cx="1928812" cy="838200"/>
            <a:chOff x="991" y="2928"/>
            <a:chExt cx="1215" cy="528"/>
          </a:xfrm>
        </p:grpSpPr>
        <p:cxnSp>
          <p:nvCxnSpPr>
            <p:cNvPr id="43028" name="AutoShape 38"/>
            <p:cNvCxnSpPr>
              <a:cxnSpLocks noChangeShapeType="1"/>
              <a:stCxn id="43032" idx="2"/>
              <a:endCxn id="43030" idx="2"/>
            </p:cNvCxnSpPr>
            <p:nvPr/>
          </p:nvCxnSpPr>
          <p:spPr bwMode="auto">
            <a:xfrm rot="5400000">
              <a:off x="1598" y="2321"/>
              <a:ext cx="1" cy="1215"/>
            </a:xfrm>
            <a:prstGeom prst="curvedConnector3">
              <a:avLst>
                <a:gd name="adj1" fmla="val 33700014"/>
              </a:avLst>
            </a:prstGeom>
            <a:noFill/>
            <a:ln w="9525">
              <a:solidFill>
                <a:schemeClr val="tx1"/>
              </a:solidFill>
              <a:round/>
              <a:headEnd/>
              <a:tailEnd type="triangle" w="med" len="med"/>
            </a:ln>
          </p:spPr>
        </p:cxnSp>
        <p:sp>
          <p:nvSpPr>
            <p:cNvPr id="43029" name="Rectangle 41"/>
            <p:cNvSpPr>
              <a:spLocks noChangeArrowheads="1"/>
            </p:cNvSpPr>
            <p:nvPr/>
          </p:nvSpPr>
          <p:spPr bwMode="auto">
            <a:xfrm>
              <a:off x="1440" y="3264"/>
              <a:ext cx="398" cy="192"/>
            </a:xfrm>
            <a:prstGeom prst="rect">
              <a:avLst/>
            </a:prstGeom>
            <a:noFill/>
            <a:ln w="9525">
              <a:noFill/>
              <a:miter lim="800000"/>
              <a:headEnd/>
              <a:tailEnd/>
            </a:ln>
          </p:spPr>
          <p:txBody>
            <a:bodyPr wrap="none">
              <a:spAutoFit/>
            </a:bodyPr>
            <a:lstStyle/>
            <a:p>
              <a:pPr algn="ctr">
                <a:spcBef>
                  <a:spcPct val="35000"/>
                </a:spcBef>
              </a:pPr>
              <a:r>
                <a:rPr lang="en-US" sz="1400">
                  <a:latin typeface="Verdana" pitchFamily="34" charset="0"/>
                  <a:cs typeface="Arial" charset="0"/>
                </a:rPr>
                <a:t>giver</a:t>
              </a:r>
            </a:p>
          </p:txBody>
        </p:sp>
      </p:grpSp>
      <p:grpSp>
        <p:nvGrpSpPr>
          <p:cNvPr id="43021" name="Group 51"/>
          <p:cNvGrpSpPr>
            <a:grpSpLocks/>
          </p:cNvGrpSpPr>
          <p:nvPr/>
        </p:nvGrpSpPr>
        <p:grpSpPr bwMode="auto">
          <a:xfrm>
            <a:off x="2740025" y="5359400"/>
            <a:ext cx="2052638" cy="508000"/>
            <a:chOff x="2206" y="2928"/>
            <a:chExt cx="1293" cy="320"/>
          </a:xfrm>
        </p:grpSpPr>
        <p:cxnSp>
          <p:nvCxnSpPr>
            <p:cNvPr id="43026" name="AutoShape 39"/>
            <p:cNvCxnSpPr>
              <a:cxnSpLocks noChangeShapeType="1"/>
              <a:stCxn id="43032" idx="2"/>
              <a:endCxn id="43031" idx="2"/>
            </p:cNvCxnSpPr>
            <p:nvPr/>
          </p:nvCxnSpPr>
          <p:spPr bwMode="auto">
            <a:xfrm rot="16200000" flipH="1">
              <a:off x="2852" y="2282"/>
              <a:ext cx="1" cy="1293"/>
            </a:xfrm>
            <a:prstGeom prst="curvedConnector3">
              <a:avLst>
                <a:gd name="adj1" fmla="val 30900009"/>
              </a:avLst>
            </a:prstGeom>
            <a:noFill/>
            <a:ln w="9525">
              <a:solidFill>
                <a:schemeClr val="tx1"/>
              </a:solidFill>
              <a:round/>
              <a:headEnd/>
              <a:tailEnd type="triangle" w="med" len="med"/>
            </a:ln>
          </p:spPr>
        </p:cxnSp>
        <p:sp>
          <p:nvSpPr>
            <p:cNvPr id="43027" name="Rectangle 42"/>
            <p:cNvSpPr>
              <a:spLocks noChangeArrowheads="1"/>
            </p:cNvSpPr>
            <p:nvPr/>
          </p:nvSpPr>
          <p:spPr bwMode="auto">
            <a:xfrm>
              <a:off x="2544" y="3056"/>
              <a:ext cx="603" cy="192"/>
            </a:xfrm>
            <a:prstGeom prst="rect">
              <a:avLst/>
            </a:prstGeom>
            <a:noFill/>
            <a:ln w="9525">
              <a:noFill/>
              <a:miter lim="800000"/>
              <a:headEnd/>
              <a:tailEnd/>
            </a:ln>
          </p:spPr>
          <p:txBody>
            <a:bodyPr wrap="none">
              <a:spAutoFit/>
            </a:bodyPr>
            <a:lstStyle/>
            <a:p>
              <a:pPr algn="ctr">
                <a:spcBef>
                  <a:spcPct val="35000"/>
                </a:spcBef>
              </a:pPr>
              <a:r>
                <a:rPr lang="en-US" sz="1400">
                  <a:latin typeface="Verdana" pitchFamily="34" charset="0"/>
                  <a:cs typeface="Arial" charset="0"/>
                </a:rPr>
                <a:t>recipient</a:t>
              </a:r>
            </a:p>
          </p:txBody>
        </p:sp>
      </p:grpSp>
      <p:grpSp>
        <p:nvGrpSpPr>
          <p:cNvPr id="43022" name="Group 52"/>
          <p:cNvGrpSpPr>
            <a:grpSpLocks/>
          </p:cNvGrpSpPr>
          <p:nvPr/>
        </p:nvGrpSpPr>
        <p:grpSpPr bwMode="auto">
          <a:xfrm>
            <a:off x="2740025" y="5345113"/>
            <a:ext cx="3824288" cy="903287"/>
            <a:chOff x="2206" y="2919"/>
            <a:chExt cx="2409" cy="697"/>
          </a:xfrm>
        </p:grpSpPr>
        <p:cxnSp>
          <p:nvCxnSpPr>
            <p:cNvPr id="43024" name="AutoShape 40"/>
            <p:cNvCxnSpPr>
              <a:cxnSpLocks noChangeShapeType="1"/>
              <a:stCxn id="43032" idx="2"/>
              <a:endCxn id="43033" idx="2"/>
            </p:cNvCxnSpPr>
            <p:nvPr/>
          </p:nvCxnSpPr>
          <p:spPr bwMode="auto">
            <a:xfrm rot="5400000" flipH="1" flipV="1">
              <a:off x="3406" y="1719"/>
              <a:ext cx="9" cy="2409"/>
            </a:xfrm>
            <a:prstGeom prst="curvedConnector3">
              <a:avLst>
                <a:gd name="adj1" fmla="val -7922222"/>
              </a:avLst>
            </a:prstGeom>
            <a:noFill/>
            <a:ln w="9525">
              <a:solidFill>
                <a:schemeClr val="tx1"/>
              </a:solidFill>
              <a:round/>
              <a:headEnd/>
              <a:tailEnd type="triangle" w="med" len="med"/>
            </a:ln>
          </p:spPr>
        </p:cxnSp>
        <p:sp>
          <p:nvSpPr>
            <p:cNvPr id="43025" name="Rectangle 43"/>
            <p:cNvSpPr>
              <a:spLocks noChangeArrowheads="1"/>
            </p:cNvSpPr>
            <p:nvPr/>
          </p:nvSpPr>
          <p:spPr bwMode="auto">
            <a:xfrm>
              <a:off x="3216" y="3424"/>
              <a:ext cx="474" cy="192"/>
            </a:xfrm>
            <a:prstGeom prst="rect">
              <a:avLst/>
            </a:prstGeom>
            <a:noFill/>
            <a:ln w="9525">
              <a:noFill/>
              <a:miter lim="800000"/>
              <a:headEnd/>
              <a:tailEnd/>
            </a:ln>
          </p:spPr>
          <p:txBody>
            <a:bodyPr wrap="none">
              <a:spAutoFit/>
            </a:bodyPr>
            <a:lstStyle/>
            <a:p>
              <a:pPr algn="ctr">
                <a:spcBef>
                  <a:spcPct val="35000"/>
                </a:spcBef>
              </a:pPr>
              <a:r>
                <a:rPr lang="en-US" sz="1400">
                  <a:latin typeface="Verdana" pitchFamily="34" charset="0"/>
                  <a:cs typeface="Arial" charset="0"/>
                </a:rPr>
                <a:t>theme</a:t>
              </a:r>
            </a:p>
          </p:txBody>
        </p:sp>
      </p:grpSp>
      <p:sp>
        <p:nvSpPr>
          <p:cNvPr id="43023" name="Text Box 52"/>
          <p:cNvSpPr txBox="1">
            <a:spLocks noChangeArrowheads="1"/>
          </p:cNvSpPr>
          <p:nvPr/>
        </p:nvSpPr>
        <p:spPr bwMode="auto">
          <a:xfrm>
            <a:off x="990600" y="1219200"/>
            <a:ext cx="3048000" cy="366713"/>
          </a:xfrm>
          <a:prstGeom prst="rect">
            <a:avLst/>
          </a:prstGeom>
          <a:noFill/>
          <a:ln w="9525">
            <a:noFill/>
            <a:miter lim="800000"/>
            <a:headEnd/>
            <a:tailEnd/>
          </a:ln>
        </p:spPr>
        <p:txBody>
          <a:bodyPr>
            <a:spAutoFit/>
          </a:bodyPr>
          <a:lstStyle/>
          <a:p>
            <a:pPr>
              <a:spcBef>
                <a:spcPct val="50000"/>
              </a:spcBef>
            </a:pPr>
            <a:r>
              <a:rPr lang="en-US">
                <a:solidFill>
                  <a:schemeClr val="hlink"/>
                </a:solidFill>
              </a:rPr>
              <a:t>        Johno Bryant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1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txBox="1">
            <a:spLocks noGrp="1"/>
          </p:cNvSpPr>
          <p:nvPr/>
        </p:nvSpPr>
        <p:spPr bwMode="auto">
          <a:xfrm>
            <a:off x="6553200" y="6243638"/>
            <a:ext cx="2133600" cy="461962"/>
          </a:xfrm>
          <a:prstGeom prst="rect">
            <a:avLst/>
          </a:prstGeom>
          <a:noFill/>
          <a:ln w="9525">
            <a:noFill/>
            <a:miter lim="800000"/>
            <a:headEnd/>
            <a:tailEnd/>
          </a:ln>
        </p:spPr>
        <p:txBody>
          <a:bodyPr/>
          <a:lstStyle/>
          <a:p>
            <a:pPr algn="r"/>
            <a:endParaRPr lang="en-US" altLang="en-US">
              <a:cs typeface="Arial" charset="0"/>
            </a:endParaRPr>
          </a:p>
        </p:txBody>
      </p:sp>
      <p:sp>
        <p:nvSpPr>
          <p:cNvPr id="44035" name="Rectangle 2"/>
          <p:cNvSpPr>
            <a:spLocks noGrp="1" noChangeArrowheads="1"/>
          </p:cNvSpPr>
          <p:nvPr>
            <p:ph type="title" idx="4294967295"/>
          </p:nvPr>
        </p:nvSpPr>
        <p:spPr>
          <a:xfrm>
            <a:off x="0" y="0"/>
            <a:ext cx="9144000" cy="990600"/>
          </a:xfrm>
        </p:spPr>
        <p:txBody>
          <a:bodyPr/>
          <a:lstStyle/>
          <a:p>
            <a:pPr eaLnBrk="1" hangingPunct="1"/>
            <a:r>
              <a:rPr lang="en-US" sz="4000" smtClean="0"/>
              <a:t>Combined score determines best-fit</a:t>
            </a:r>
          </a:p>
        </p:txBody>
      </p:sp>
      <p:sp>
        <p:nvSpPr>
          <p:cNvPr id="44036" name="Rectangle 3"/>
          <p:cNvSpPr>
            <a:spLocks noGrp="1" noChangeArrowheads="1"/>
          </p:cNvSpPr>
          <p:nvPr>
            <p:ph type="body" idx="4294967295"/>
          </p:nvPr>
        </p:nvSpPr>
        <p:spPr/>
        <p:txBody>
          <a:bodyPr/>
          <a:lstStyle/>
          <a:p>
            <a:pPr eaLnBrk="1" hangingPunct="1">
              <a:lnSpc>
                <a:spcPct val="90000"/>
              </a:lnSpc>
            </a:pPr>
            <a:r>
              <a:rPr lang="en-US" sz="3000" smtClean="0">
                <a:solidFill>
                  <a:schemeClr val="tx2"/>
                </a:solidFill>
              </a:rPr>
              <a:t>Syntactic Fit:</a:t>
            </a:r>
          </a:p>
          <a:p>
            <a:pPr lvl="1" eaLnBrk="1" hangingPunct="1">
              <a:lnSpc>
                <a:spcPct val="90000"/>
              </a:lnSpc>
            </a:pPr>
            <a:r>
              <a:rPr lang="en-US" sz="2600" smtClean="0"/>
              <a:t>Constituency relations</a:t>
            </a:r>
          </a:p>
          <a:p>
            <a:pPr lvl="1" eaLnBrk="1" hangingPunct="1">
              <a:lnSpc>
                <a:spcPct val="90000"/>
              </a:lnSpc>
            </a:pPr>
            <a:r>
              <a:rPr lang="en-US" sz="2600" smtClean="0"/>
              <a:t>Combine with preferences on non-local elements</a:t>
            </a:r>
          </a:p>
          <a:p>
            <a:pPr lvl="1" eaLnBrk="1" hangingPunct="1">
              <a:lnSpc>
                <a:spcPct val="90000"/>
              </a:lnSpc>
            </a:pPr>
            <a:r>
              <a:rPr lang="en-US" sz="2600" smtClean="0"/>
              <a:t>Conditioned on syntactic context</a:t>
            </a:r>
          </a:p>
          <a:p>
            <a:pPr eaLnBrk="1" hangingPunct="1">
              <a:lnSpc>
                <a:spcPct val="90000"/>
              </a:lnSpc>
            </a:pPr>
            <a:r>
              <a:rPr lang="en-US" sz="3000" smtClean="0">
                <a:solidFill>
                  <a:schemeClr val="tx2"/>
                </a:solidFill>
              </a:rPr>
              <a:t>Antecedent Fit:</a:t>
            </a:r>
          </a:p>
          <a:p>
            <a:pPr lvl="1" eaLnBrk="1" hangingPunct="1">
              <a:lnSpc>
                <a:spcPct val="90000"/>
              </a:lnSpc>
            </a:pPr>
            <a:r>
              <a:rPr lang="en-US" sz="2600" smtClean="0"/>
              <a:t>Ability to find referents in the context</a:t>
            </a:r>
          </a:p>
          <a:p>
            <a:pPr lvl="1" eaLnBrk="1" hangingPunct="1">
              <a:lnSpc>
                <a:spcPct val="90000"/>
              </a:lnSpc>
            </a:pPr>
            <a:r>
              <a:rPr lang="en-US" sz="2600" smtClean="0"/>
              <a:t>Conditioned on syntax match, feature agreement</a:t>
            </a:r>
          </a:p>
          <a:p>
            <a:pPr eaLnBrk="1" hangingPunct="1">
              <a:lnSpc>
                <a:spcPct val="90000"/>
              </a:lnSpc>
            </a:pPr>
            <a:r>
              <a:rPr lang="en-US" sz="3000" smtClean="0">
                <a:solidFill>
                  <a:schemeClr val="tx2"/>
                </a:solidFill>
              </a:rPr>
              <a:t>Semantic Fit:</a:t>
            </a:r>
          </a:p>
          <a:p>
            <a:pPr lvl="1" eaLnBrk="1" hangingPunct="1">
              <a:lnSpc>
                <a:spcPct val="90000"/>
              </a:lnSpc>
            </a:pPr>
            <a:r>
              <a:rPr lang="en-US" sz="2600" smtClean="0"/>
              <a:t>Semantic bindings for frame roles</a:t>
            </a:r>
          </a:p>
          <a:p>
            <a:pPr lvl="1" eaLnBrk="1" hangingPunct="1">
              <a:lnSpc>
                <a:spcPct val="90000"/>
              </a:lnSpc>
            </a:pPr>
            <a:r>
              <a:rPr lang="en-US" sz="2600" smtClean="0"/>
              <a:t>Frame roles’ fillers are scored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6"/>
          <p:cNvSpPr>
            <a:spLocks noGrp="1" noChangeArrowheads="1"/>
          </p:cNvSpPr>
          <p:nvPr>
            <p:ph type="title"/>
          </p:nvPr>
        </p:nvSpPr>
        <p:spPr/>
        <p:txBody>
          <a:bodyPr/>
          <a:lstStyle/>
          <a:p>
            <a:pPr eaLnBrk="1" hangingPunct="1"/>
            <a:r>
              <a:rPr lang="en-US" sz="3600" baseline="-30000" smtClean="0">
                <a:latin typeface="Palatino" pitchFamily="18" charset="0"/>
                <a:cs typeface="Times New Roman" pitchFamily="18" charset="0"/>
              </a:rPr>
              <a:t>0</a:t>
            </a:r>
            <a:r>
              <a:rPr lang="en-US" sz="3600" smtClean="0">
                <a:latin typeface="Palatino" pitchFamily="18" charset="0"/>
                <a:cs typeface="Times New Roman" pitchFamily="18" charset="0"/>
              </a:rPr>
              <a:t>Eve</a:t>
            </a:r>
            <a:r>
              <a:rPr lang="en-US" sz="3600" baseline="-30000" smtClean="0">
                <a:latin typeface="Palatino" pitchFamily="18" charset="0"/>
                <a:cs typeface="Times New Roman" pitchFamily="18" charset="0"/>
              </a:rPr>
              <a:t>1</a:t>
            </a:r>
            <a:r>
              <a:rPr lang="en-US" sz="3600" smtClean="0">
                <a:latin typeface="Palatino" pitchFamily="18" charset="0"/>
                <a:cs typeface="Times New Roman" pitchFamily="18" charset="0"/>
              </a:rPr>
              <a:t>walked</a:t>
            </a:r>
            <a:r>
              <a:rPr lang="en-US" sz="3600" baseline="-30000" smtClean="0">
                <a:latin typeface="Palatino" pitchFamily="18" charset="0"/>
                <a:cs typeface="Times New Roman" pitchFamily="18" charset="0"/>
              </a:rPr>
              <a:t>2</a:t>
            </a:r>
            <a:r>
              <a:rPr lang="en-US" sz="3600" smtClean="0">
                <a:latin typeface="Palatino" pitchFamily="18" charset="0"/>
                <a:cs typeface="Times New Roman" pitchFamily="18" charset="0"/>
              </a:rPr>
              <a:t>into</a:t>
            </a:r>
            <a:r>
              <a:rPr lang="en-US" sz="3600" baseline="-30000" smtClean="0">
                <a:latin typeface="Palatino" pitchFamily="18" charset="0"/>
                <a:cs typeface="Times New Roman" pitchFamily="18" charset="0"/>
              </a:rPr>
              <a:t>3</a:t>
            </a:r>
            <a:r>
              <a:rPr lang="en-US" sz="3600" smtClean="0">
                <a:latin typeface="Palatino" pitchFamily="18" charset="0"/>
                <a:cs typeface="Times New Roman" pitchFamily="18" charset="0"/>
              </a:rPr>
              <a:t>the</a:t>
            </a:r>
            <a:r>
              <a:rPr lang="en-US" sz="3600" baseline="-30000" smtClean="0">
                <a:latin typeface="Palatino" pitchFamily="18" charset="0"/>
                <a:cs typeface="Times New Roman" pitchFamily="18" charset="0"/>
              </a:rPr>
              <a:t>4</a:t>
            </a:r>
            <a:r>
              <a:rPr lang="en-US" sz="3600" smtClean="0">
                <a:latin typeface="Palatino" pitchFamily="18" charset="0"/>
                <a:cs typeface="Times New Roman" pitchFamily="18" charset="0"/>
              </a:rPr>
              <a:t>house</a:t>
            </a:r>
            <a:r>
              <a:rPr lang="en-US" sz="3600" baseline="-30000" smtClean="0">
                <a:latin typeface="Palatino" pitchFamily="18" charset="0"/>
                <a:cs typeface="Times New Roman" pitchFamily="18" charset="0"/>
              </a:rPr>
              <a:t>5</a:t>
            </a:r>
            <a:r>
              <a:rPr lang="en-US" sz="3600" smtClean="0">
                <a:cs typeface="Times New Roman" pitchFamily="18" charset="0"/>
              </a:rPr>
              <a:t/>
            </a:r>
            <a:br>
              <a:rPr lang="en-US" sz="3600" smtClean="0">
                <a:cs typeface="Times New Roman" pitchFamily="18" charset="0"/>
              </a:rPr>
            </a:br>
            <a:endParaRPr lang="en-US" sz="3600" smtClean="0">
              <a:cs typeface="Times New Roman" pitchFamily="18" charset="0"/>
            </a:endParaRPr>
          </a:p>
        </p:txBody>
      </p:sp>
      <p:sp>
        <p:nvSpPr>
          <p:cNvPr id="45059" name="Rectangle 1027"/>
          <p:cNvSpPr>
            <a:spLocks noGrp="1" noChangeArrowheads="1"/>
          </p:cNvSpPr>
          <p:nvPr>
            <p:ph type="body" sz="half" idx="1"/>
          </p:nvPr>
        </p:nvSpPr>
        <p:spPr>
          <a:xfrm>
            <a:off x="152400" y="1295400"/>
            <a:ext cx="4343400" cy="4830763"/>
          </a:xfrm>
        </p:spPr>
        <p:txBody>
          <a:bodyPr/>
          <a:lstStyle/>
          <a:p>
            <a:pPr eaLnBrk="1" hangingPunct="1">
              <a:lnSpc>
                <a:spcPct val="90000"/>
              </a:lnSpc>
              <a:buFontTx/>
              <a:buNone/>
            </a:pPr>
            <a:r>
              <a:rPr lang="en-US" sz="2400" b="1" smtClean="0">
                <a:solidFill>
                  <a:schemeClr val="hlink"/>
                </a:solidFill>
                <a:latin typeface="Courier New" pitchFamily="49" charset="0"/>
                <a:ea typeface="MS Mincho" pitchFamily="49" charset="-128"/>
              </a:rPr>
              <a:t>Constructs</a:t>
            </a:r>
            <a:endParaRPr lang="en-US" sz="2400" b="1" smtClean="0">
              <a:solidFill>
                <a:schemeClr val="hlink"/>
              </a:solidFill>
              <a:latin typeface="Courier New" pitchFamily="49" charset="0"/>
              <a:cs typeface="Courier New" pitchFamily="49" charset="0"/>
            </a:endParaRPr>
          </a:p>
          <a:p>
            <a:pPr eaLnBrk="1" hangingPunct="1">
              <a:lnSpc>
                <a:spcPct val="90000"/>
              </a:lnSpc>
              <a:buFontTx/>
              <a:buNone/>
            </a:pPr>
            <a:r>
              <a:rPr lang="en-US" sz="2400" b="1" smtClean="0">
                <a:latin typeface="Courier New" pitchFamily="49" charset="0"/>
                <a:ea typeface="MS Mincho" pitchFamily="49" charset="-128"/>
              </a:rPr>
              <a:t>--------------</a:t>
            </a:r>
            <a:endParaRPr lang="en-US" sz="2400" b="1" smtClean="0">
              <a:latin typeface="Courier New" pitchFamily="49" charset="0"/>
              <a:cs typeface="Courier New" pitchFamily="49" charset="0"/>
            </a:endParaRPr>
          </a:p>
          <a:p>
            <a:pPr eaLnBrk="1" hangingPunct="1">
              <a:lnSpc>
                <a:spcPct val="90000"/>
              </a:lnSpc>
              <a:buFontTx/>
              <a:buNone/>
            </a:pPr>
            <a:r>
              <a:rPr lang="en-US" sz="2400" b="1" smtClean="0">
                <a:latin typeface="Courier New" pitchFamily="49" charset="0"/>
                <a:ea typeface="MS Mincho" pitchFamily="49" charset="-128"/>
              </a:rPr>
              <a:t>	NPVP[0] (0,5)</a:t>
            </a:r>
            <a:endParaRPr lang="en-US" sz="2400" b="1" smtClean="0">
              <a:latin typeface="Courier New" pitchFamily="49" charset="0"/>
              <a:cs typeface="Courier New" pitchFamily="49" charset="0"/>
            </a:endParaRPr>
          </a:p>
          <a:p>
            <a:pPr eaLnBrk="1" hangingPunct="1">
              <a:lnSpc>
                <a:spcPct val="90000"/>
              </a:lnSpc>
              <a:buFontTx/>
              <a:buNone/>
            </a:pPr>
            <a:r>
              <a:rPr lang="en-US" sz="2400" b="1" smtClean="0">
                <a:latin typeface="Courier New" pitchFamily="49" charset="0"/>
                <a:ea typeface="MS Mincho" pitchFamily="49" charset="-128"/>
              </a:rPr>
              <a:t>	Eve[3] (0,1)</a:t>
            </a:r>
            <a:endParaRPr lang="en-US" sz="2400" b="1" smtClean="0">
              <a:latin typeface="Courier New" pitchFamily="49" charset="0"/>
              <a:cs typeface="Courier New" pitchFamily="49" charset="0"/>
            </a:endParaRPr>
          </a:p>
          <a:p>
            <a:pPr eaLnBrk="1" hangingPunct="1">
              <a:lnSpc>
                <a:spcPct val="90000"/>
              </a:lnSpc>
              <a:buFontTx/>
              <a:buNone/>
            </a:pPr>
            <a:r>
              <a:rPr lang="en-US" sz="2400" b="1" smtClean="0">
                <a:latin typeface="Courier New" pitchFamily="49" charset="0"/>
                <a:ea typeface="MS Mincho" pitchFamily="49" charset="-128"/>
              </a:rPr>
              <a:t>	ActiveSelfMotionPath </a:t>
            </a:r>
          </a:p>
          <a:p>
            <a:pPr eaLnBrk="1" hangingPunct="1">
              <a:lnSpc>
                <a:spcPct val="90000"/>
              </a:lnSpc>
              <a:buFontTx/>
              <a:buNone/>
            </a:pPr>
            <a:r>
              <a:rPr lang="en-US" sz="2400" b="1" smtClean="0">
                <a:latin typeface="Courier New" pitchFamily="49" charset="0"/>
                <a:ea typeface="MS Mincho" pitchFamily="49" charset="-128"/>
              </a:rPr>
              <a:t>     [2] (1,5)</a:t>
            </a:r>
            <a:endParaRPr lang="en-US" sz="2400" b="1" smtClean="0">
              <a:latin typeface="Courier New" pitchFamily="49" charset="0"/>
              <a:cs typeface="Courier New" pitchFamily="49" charset="0"/>
            </a:endParaRPr>
          </a:p>
          <a:p>
            <a:pPr eaLnBrk="1" hangingPunct="1">
              <a:lnSpc>
                <a:spcPct val="90000"/>
              </a:lnSpc>
              <a:buFontTx/>
              <a:buNone/>
            </a:pPr>
            <a:r>
              <a:rPr lang="en-US" sz="2400" b="1" smtClean="0">
                <a:latin typeface="Courier New" pitchFamily="49" charset="0"/>
                <a:ea typeface="MS Mincho" pitchFamily="49" charset="-128"/>
              </a:rPr>
              <a:t>	WalkedVerb[57] (1,2)</a:t>
            </a:r>
            <a:endParaRPr lang="en-US" sz="2400" b="1" smtClean="0">
              <a:latin typeface="Courier New" pitchFamily="49" charset="0"/>
              <a:cs typeface="Courier New" pitchFamily="49" charset="0"/>
            </a:endParaRPr>
          </a:p>
          <a:p>
            <a:pPr eaLnBrk="1" hangingPunct="1">
              <a:lnSpc>
                <a:spcPct val="90000"/>
              </a:lnSpc>
              <a:buFontTx/>
              <a:buNone/>
            </a:pPr>
            <a:r>
              <a:rPr lang="en-US" sz="2400" b="1" smtClean="0">
                <a:latin typeface="Courier New" pitchFamily="49" charset="0"/>
                <a:ea typeface="MS Mincho" pitchFamily="49" charset="-128"/>
              </a:rPr>
              <a:t>	SpatialPP[56] (2,5)</a:t>
            </a:r>
            <a:endParaRPr lang="en-US" sz="2400" b="1" smtClean="0">
              <a:latin typeface="Courier New" pitchFamily="49" charset="0"/>
              <a:cs typeface="Courier New" pitchFamily="49" charset="0"/>
            </a:endParaRPr>
          </a:p>
          <a:p>
            <a:pPr eaLnBrk="1" hangingPunct="1">
              <a:lnSpc>
                <a:spcPct val="90000"/>
              </a:lnSpc>
              <a:buFontTx/>
              <a:buNone/>
            </a:pPr>
            <a:r>
              <a:rPr lang="en-US" sz="2400" b="1" smtClean="0">
                <a:latin typeface="Courier New" pitchFamily="49" charset="0"/>
                <a:ea typeface="MS Mincho" pitchFamily="49" charset="-128"/>
              </a:rPr>
              <a:t>	Into[174] (2,3)</a:t>
            </a:r>
            <a:endParaRPr lang="en-US" sz="2400" b="1" smtClean="0">
              <a:latin typeface="Courier New" pitchFamily="49" charset="0"/>
              <a:cs typeface="Courier New" pitchFamily="49" charset="0"/>
            </a:endParaRPr>
          </a:p>
          <a:p>
            <a:pPr eaLnBrk="1" hangingPunct="1">
              <a:lnSpc>
                <a:spcPct val="90000"/>
              </a:lnSpc>
              <a:buFontTx/>
              <a:buNone/>
            </a:pPr>
            <a:r>
              <a:rPr lang="en-US" sz="2400" b="1" smtClean="0">
                <a:latin typeface="Courier New" pitchFamily="49" charset="0"/>
                <a:ea typeface="MS Mincho" pitchFamily="49" charset="-128"/>
              </a:rPr>
              <a:t>	DetNoun[173] (3,5)</a:t>
            </a:r>
            <a:endParaRPr lang="en-US" sz="2400" b="1" smtClean="0">
              <a:latin typeface="Courier New" pitchFamily="49" charset="0"/>
              <a:cs typeface="Courier New" pitchFamily="49" charset="0"/>
            </a:endParaRPr>
          </a:p>
          <a:p>
            <a:pPr eaLnBrk="1" hangingPunct="1">
              <a:lnSpc>
                <a:spcPct val="90000"/>
              </a:lnSpc>
              <a:buFontTx/>
              <a:buNone/>
            </a:pPr>
            <a:r>
              <a:rPr lang="en-US" sz="2400" b="1" smtClean="0">
                <a:latin typeface="Courier New" pitchFamily="49" charset="0"/>
                <a:ea typeface="MS Mincho" pitchFamily="49" charset="-128"/>
              </a:rPr>
              <a:t>	The[204] (3,4)</a:t>
            </a:r>
            <a:endParaRPr lang="en-US" sz="2400" b="1" smtClean="0">
              <a:latin typeface="Courier New" pitchFamily="49" charset="0"/>
              <a:cs typeface="Courier New" pitchFamily="49" charset="0"/>
            </a:endParaRPr>
          </a:p>
          <a:p>
            <a:pPr eaLnBrk="1" hangingPunct="1">
              <a:lnSpc>
                <a:spcPct val="90000"/>
              </a:lnSpc>
              <a:buFontTx/>
              <a:buNone/>
            </a:pPr>
            <a:r>
              <a:rPr lang="en-US" sz="2400" b="1" smtClean="0">
                <a:latin typeface="Courier New" pitchFamily="49" charset="0"/>
                <a:ea typeface="MS Mincho" pitchFamily="49" charset="-128"/>
              </a:rPr>
              <a:t>	House[205] (4,5)</a:t>
            </a:r>
            <a:endParaRPr lang="en-US" sz="2400" b="1" smtClean="0">
              <a:latin typeface="Courier New" pitchFamily="49" charset="0"/>
              <a:cs typeface="Courier New" pitchFamily="49" charset="0"/>
            </a:endParaRPr>
          </a:p>
          <a:p>
            <a:pPr eaLnBrk="1" hangingPunct="1">
              <a:lnSpc>
                <a:spcPct val="90000"/>
              </a:lnSpc>
              <a:buFontTx/>
              <a:buNone/>
            </a:pPr>
            <a:endParaRPr lang="en-US" sz="2400" b="1" smtClean="0"/>
          </a:p>
        </p:txBody>
      </p:sp>
      <p:sp>
        <p:nvSpPr>
          <p:cNvPr id="45060" name="Rectangle 1028"/>
          <p:cNvSpPr>
            <a:spLocks noGrp="1" noChangeArrowheads="1"/>
          </p:cNvSpPr>
          <p:nvPr>
            <p:ph type="body" sz="half" idx="2"/>
          </p:nvPr>
        </p:nvSpPr>
        <p:spPr>
          <a:xfrm>
            <a:off x="4953000" y="1295400"/>
            <a:ext cx="4038600" cy="4525963"/>
          </a:xfrm>
        </p:spPr>
        <p:txBody>
          <a:bodyPr/>
          <a:lstStyle/>
          <a:p>
            <a:pPr eaLnBrk="1" hangingPunct="1">
              <a:buFontTx/>
              <a:buNone/>
            </a:pPr>
            <a:r>
              <a:rPr lang="en-US" sz="2400" b="1" smtClean="0">
                <a:solidFill>
                  <a:schemeClr val="hlink"/>
                </a:solidFill>
                <a:latin typeface="Courier New" pitchFamily="49" charset="0"/>
                <a:ea typeface="MS Mincho" pitchFamily="49" charset="-128"/>
              </a:rPr>
              <a:t>Schema Instances</a:t>
            </a:r>
            <a:endParaRPr lang="en-US" sz="2400" b="1" smtClean="0">
              <a:solidFill>
                <a:schemeClr val="hlink"/>
              </a:solidFill>
              <a:latin typeface="Courier New" pitchFamily="49" charset="0"/>
              <a:cs typeface="Courier New" pitchFamily="49" charset="0"/>
            </a:endParaRPr>
          </a:p>
          <a:p>
            <a:pPr eaLnBrk="1" hangingPunct="1">
              <a:buFontTx/>
              <a:buNone/>
            </a:pPr>
            <a:r>
              <a:rPr lang="en-US" sz="2400" b="1" smtClean="0">
                <a:latin typeface="Courier New" pitchFamily="49" charset="0"/>
                <a:ea typeface="MS Mincho" pitchFamily="49" charset="-128"/>
              </a:rPr>
              <a:t>-------------------</a:t>
            </a:r>
            <a:endParaRPr lang="en-US" sz="2400" b="1" smtClean="0">
              <a:latin typeface="Courier New" pitchFamily="49" charset="0"/>
              <a:cs typeface="Courier New" pitchFamily="49" charset="0"/>
            </a:endParaRPr>
          </a:p>
          <a:p>
            <a:pPr eaLnBrk="1" hangingPunct="1">
              <a:buFontTx/>
              <a:buNone/>
            </a:pPr>
            <a:r>
              <a:rPr lang="en-US" sz="2400" b="1" smtClean="0">
                <a:latin typeface="Courier New" pitchFamily="49" charset="0"/>
                <a:ea typeface="MS Mincho" pitchFamily="49" charset="-128"/>
              </a:rPr>
              <a:t>	SelfMotionPathEvent[1]</a:t>
            </a:r>
            <a:endParaRPr lang="en-US" sz="2400" b="1" smtClean="0">
              <a:latin typeface="Courier New" pitchFamily="49" charset="0"/>
              <a:cs typeface="Courier New" pitchFamily="49" charset="0"/>
            </a:endParaRPr>
          </a:p>
          <a:p>
            <a:pPr eaLnBrk="1" hangingPunct="1">
              <a:buFontTx/>
              <a:buNone/>
            </a:pPr>
            <a:r>
              <a:rPr lang="en-US" sz="2400" b="1" smtClean="0">
                <a:latin typeface="Courier New" pitchFamily="49" charset="0"/>
                <a:ea typeface="MS Mincho" pitchFamily="49" charset="-128"/>
              </a:rPr>
              <a:t>	HouseSchema[66]</a:t>
            </a:r>
            <a:endParaRPr lang="en-US" sz="2400" b="1" smtClean="0">
              <a:latin typeface="Courier New" pitchFamily="49" charset="0"/>
              <a:cs typeface="Courier New" pitchFamily="49" charset="0"/>
            </a:endParaRPr>
          </a:p>
          <a:p>
            <a:pPr eaLnBrk="1" hangingPunct="1">
              <a:buFontTx/>
              <a:buNone/>
            </a:pPr>
            <a:r>
              <a:rPr lang="en-US" sz="2400" b="1" smtClean="0">
                <a:latin typeface="Courier New" pitchFamily="49" charset="0"/>
                <a:ea typeface="MS Mincho" pitchFamily="49" charset="-128"/>
              </a:rPr>
              <a:t>	WalkAction[60]</a:t>
            </a:r>
            <a:endParaRPr lang="en-US" sz="2400" b="1" smtClean="0">
              <a:latin typeface="Courier New" pitchFamily="49" charset="0"/>
              <a:cs typeface="Courier New" pitchFamily="49" charset="0"/>
            </a:endParaRPr>
          </a:p>
          <a:p>
            <a:pPr eaLnBrk="1" hangingPunct="1">
              <a:buFontTx/>
              <a:buNone/>
            </a:pPr>
            <a:r>
              <a:rPr lang="en-US" sz="2400" b="1" smtClean="0">
                <a:latin typeface="Courier New" pitchFamily="49" charset="0"/>
                <a:ea typeface="MS Mincho" pitchFamily="49" charset="-128"/>
              </a:rPr>
              <a:t>	Person[4]</a:t>
            </a:r>
            <a:endParaRPr lang="en-US" sz="2400" b="1" smtClean="0">
              <a:latin typeface="Courier New" pitchFamily="49" charset="0"/>
              <a:cs typeface="Courier New" pitchFamily="49" charset="0"/>
            </a:endParaRPr>
          </a:p>
          <a:p>
            <a:pPr eaLnBrk="1" hangingPunct="1">
              <a:buFontTx/>
              <a:buNone/>
            </a:pPr>
            <a:r>
              <a:rPr lang="en-US" sz="2400" b="1" smtClean="0">
                <a:latin typeface="Courier New" pitchFamily="49" charset="0"/>
                <a:ea typeface="MS Mincho" pitchFamily="49" charset="-128"/>
              </a:rPr>
              <a:t>	SPG[58]</a:t>
            </a:r>
            <a:endParaRPr lang="en-US" sz="2400" b="1" smtClean="0">
              <a:latin typeface="Courier New" pitchFamily="49" charset="0"/>
              <a:cs typeface="Courier New" pitchFamily="49" charset="0"/>
            </a:endParaRPr>
          </a:p>
          <a:p>
            <a:pPr eaLnBrk="1" hangingPunct="1">
              <a:buFontTx/>
              <a:buNone/>
            </a:pPr>
            <a:r>
              <a:rPr lang="en-US" sz="2400" b="1" smtClean="0">
                <a:latin typeface="Courier New" pitchFamily="49" charset="0"/>
                <a:ea typeface="MS Mincho" pitchFamily="49" charset="-128"/>
              </a:rPr>
              <a:t>	RD[177] ~ house</a:t>
            </a:r>
            <a:endParaRPr lang="en-US" sz="2400" b="1" smtClean="0">
              <a:latin typeface="Courier New" pitchFamily="49" charset="0"/>
              <a:cs typeface="Courier New" pitchFamily="49" charset="0"/>
            </a:endParaRPr>
          </a:p>
          <a:p>
            <a:pPr eaLnBrk="1" hangingPunct="1">
              <a:buFontTx/>
              <a:buNone/>
            </a:pPr>
            <a:r>
              <a:rPr lang="en-US" sz="2400" b="1" smtClean="0">
                <a:latin typeface="Courier New" pitchFamily="49" charset="0"/>
                <a:ea typeface="MS Mincho" pitchFamily="49" charset="-128"/>
              </a:rPr>
              <a:t>	RD[5]~ Eve </a:t>
            </a:r>
            <a:endParaRPr lang="en-US" sz="2400" b="1" smtClean="0">
              <a:latin typeface="Courier New" pitchFamily="49" charset="0"/>
              <a:cs typeface="Courier New" pitchFamily="49" charset="0"/>
            </a:endParaRPr>
          </a:p>
          <a:p>
            <a:pPr eaLnBrk="1" hangingPunct="1">
              <a:buFontTx/>
              <a:buNone/>
            </a:pPr>
            <a:endParaRPr lang="en-US" sz="2400" b="1"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7543800" cy="411162"/>
          </a:xfrm>
        </p:spPr>
        <p:txBody>
          <a:bodyPr/>
          <a:lstStyle/>
          <a:p>
            <a:pPr eaLnBrk="1" hangingPunct="1"/>
            <a:r>
              <a:rPr lang="en-US" sz="3600" smtClean="0"/>
              <a:t>Unification chains and their fillers</a:t>
            </a:r>
          </a:p>
        </p:txBody>
      </p:sp>
      <p:sp>
        <p:nvSpPr>
          <p:cNvPr id="46083" name="Rectangle 3"/>
          <p:cNvSpPr>
            <a:spLocks noGrp="1" noChangeArrowheads="1"/>
          </p:cNvSpPr>
          <p:nvPr>
            <p:ph type="body" sz="half" idx="1"/>
          </p:nvPr>
        </p:nvSpPr>
        <p:spPr>
          <a:xfrm>
            <a:off x="0" y="914400"/>
            <a:ext cx="4495800" cy="5211763"/>
          </a:xfrm>
        </p:spPr>
        <p:txBody>
          <a:bodyPr/>
          <a:lstStyle/>
          <a:p>
            <a:pPr eaLnBrk="1" hangingPunct="1">
              <a:buFontTx/>
              <a:buNone/>
            </a:pPr>
            <a:r>
              <a:rPr lang="en-US" sz="2000" b="1" smtClean="0">
                <a:latin typeface="Courier New" pitchFamily="49" charset="0"/>
                <a:ea typeface="MS Mincho" pitchFamily="49" charset="-128"/>
              </a:rPr>
              <a:t>SelfMotionPathEvent[1].mover</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	SPG[58].trajector</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WalkAction[60].walker</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RD[5].resolved-ref</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RD[5].category</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		Filler: Person4</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 </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 </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SpatialPP[56].m</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Into[174].m</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SelfMotionPathEvent[1].spg</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		Filler: SPG58</a:t>
            </a:r>
            <a:endParaRPr lang="en-US" sz="2000" b="1" smtClean="0">
              <a:latin typeface="Courier New" pitchFamily="49" charset="0"/>
              <a:cs typeface="Courier New" pitchFamily="49" charset="0"/>
            </a:endParaRPr>
          </a:p>
          <a:p>
            <a:pPr eaLnBrk="1" hangingPunct="1">
              <a:buFontTx/>
              <a:buNone/>
            </a:pPr>
            <a:r>
              <a:rPr lang="en-US" sz="2000" smtClean="0">
                <a:latin typeface="Courier New" pitchFamily="49" charset="0"/>
                <a:ea typeface="MS Mincho" pitchFamily="49" charset="-128"/>
              </a:rPr>
              <a:t> </a:t>
            </a:r>
            <a:endParaRPr lang="en-US" sz="2000" smtClean="0">
              <a:latin typeface="Courier New" pitchFamily="49" charset="0"/>
              <a:cs typeface="Courier New" pitchFamily="49" charset="0"/>
            </a:endParaRPr>
          </a:p>
          <a:p>
            <a:pPr eaLnBrk="1" hangingPunct="1">
              <a:buFontTx/>
              <a:buNone/>
            </a:pPr>
            <a:endParaRPr lang="en-US" sz="2000" smtClean="0"/>
          </a:p>
        </p:txBody>
      </p:sp>
      <p:sp>
        <p:nvSpPr>
          <p:cNvPr id="46084" name="Rectangle 4"/>
          <p:cNvSpPr>
            <a:spLocks noGrp="1" noChangeArrowheads="1"/>
          </p:cNvSpPr>
          <p:nvPr>
            <p:ph type="body" sz="half" idx="2"/>
          </p:nvPr>
        </p:nvSpPr>
        <p:spPr>
          <a:xfrm>
            <a:off x="5181600" y="914400"/>
            <a:ext cx="3962400" cy="5715000"/>
          </a:xfrm>
        </p:spPr>
        <p:txBody>
          <a:bodyPr/>
          <a:lstStyle/>
          <a:p>
            <a:pPr eaLnBrk="1" hangingPunct="1">
              <a:buFontTx/>
              <a:buNone/>
            </a:pPr>
            <a:r>
              <a:rPr lang="en-US" sz="2000" b="1" smtClean="0">
                <a:latin typeface="Courier New" pitchFamily="49" charset="0"/>
                <a:ea typeface="MS Mincho" pitchFamily="49" charset="-128"/>
              </a:rPr>
              <a:t>SelfMotionPathEvent[1]</a:t>
            </a:r>
          </a:p>
          <a:p>
            <a:pPr eaLnBrk="1" hangingPunct="1">
              <a:buFontTx/>
              <a:buNone/>
            </a:pPr>
            <a:r>
              <a:rPr lang="en-US" sz="2000" b="1" smtClean="0">
                <a:latin typeface="Courier New" pitchFamily="49" charset="0"/>
                <a:ea typeface="MS Mincho" pitchFamily="49" charset="-128"/>
              </a:rPr>
              <a:t>    .landmark</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House[205].m</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RD[177].category</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SPG[58].landmark</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	  Filler:HouseSchema66</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 </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 </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WalkedVerb[57].m</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WalkAction[60].routine</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WalkAction[60].gait</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SelfMotionPathEvent[1]</a:t>
            </a:r>
          </a:p>
          <a:p>
            <a:pPr eaLnBrk="1" hangingPunct="1">
              <a:buFontTx/>
              <a:buNone/>
            </a:pPr>
            <a:r>
              <a:rPr lang="en-US" sz="2000" b="1" smtClean="0">
                <a:latin typeface="Courier New" pitchFamily="49" charset="0"/>
                <a:ea typeface="MS Mincho" pitchFamily="49" charset="-128"/>
              </a:rPr>
              <a:t>      .motion</a:t>
            </a:r>
            <a:endParaRPr lang="en-US" sz="2000" b="1" smtClean="0">
              <a:latin typeface="Courier New" pitchFamily="49" charset="0"/>
              <a:cs typeface="Courier New" pitchFamily="49" charset="0"/>
            </a:endParaRPr>
          </a:p>
          <a:p>
            <a:pPr eaLnBrk="1" hangingPunct="1">
              <a:buFontTx/>
              <a:buNone/>
            </a:pPr>
            <a:r>
              <a:rPr lang="en-US" sz="2000" b="1" smtClean="0">
                <a:latin typeface="Courier New" pitchFamily="49" charset="0"/>
                <a:ea typeface="MS Mincho" pitchFamily="49" charset="-128"/>
              </a:rPr>
              <a:t>	  Filler:WalkAction60</a:t>
            </a:r>
            <a:endParaRPr lang="en-US" sz="2000" b="1" smtClean="0">
              <a:latin typeface="Courier New" pitchFamily="49" charset="0"/>
              <a:cs typeface="Courier New" pitchFamily="49" charset="0"/>
            </a:endParaRPr>
          </a:p>
          <a:p>
            <a:pPr eaLnBrk="1" hangingPunct="1">
              <a:buFontTx/>
              <a:buNone/>
            </a:pPr>
            <a:endParaRPr lang="en-US" sz="2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6194" name="Rectangle 2"/>
          <p:cNvSpPr>
            <a:spLocks noGrp="1" noChangeArrowheads="1"/>
          </p:cNvSpPr>
          <p:nvPr>
            <p:ph type="title"/>
          </p:nvPr>
        </p:nvSpPr>
        <p:spPr>
          <a:xfrm>
            <a:off x="609600" y="455613"/>
            <a:ext cx="7772400" cy="685800"/>
          </a:xfrm>
          <a:noFill/>
          <a:ln/>
        </p:spPr>
        <p:txBody>
          <a:bodyPr lIns="92075" tIns="46038" rIns="92075" bIns="46038"/>
          <a:lstStyle/>
          <a:p>
            <a:r>
              <a:rPr lang="en-US"/>
              <a:t>Simulation specification</a:t>
            </a:r>
          </a:p>
        </p:txBody>
      </p:sp>
      <p:sp>
        <p:nvSpPr>
          <p:cNvPr id="1416195" name="Rectangle 3"/>
          <p:cNvSpPr>
            <a:spLocks noChangeArrowheads="1"/>
          </p:cNvSpPr>
          <p:nvPr/>
        </p:nvSpPr>
        <p:spPr bwMode="auto">
          <a:xfrm>
            <a:off x="609600" y="4772025"/>
            <a:ext cx="8096250" cy="1552575"/>
          </a:xfrm>
          <a:prstGeom prst="rect">
            <a:avLst/>
          </a:prstGeom>
          <a:noFill/>
          <a:ln w="9525">
            <a:noFill/>
            <a:miter lim="800000"/>
            <a:headEnd/>
            <a:tailEnd/>
          </a:ln>
          <a:effectLst/>
        </p:spPr>
        <p:txBody>
          <a:bodyPr lIns="92075" tIns="46038" rIns="92075" bIns="46038">
            <a:spAutoFit/>
          </a:bodyPr>
          <a:lstStyle/>
          <a:p>
            <a:pPr eaLnBrk="0" hangingPunct="0">
              <a:spcBef>
                <a:spcPct val="50000"/>
              </a:spcBef>
            </a:pPr>
            <a:r>
              <a:rPr lang="en-US" sz="2400">
                <a:latin typeface="Arial Narrow" pitchFamily="34" charset="0"/>
              </a:rPr>
              <a:t>The analysis process produces a </a:t>
            </a:r>
            <a:r>
              <a:rPr lang="en-US" sz="2400" b="1">
                <a:solidFill>
                  <a:srgbClr val="9900FF"/>
                </a:solidFill>
                <a:latin typeface="Arial Narrow" pitchFamily="34" charset="0"/>
              </a:rPr>
              <a:t>simulation specification</a:t>
            </a:r>
            <a:r>
              <a:rPr lang="en-US" sz="2400">
                <a:latin typeface="Arial Narrow" pitchFamily="34" charset="0"/>
              </a:rPr>
              <a:t> that </a:t>
            </a:r>
          </a:p>
          <a:p>
            <a:pPr marL="114300" lvl="1" eaLnBrk="0" hangingPunct="0">
              <a:spcBef>
                <a:spcPct val="50000"/>
              </a:spcBef>
              <a:buFontTx/>
              <a:buChar char="•"/>
            </a:pPr>
            <a:r>
              <a:rPr lang="en-US" sz="2400">
                <a:latin typeface="Arial Narrow" pitchFamily="34" charset="0"/>
              </a:rPr>
              <a:t>includes image-schematic, motor control and conceptual structures </a:t>
            </a:r>
          </a:p>
          <a:p>
            <a:pPr marL="114300" lvl="1" eaLnBrk="0" hangingPunct="0">
              <a:spcBef>
                <a:spcPct val="50000"/>
              </a:spcBef>
              <a:buFontTx/>
              <a:buChar char="•"/>
            </a:pPr>
            <a:r>
              <a:rPr lang="en-US" sz="2400">
                <a:latin typeface="Arial Narrow" pitchFamily="34" charset="0"/>
              </a:rPr>
              <a:t>provides parameters for a mental simulation</a:t>
            </a:r>
          </a:p>
        </p:txBody>
      </p:sp>
      <p:pic>
        <p:nvPicPr>
          <p:cNvPr id="1416196" name="Picture 4"/>
          <p:cNvPicPr>
            <a:picLocks noChangeArrowheads="1"/>
          </p:cNvPicPr>
          <p:nvPr/>
        </p:nvPicPr>
        <p:blipFill>
          <a:blip r:embed="rId3" cstate="print"/>
          <a:srcRect/>
          <a:stretch>
            <a:fillRect/>
          </a:stretch>
        </p:blipFill>
        <p:spPr bwMode="auto">
          <a:xfrm>
            <a:off x="161925" y="1206500"/>
            <a:ext cx="8858250" cy="3432175"/>
          </a:xfrm>
          <a:prstGeom prst="rect">
            <a:avLst/>
          </a:prstGeom>
          <a:noFill/>
          <a:ln w="9525">
            <a:noFill/>
            <a:miter lim="800000"/>
            <a:headEnd/>
            <a:tailEnd/>
          </a:ln>
          <a:effectLst/>
        </p:spPr>
      </p:pic>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152400"/>
            <a:ext cx="8229600" cy="884238"/>
          </a:xfrm>
        </p:spPr>
        <p:txBody>
          <a:bodyPr/>
          <a:lstStyle/>
          <a:p>
            <a:pPr eaLnBrk="1" hangingPunct="1"/>
            <a:r>
              <a:rPr lang="en-US" smtClean="0"/>
              <a:t>Summary: ECG</a:t>
            </a:r>
          </a:p>
        </p:txBody>
      </p:sp>
      <p:sp>
        <p:nvSpPr>
          <p:cNvPr id="47107" name="Rectangle 3"/>
          <p:cNvSpPr>
            <a:spLocks noGrp="1" noChangeArrowheads="1"/>
          </p:cNvSpPr>
          <p:nvPr>
            <p:ph type="body" idx="1"/>
          </p:nvPr>
        </p:nvSpPr>
        <p:spPr>
          <a:xfrm>
            <a:off x="457200" y="1295400"/>
            <a:ext cx="8229600" cy="4525963"/>
          </a:xfrm>
        </p:spPr>
        <p:txBody>
          <a:bodyPr/>
          <a:lstStyle/>
          <a:p>
            <a:pPr eaLnBrk="1" hangingPunct="1">
              <a:lnSpc>
                <a:spcPct val="90000"/>
              </a:lnSpc>
            </a:pPr>
            <a:r>
              <a:rPr lang="en-US" sz="2800" smtClean="0"/>
              <a:t>Linguistic constructions are tied to a model of simulated action and perception</a:t>
            </a:r>
          </a:p>
          <a:p>
            <a:pPr eaLnBrk="1" hangingPunct="1">
              <a:lnSpc>
                <a:spcPct val="90000"/>
              </a:lnSpc>
            </a:pPr>
            <a:r>
              <a:rPr lang="en-US" sz="2800" smtClean="0"/>
              <a:t>Embedded in a theory of language processing</a:t>
            </a:r>
          </a:p>
          <a:p>
            <a:pPr lvl="1" eaLnBrk="1" hangingPunct="1">
              <a:lnSpc>
                <a:spcPct val="90000"/>
              </a:lnSpc>
            </a:pPr>
            <a:r>
              <a:rPr lang="en-US" sz="2400" smtClean="0"/>
              <a:t>Constrains theory to be usable</a:t>
            </a:r>
          </a:p>
          <a:p>
            <a:pPr lvl="1" eaLnBrk="1" hangingPunct="1">
              <a:lnSpc>
                <a:spcPct val="90000"/>
              </a:lnSpc>
            </a:pPr>
            <a:r>
              <a:rPr lang="en-US" sz="2400" smtClean="0"/>
              <a:t>Basis for models of grammar learning</a:t>
            </a:r>
          </a:p>
          <a:p>
            <a:pPr eaLnBrk="1" hangingPunct="1">
              <a:lnSpc>
                <a:spcPct val="90000"/>
              </a:lnSpc>
            </a:pPr>
            <a:r>
              <a:rPr lang="en-US" sz="2800" smtClean="0"/>
              <a:t>Precise, computationally usable formalism</a:t>
            </a:r>
          </a:p>
          <a:p>
            <a:pPr lvl="1" eaLnBrk="1" hangingPunct="1">
              <a:lnSpc>
                <a:spcPct val="90000"/>
              </a:lnSpc>
            </a:pPr>
            <a:r>
              <a:rPr lang="en-US" sz="2400" smtClean="0"/>
              <a:t>Practical computational applications, like MT and NLU</a:t>
            </a:r>
          </a:p>
          <a:p>
            <a:pPr lvl="1" eaLnBrk="1" hangingPunct="1">
              <a:lnSpc>
                <a:spcPct val="90000"/>
              </a:lnSpc>
            </a:pPr>
            <a:r>
              <a:rPr lang="en-US" sz="2400" smtClean="0"/>
              <a:t>Testing of functionality, e.g. language learning</a:t>
            </a:r>
          </a:p>
          <a:p>
            <a:pPr eaLnBrk="1" hangingPunct="1">
              <a:lnSpc>
                <a:spcPct val="90000"/>
              </a:lnSpc>
            </a:pPr>
            <a:r>
              <a:rPr lang="en-US" sz="2800" smtClean="0"/>
              <a:t>A shared theory and formalism for different cognitive mechanisms</a:t>
            </a:r>
          </a:p>
          <a:p>
            <a:pPr lvl="1" eaLnBrk="1" hangingPunct="1">
              <a:lnSpc>
                <a:spcPct val="90000"/>
              </a:lnSpc>
            </a:pPr>
            <a:r>
              <a:rPr lang="en-US" sz="2400" smtClean="0"/>
              <a:t>Constructions, metaphor, mental spaces, etc.</a:t>
            </a:r>
          </a:p>
          <a:p>
            <a:pPr eaLnBrk="1" hangingPunct="1">
              <a:lnSpc>
                <a:spcPct val="90000"/>
              </a:lnSpc>
            </a:pPr>
            <a:r>
              <a:rPr lang="en-US" sz="2800" smtClean="0"/>
              <a:t>Reduction to Connectionist and Neural levels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9538" name="Rectangle 2"/>
          <p:cNvSpPr>
            <a:spLocks noChangeArrowheads="1"/>
          </p:cNvSpPr>
          <p:nvPr/>
        </p:nvSpPr>
        <p:spPr bwMode="auto">
          <a:xfrm>
            <a:off x="5181600" y="1371600"/>
            <a:ext cx="3962400" cy="533400"/>
          </a:xfrm>
          <a:prstGeom prst="rect">
            <a:avLst/>
          </a:prstGeom>
          <a:noFill/>
          <a:ln w="9525">
            <a:noFill/>
            <a:miter lim="800000"/>
            <a:headEnd/>
            <a:tailEnd/>
          </a:ln>
        </p:spPr>
        <p:txBody>
          <a:bodyPr/>
          <a:lstStyle/>
          <a:p>
            <a:pPr marL="342900" indent="-342900">
              <a:spcBef>
                <a:spcPct val="20000"/>
              </a:spcBef>
              <a:buFontTx/>
              <a:buChar char="•"/>
            </a:pPr>
            <a:r>
              <a:rPr lang="en-US" sz="2000">
                <a:solidFill>
                  <a:srgbClr val="CC0000"/>
                </a:solidFill>
              </a:rPr>
              <a:t>Mother (I) give you this (a toy).</a:t>
            </a:r>
          </a:p>
        </p:txBody>
      </p:sp>
      <p:sp>
        <p:nvSpPr>
          <p:cNvPr id="51203" name="Rectangle 3"/>
          <p:cNvSpPr>
            <a:spLocks noChangeArrowheads="1"/>
          </p:cNvSpPr>
          <p:nvPr/>
        </p:nvSpPr>
        <p:spPr bwMode="auto">
          <a:xfrm>
            <a:off x="2895600" y="6248400"/>
            <a:ext cx="5772150" cy="393700"/>
          </a:xfrm>
          <a:prstGeom prst="rect">
            <a:avLst/>
          </a:prstGeom>
          <a:noFill/>
          <a:ln w="9525">
            <a:noFill/>
            <a:miter lim="800000"/>
            <a:headEnd/>
            <a:tailEnd/>
          </a:ln>
        </p:spPr>
        <p:txBody>
          <a:bodyPr>
            <a:spAutoFit/>
          </a:bodyPr>
          <a:lstStyle/>
          <a:p>
            <a:pPr algn="r">
              <a:lnSpc>
                <a:spcPct val="110000"/>
              </a:lnSpc>
              <a:spcBef>
                <a:spcPct val="40000"/>
              </a:spcBef>
              <a:buClr>
                <a:schemeClr val="tx1"/>
              </a:buClr>
              <a:buSzPct val="70000"/>
              <a:buFont typeface="Wingdings" pitchFamily="2" charset="2"/>
              <a:buNone/>
            </a:pPr>
            <a:r>
              <a:rPr lang="en-US">
                <a:latin typeface="Helvetica" pitchFamily="34" charset="0"/>
                <a:cs typeface="Arial" charset="0"/>
              </a:rPr>
              <a:t>CHILDES Beijing Corpus (Tardiff, 1993; Tardiff, 1996)</a:t>
            </a:r>
          </a:p>
        </p:txBody>
      </p:sp>
      <p:graphicFrame>
        <p:nvGraphicFramePr>
          <p:cNvPr id="1729540" name="Group 4"/>
          <p:cNvGraphicFramePr>
            <a:graphicFrameLocks noGrp="1"/>
          </p:cNvGraphicFramePr>
          <p:nvPr/>
        </p:nvGraphicFramePr>
        <p:xfrm>
          <a:off x="685800" y="1371600"/>
          <a:ext cx="4097338" cy="914400"/>
        </p:xfrm>
        <a:graphic>
          <a:graphicData uri="http://schemas.openxmlformats.org/drawingml/2006/table">
            <a:tbl>
              <a:tblPr/>
              <a:tblGrid>
                <a:gridCol w="1333500"/>
                <a:gridCol w="711200"/>
                <a:gridCol w="709613"/>
                <a:gridCol w="1343025"/>
              </a:tblGrid>
              <a:tr h="366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Minion Pro" pitchFamily="18" charset="0"/>
                        </a:rPr>
                        <a:t>ma1+ma</a:t>
                      </a:r>
                    </a:p>
                  </a:txBody>
                  <a:tcPr marL="45720" marR="45720" anchor="ctr" anchorCtr="1" horzOverflow="overflow">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400" b="0" i="1" u="none" strike="noStrike" cap="none" normalizeH="0" baseline="0" smtClean="0">
                          <a:ln>
                            <a:noFill/>
                          </a:ln>
                          <a:solidFill>
                            <a:schemeClr val="tx1"/>
                          </a:solidFill>
                          <a:effectLst/>
                          <a:latin typeface="Minion Pro" pitchFamily="18" charset="0"/>
                          <a:ea typeface="PMingLiU" pitchFamily="18" charset="-120"/>
                        </a:rPr>
                        <a:t>gei3 </a:t>
                      </a:r>
                      <a:endParaRPr kumimoji="0" lang="en-US" sz="2400" b="0" i="1" u="none" strike="noStrike" cap="none" normalizeH="0" baseline="0" smtClean="0">
                        <a:ln>
                          <a:noFill/>
                        </a:ln>
                        <a:solidFill>
                          <a:schemeClr val="tx1"/>
                        </a:solidFill>
                        <a:effectLst/>
                        <a:latin typeface="Minion Pro" pitchFamily="18" charset="0"/>
                      </a:endParaRPr>
                    </a:p>
                  </a:txBody>
                  <a:tcPr marL="45720" marR="45720" anchor="ctr" anchorCtr="1"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Minion Pro" pitchFamily="18" charset="0"/>
                        </a:rPr>
                        <a:t>ni3</a:t>
                      </a:r>
                    </a:p>
                  </a:txBody>
                  <a:tcPr marL="45720" marR="45720" anchor="ctr" anchorCtr="1"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Minion Pro" pitchFamily="18" charset="0"/>
                        </a:rPr>
                        <a:t>zhei4+ge</a:t>
                      </a:r>
                    </a:p>
                  </a:txBody>
                  <a:tcPr marL="45720" marR="45720" anchor="ctr" anchorCtr="1" horzOverflow="overflow">
                    <a:lnL>
                      <a:noFill/>
                    </a:lnL>
                    <a:lnR w="381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noFill/>
                  </a:tcPr>
                </a:tc>
              </a:tr>
              <a:tr h="366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mother</a:t>
                      </a:r>
                    </a:p>
                  </a:txBody>
                  <a:tcPr marL="45720" marR="45720" anchor="ctr" anchorCtr="1" horzOverflow="overflow">
                    <a:lnL w="12700" cap="flat" cmpd="sng" algn="ctr">
                      <a:solidFill>
                        <a:schemeClr val="bg2"/>
                      </a:solidFill>
                      <a:prstDash val="solid"/>
                      <a:round/>
                      <a:headEnd type="none" w="med" len="med"/>
                      <a:tailEnd type="none" w="med" len="med"/>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give</a:t>
                      </a:r>
                    </a:p>
                  </a:txBody>
                  <a:tcPr marL="45720" marR="45720" anchor="ctr" anchorCtr="1"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2PS</a:t>
                      </a:r>
                    </a:p>
                  </a:txBody>
                  <a:tcPr marL="45720" marR="45720" anchor="ctr" anchorCtr="1"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this+CLS</a:t>
                      </a:r>
                    </a:p>
                  </a:txBody>
                  <a:tcPr marL="45720" marR="45720" anchor="ctr" anchorCtr="1" horzOverflow="overflow">
                    <a:lnL>
                      <a:noFill/>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29553" name="Rectangle 17"/>
          <p:cNvSpPr>
            <a:spLocks noChangeArrowheads="1"/>
          </p:cNvSpPr>
          <p:nvPr/>
        </p:nvSpPr>
        <p:spPr bwMode="auto">
          <a:xfrm>
            <a:off x="4572000" y="2514600"/>
            <a:ext cx="3581400" cy="533400"/>
          </a:xfrm>
          <a:prstGeom prst="rect">
            <a:avLst/>
          </a:prstGeom>
          <a:noFill/>
          <a:ln w="9525">
            <a:noFill/>
            <a:miter lim="800000"/>
            <a:headEnd/>
            <a:tailEnd/>
          </a:ln>
        </p:spPr>
        <p:txBody>
          <a:bodyPr/>
          <a:lstStyle/>
          <a:p>
            <a:pPr marL="342900" indent="-342900">
              <a:spcBef>
                <a:spcPct val="20000"/>
              </a:spcBef>
              <a:buFontTx/>
              <a:buChar char="•"/>
            </a:pPr>
            <a:r>
              <a:rPr lang="en-US" altLang="zh-TW" sz="2000">
                <a:solidFill>
                  <a:srgbClr val="CC0000"/>
                </a:solidFill>
                <a:ea typeface="PMingLiU" pitchFamily="18" charset="-120"/>
              </a:rPr>
              <a:t>You give auntie</a:t>
            </a:r>
            <a:r>
              <a:rPr lang="en-US" altLang="zh-TW" sz="2000">
                <a:ea typeface="PMingLiU" pitchFamily="18" charset="-120"/>
              </a:rPr>
              <a:t> </a:t>
            </a:r>
            <a:r>
              <a:rPr lang="en-US" altLang="zh-TW" sz="2000">
                <a:solidFill>
                  <a:schemeClr val="bg2"/>
                </a:solidFill>
                <a:ea typeface="PMingLiU" pitchFamily="18" charset="-120"/>
              </a:rPr>
              <a:t>[the peach]</a:t>
            </a:r>
            <a:r>
              <a:rPr lang="en-US" altLang="zh-TW" sz="2000">
                <a:ea typeface="PMingLiU" pitchFamily="18" charset="-120"/>
              </a:rPr>
              <a:t>.</a:t>
            </a:r>
            <a:endParaRPr lang="en-US" sz="2000"/>
          </a:p>
        </p:txBody>
      </p:sp>
      <p:sp>
        <p:nvSpPr>
          <p:cNvPr id="1729554" name="Rectangle 18"/>
          <p:cNvSpPr>
            <a:spLocks noChangeArrowheads="1"/>
          </p:cNvSpPr>
          <p:nvPr/>
        </p:nvSpPr>
        <p:spPr bwMode="auto">
          <a:xfrm>
            <a:off x="4267200" y="3657600"/>
            <a:ext cx="4267200" cy="533400"/>
          </a:xfrm>
          <a:prstGeom prst="rect">
            <a:avLst/>
          </a:prstGeom>
          <a:noFill/>
          <a:ln w="9525">
            <a:noFill/>
            <a:miter lim="800000"/>
            <a:headEnd/>
            <a:tailEnd/>
          </a:ln>
        </p:spPr>
        <p:txBody>
          <a:bodyPr/>
          <a:lstStyle/>
          <a:p>
            <a:pPr marL="342900" indent="-342900">
              <a:spcBef>
                <a:spcPct val="20000"/>
              </a:spcBef>
              <a:buFontTx/>
              <a:buChar char="•"/>
            </a:pPr>
            <a:r>
              <a:rPr lang="en-US" altLang="zh-TW" sz="2000">
                <a:solidFill>
                  <a:srgbClr val="CC0000"/>
                </a:solidFill>
                <a:ea typeface="PMingLiU" pitchFamily="18" charset="-120"/>
              </a:rPr>
              <a:t>Oh (go on)! You give</a:t>
            </a:r>
            <a:r>
              <a:rPr lang="en-US" altLang="zh-TW" sz="2000">
                <a:ea typeface="PMingLiU" pitchFamily="18" charset="-120"/>
              </a:rPr>
              <a:t> </a:t>
            </a:r>
            <a:r>
              <a:rPr lang="en-US" altLang="zh-TW" sz="2000">
                <a:solidFill>
                  <a:schemeClr val="bg2"/>
                </a:solidFill>
                <a:ea typeface="PMingLiU" pitchFamily="18" charset="-120"/>
              </a:rPr>
              <a:t>[auntie] [that]</a:t>
            </a:r>
            <a:r>
              <a:rPr lang="en-US" altLang="zh-TW" sz="2000">
                <a:ea typeface="PMingLiU" pitchFamily="18" charset="-120"/>
              </a:rPr>
              <a:t>.</a:t>
            </a:r>
            <a:endParaRPr lang="en-US" sz="2000"/>
          </a:p>
        </p:txBody>
      </p:sp>
      <p:sp>
        <p:nvSpPr>
          <p:cNvPr id="51219" name="Rectangle 19"/>
          <p:cNvSpPr>
            <a:spLocks noGrp="1" noChangeArrowheads="1"/>
          </p:cNvSpPr>
          <p:nvPr>
            <p:ph type="title"/>
          </p:nvPr>
        </p:nvSpPr>
        <p:spPr>
          <a:xfrm>
            <a:off x="0" y="0"/>
            <a:ext cx="9144000" cy="1143000"/>
          </a:xfrm>
        </p:spPr>
        <p:txBody>
          <a:bodyPr/>
          <a:lstStyle/>
          <a:p>
            <a:pPr eaLnBrk="1" hangingPunct="1"/>
            <a:r>
              <a:rPr lang="en-US" sz="3200" smtClean="0"/>
              <a:t>Productive Argument Omission (Mandarin)</a:t>
            </a:r>
            <a:br>
              <a:rPr lang="en-US" sz="3200" smtClean="0"/>
            </a:br>
            <a:r>
              <a:rPr lang="en-US" sz="2800" smtClean="0">
                <a:solidFill>
                  <a:schemeClr val="tx1"/>
                </a:solidFill>
              </a:rPr>
              <a:t>Johno Bryant &amp; Eva Mok</a:t>
            </a:r>
          </a:p>
        </p:txBody>
      </p:sp>
      <p:sp>
        <p:nvSpPr>
          <p:cNvPr id="1729556" name="Text Box 20"/>
          <p:cNvSpPr txBox="1">
            <a:spLocks noChangeArrowheads="1"/>
          </p:cNvSpPr>
          <p:nvPr/>
        </p:nvSpPr>
        <p:spPr bwMode="auto">
          <a:xfrm>
            <a:off x="457200" y="1371600"/>
            <a:ext cx="228600" cy="244475"/>
          </a:xfrm>
          <a:prstGeom prst="rect">
            <a:avLst/>
          </a:prstGeom>
          <a:noFill/>
          <a:ln w="9525">
            <a:noFill/>
            <a:miter lim="800000"/>
            <a:headEnd/>
            <a:tailEnd/>
          </a:ln>
        </p:spPr>
        <p:txBody>
          <a:bodyPr lIns="0" tIns="0" rIns="0" bIns="0">
            <a:spAutoFit/>
          </a:bodyPr>
          <a:lstStyle/>
          <a:p>
            <a:pPr>
              <a:spcBef>
                <a:spcPct val="50000"/>
              </a:spcBef>
            </a:pPr>
            <a:r>
              <a:rPr lang="en-US" sz="1600">
                <a:solidFill>
                  <a:schemeClr val="bg2"/>
                </a:solidFill>
                <a:cs typeface="Arial" charset="0"/>
              </a:rPr>
              <a:t>1</a:t>
            </a:r>
          </a:p>
        </p:txBody>
      </p:sp>
      <p:sp>
        <p:nvSpPr>
          <p:cNvPr id="1729557" name="Text Box 21"/>
          <p:cNvSpPr txBox="1">
            <a:spLocks noChangeArrowheads="1"/>
          </p:cNvSpPr>
          <p:nvPr/>
        </p:nvSpPr>
        <p:spPr bwMode="auto">
          <a:xfrm>
            <a:off x="457200" y="2514600"/>
            <a:ext cx="228600" cy="244475"/>
          </a:xfrm>
          <a:prstGeom prst="rect">
            <a:avLst/>
          </a:prstGeom>
          <a:noFill/>
          <a:ln w="9525">
            <a:noFill/>
            <a:miter lim="800000"/>
            <a:headEnd/>
            <a:tailEnd/>
          </a:ln>
        </p:spPr>
        <p:txBody>
          <a:bodyPr lIns="0" tIns="0" rIns="0" bIns="0">
            <a:spAutoFit/>
          </a:bodyPr>
          <a:lstStyle/>
          <a:p>
            <a:pPr>
              <a:spcBef>
                <a:spcPct val="50000"/>
              </a:spcBef>
            </a:pPr>
            <a:r>
              <a:rPr lang="en-US" sz="1600">
                <a:solidFill>
                  <a:schemeClr val="bg2"/>
                </a:solidFill>
                <a:cs typeface="Arial" charset="0"/>
              </a:rPr>
              <a:t>2</a:t>
            </a:r>
          </a:p>
        </p:txBody>
      </p:sp>
      <p:sp>
        <p:nvSpPr>
          <p:cNvPr id="1729558" name="Text Box 22"/>
          <p:cNvSpPr txBox="1">
            <a:spLocks noChangeArrowheads="1"/>
          </p:cNvSpPr>
          <p:nvPr/>
        </p:nvSpPr>
        <p:spPr bwMode="auto">
          <a:xfrm>
            <a:off x="457200" y="3657600"/>
            <a:ext cx="228600" cy="244475"/>
          </a:xfrm>
          <a:prstGeom prst="rect">
            <a:avLst/>
          </a:prstGeom>
          <a:noFill/>
          <a:ln w="9525">
            <a:noFill/>
            <a:miter lim="800000"/>
            <a:headEnd/>
            <a:tailEnd/>
          </a:ln>
        </p:spPr>
        <p:txBody>
          <a:bodyPr lIns="0" tIns="0" rIns="0" bIns="0">
            <a:spAutoFit/>
          </a:bodyPr>
          <a:lstStyle/>
          <a:p>
            <a:pPr>
              <a:spcBef>
                <a:spcPct val="50000"/>
              </a:spcBef>
            </a:pPr>
            <a:r>
              <a:rPr lang="en-US" sz="1600">
                <a:solidFill>
                  <a:schemeClr val="bg2"/>
                </a:solidFill>
                <a:cs typeface="Arial" charset="0"/>
              </a:rPr>
              <a:t>3</a:t>
            </a:r>
          </a:p>
        </p:txBody>
      </p:sp>
      <p:graphicFrame>
        <p:nvGraphicFramePr>
          <p:cNvPr id="1729559" name="Group 23"/>
          <p:cNvGraphicFramePr>
            <a:graphicFrameLocks noGrp="1"/>
          </p:cNvGraphicFramePr>
          <p:nvPr/>
        </p:nvGraphicFramePr>
        <p:xfrm>
          <a:off x="685800" y="2514600"/>
          <a:ext cx="2438400" cy="914400"/>
        </p:xfrm>
        <a:graphic>
          <a:graphicData uri="http://schemas.openxmlformats.org/drawingml/2006/table">
            <a:tbl>
              <a:tblPr/>
              <a:tblGrid>
                <a:gridCol w="685800"/>
                <a:gridCol w="685800"/>
                <a:gridCol w="1066800"/>
              </a:tblGrid>
              <a:tr h="366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400" b="0" i="1" u="none" strike="noStrike" cap="none" normalizeH="0" baseline="0" smtClean="0">
                          <a:ln>
                            <a:noFill/>
                          </a:ln>
                          <a:solidFill>
                            <a:schemeClr val="tx1"/>
                          </a:solidFill>
                          <a:effectLst/>
                          <a:latin typeface="Minion Pro" pitchFamily="18" charset="0"/>
                          <a:ea typeface="PMingLiU" pitchFamily="18" charset="-120"/>
                        </a:rPr>
                        <a:t>ni3 </a:t>
                      </a:r>
                      <a:endParaRPr kumimoji="0" lang="en-US" sz="2400" b="0" i="1" u="none" strike="noStrike" cap="none" normalizeH="0" baseline="0" smtClean="0">
                        <a:ln>
                          <a:noFill/>
                        </a:ln>
                        <a:solidFill>
                          <a:schemeClr val="tx1"/>
                        </a:solidFill>
                        <a:effectLst/>
                        <a:latin typeface="Minion Pro" pitchFamily="18" charset="0"/>
                      </a:endParaRPr>
                    </a:p>
                  </a:txBody>
                  <a:tcPr marL="45720" marR="45720" anchor="ctr" anchorCtr="1" horzOverflow="overflow">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400" b="0" i="1" u="none" strike="noStrike" cap="none" normalizeH="0" baseline="0" smtClean="0">
                          <a:ln>
                            <a:noFill/>
                          </a:ln>
                          <a:solidFill>
                            <a:schemeClr val="tx1"/>
                          </a:solidFill>
                          <a:effectLst/>
                          <a:latin typeface="Minion Pro" pitchFamily="18" charset="0"/>
                          <a:ea typeface="PMingLiU" pitchFamily="18" charset="-120"/>
                        </a:rPr>
                        <a:t>gei3 </a:t>
                      </a:r>
                      <a:endParaRPr kumimoji="0" lang="en-US" sz="2400" b="0" i="1" u="none" strike="noStrike" cap="none" normalizeH="0" baseline="0" smtClean="0">
                        <a:ln>
                          <a:noFill/>
                        </a:ln>
                        <a:solidFill>
                          <a:schemeClr val="tx1"/>
                        </a:solidFill>
                        <a:effectLst/>
                        <a:latin typeface="Minion Pro" pitchFamily="18" charset="0"/>
                      </a:endParaRPr>
                    </a:p>
                  </a:txBody>
                  <a:tcPr marL="45720" marR="45720" anchor="ctr" anchorCtr="1"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Minion Pro" pitchFamily="18" charset="0"/>
                        </a:rPr>
                        <a:t>yi2</a:t>
                      </a:r>
                    </a:p>
                  </a:txBody>
                  <a:tcPr marL="45720" marR="45720" anchor="ctr" anchorCtr="1" horzOverflow="overflow">
                    <a:lnL>
                      <a:noFill/>
                    </a:lnL>
                    <a:lnR w="381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noFill/>
                  </a:tcPr>
                </a:tc>
              </a:tr>
              <a:tr h="366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2PS</a:t>
                      </a:r>
                    </a:p>
                  </a:txBody>
                  <a:tcPr marL="45720" marR="45720" anchor="ctr" anchorCtr="1" horzOverflow="overflow">
                    <a:lnL w="12700" cap="flat" cmpd="sng" algn="ctr">
                      <a:solidFill>
                        <a:schemeClr val="bg2"/>
                      </a:solidFill>
                      <a:prstDash val="solid"/>
                      <a:round/>
                      <a:headEnd type="none" w="med" len="med"/>
                      <a:tailEnd type="none" w="med" len="med"/>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give</a:t>
                      </a:r>
                    </a:p>
                  </a:txBody>
                  <a:tcPr marL="45720" marR="45720" anchor="ctr" anchorCtr="1"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auntie</a:t>
                      </a:r>
                    </a:p>
                  </a:txBody>
                  <a:tcPr marL="45720" marR="45720" anchor="ctr" anchorCtr="1" horzOverflow="overflow">
                    <a:lnL>
                      <a:noFill/>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729570" name="Group 34"/>
          <p:cNvGraphicFramePr>
            <a:graphicFrameLocks noGrp="1"/>
          </p:cNvGraphicFramePr>
          <p:nvPr/>
        </p:nvGraphicFramePr>
        <p:xfrm>
          <a:off x="762000" y="3657600"/>
          <a:ext cx="3429000" cy="914400"/>
        </p:xfrm>
        <a:graphic>
          <a:graphicData uri="http://schemas.openxmlformats.org/drawingml/2006/table">
            <a:tbl>
              <a:tblPr/>
              <a:tblGrid>
                <a:gridCol w="701675"/>
                <a:gridCol w="704850"/>
                <a:gridCol w="701675"/>
                <a:gridCol w="1320800"/>
              </a:tblGrid>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Minion Pro" pitchFamily="18" charset="0"/>
                        </a:rPr>
                        <a:t>ao</a:t>
                      </a:r>
                    </a:p>
                  </a:txBody>
                  <a:tcPr marL="45720" marR="45720" anchor="ctr" anchorCtr="1" horzOverflow="overflow">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400" b="0" i="1" u="none" strike="noStrike" cap="none" normalizeH="0" baseline="0" smtClean="0">
                          <a:ln>
                            <a:noFill/>
                          </a:ln>
                          <a:solidFill>
                            <a:schemeClr val="tx1"/>
                          </a:solidFill>
                          <a:effectLst/>
                          <a:latin typeface="Minion Pro" pitchFamily="18" charset="0"/>
                          <a:ea typeface="PMingLiU" pitchFamily="18" charset="-120"/>
                        </a:rPr>
                        <a:t>ni3</a:t>
                      </a:r>
                      <a:endParaRPr kumimoji="0" lang="en-US" sz="2400" b="0" i="1" u="none" strike="noStrike" cap="none" normalizeH="0" baseline="0" smtClean="0">
                        <a:ln>
                          <a:noFill/>
                        </a:ln>
                        <a:solidFill>
                          <a:schemeClr val="tx1"/>
                        </a:solidFill>
                        <a:effectLst/>
                        <a:latin typeface="Minion Pro" pitchFamily="18" charset="0"/>
                      </a:endParaRPr>
                    </a:p>
                  </a:txBody>
                  <a:tcPr marL="45720" marR="45720" anchor="ctr" anchorCtr="1"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400" b="0" i="1" u="none" strike="noStrike" cap="none" normalizeH="0" baseline="0" smtClean="0">
                          <a:ln>
                            <a:noFill/>
                          </a:ln>
                          <a:solidFill>
                            <a:schemeClr val="tx1"/>
                          </a:solidFill>
                          <a:effectLst/>
                          <a:latin typeface="Minion Pro" pitchFamily="18" charset="0"/>
                          <a:ea typeface="PMingLiU" pitchFamily="18" charset="-120"/>
                        </a:rPr>
                        <a:t>gei3 </a:t>
                      </a:r>
                      <a:endParaRPr kumimoji="0" lang="en-US" sz="2400" b="0" i="1" u="none" strike="noStrike" cap="none" normalizeH="0" baseline="0" smtClean="0">
                        <a:ln>
                          <a:noFill/>
                        </a:ln>
                        <a:solidFill>
                          <a:schemeClr val="tx1"/>
                        </a:solidFill>
                        <a:effectLst/>
                        <a:latin typeface="Minion Pro" pitchFamily="18" charset="0"/>
                      </a:endParaRPr>
                    </a:p>
                  </a:txBody>
                  <a:tcPr marL="45720" marR="45720" anchor="ctr" anchorCtr="1"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Minion Pro" pitchFamily="18" charset="0"/>
                        </a:rPr>
                        <a:t>ya</a:t>
                      </a:r>
                    </a:p>
                  </a:txBody>
                  <a:tcPr marL="45720" marR="45720" anchor="ctr" anchorCtr="1" horzOverflow="overflow">
                    <a:lnL>
                      <a:noFill/>
                    </a:lnL>
                    <a:lnR w="381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noFill/>
                  </a:tcPr>
                </a:tc>
              </a:tr>
              <a:tr h="366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EMP</a:t>
                      </a:r>
                    </a:p>
                  </a:txBody>
                  <a:tcPr marL="45720" marR="45720" anchor="ctr" anchorCtr="1" horzOverflow="overflow">
                    <a:lnL w="12700" cap="flat" cmpd="sng" algn="ctr">
                      <a:solidFill>
                        <a:schemeClr val="bg2"/>
                      </a:solidFill>
                      <a:prstDash val="solid"/>
                      <a:round/>
                      <a:headEnd type="none" w="med" len="med"/>
                      <a:tailEnd type="none" w="med" len="med"/>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2PS</a:t>
                      </a:r>
                    </a:p>
                  </a:txBody>
                  <a:tcPr marL="45720" marR="45720" anchor="ctr" anchorCtr="1"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give</a:t>
                      </a:r>
                    </a:p>
                  </a:txBody>
                  <a:tcPr marL="45720" marR="45720" anchor="ctr" anchorCtr="1"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EMP</a:t>
                      </a:r>
                    </a:p>
                  </a:txBody>
                  <a:tcPr marL="45720" marR="45720" anchor="ctr" anchorCtr="1" horzOverflow="overflow">
                    <a:lnL>
                      <a:noFill/>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29583" name="Text Box 47"/>
          <p:cNvSpPr txBox="1">
            <a:spLocks noChangeArrowheads="1"/>
          </p:cNvSpPr>
          <p:nvPr/>
        </p:nvSpPr>
        <p:spPr bwMode="auto">
          <a:xfrm>
            <a:off x="457200" y="4800600"/>
            <a:ext cx="228600" cy="244475"/>
          </a:xfrm>
          <a:prstGeom prst="rect">
            <a:avLst/>
          </a:prstGeom>
          <a:noFill/>
          <a:ln w="9525">
            <a:noFill/>
            <a:miter lim="800000"/>
            <a:headEnd/>
            <a:tailEnd/>
          </a:ln>
        </p:spPr>
        <p:txBody>
          <a:bodyPr lIns="0" tIns="0" rIns="0" bIns="0">
            <a:spAutoFit/>
          </a:bodyPr>
          <a:lstStyle/>
          <a:p>
            <a:pPr>
              <a:spcBef>
                <a:spcPct val="50000"/>
              </a:spcBef>
            </a:pPr>
            <a:r>
              <a:rPr lang="en-US" sz="1600">
                <a:solidFill>
                  <a:schemeClr val="bg2"/>
                </a:solidFill>
                <a:cs typeface="Arial" charset="0"/>
              </a:rPr>
              <a:t>4</a:t>
            </a:r>
          </a:p>
        </p:txBody>
      </p:sp>
      <p:graphicFrame>
        <p:nvGraphicFramePr>
          <p:cNvPr id="1729584" name="Group 48"/>
          <p:cNvGraphicFramePr>
            <a:graphicFrameLocks noGrp="1"/>
          </p:cNvGraphicFramePr>
          <p:nvPr/>
        </p:nvGraphicFramePr>
        <p:xfrm>
          <a:off x="685800" y="4800600"/>
          <a:ext cx="685800" cy="914400"/>
        </p:xfrm>
        <a:graphic>
          <a:graphicData uri="http://schemas.openxmlformats.org/drawingml/2006/table">
            <a:tbl>
              <a:tblPr/>
              <a:tblGrid>
                <a:gridCol w="685800"/>
              </a:tblGrid>
              <a:tr h="366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400" b="0" i="1" u="none" strike="noStrike" cap="none" normalizeH="0" baseline="0" smtClean="0">
                          <a:ln>
                            <a:noFill/>
                          </a:ln>
                          <a:solidFill>
                            <a:schemeClr val="tx1"/>
                          </a:solidFill>
                          <a:effectLst/>
                          <a:latin typeface="Minion Pro" pitchFamily="18" charset="0"/>
                          <a:ea typeface="PMingLiU" pitchFamily="18" charset="-120"/>
                        </a:rPr>
                        <a:t>gei3 </a:t>
                      </a:r>
                      <a:endParaRPr kumimoji="0" lang="en-US" sz="2400" b="0" i="1" u="none" strike="noStrike" cap="none" normalizeH="0" baseline="0" smtClean="0">
                        <a:ln>
                          <a:noFill/>
                        </a:ln>
                        <a:solidFill>
                          <a:schemeClr val="tx1"/>
                        </a:solidFill>
                        <a:effectLst/>
                        <a:latin typeface="Minion Pro" pitchFamily="18" charset="0"/>
                      </a:endParaRPr>
                    </a:p>
                  </a:txBody>
                  <a:tcPr marL="45720" marR="45720" anchor="ctr" anchorCtr="1" horzOverflow="overflow">
                    <a:lnL w="12700" cap="flat" cmpd="sng" algn="ctr">
                      <a:solidFill>
                        <a:schemeClr val="bg2"/>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noFill/>
                  </a:tcPr>
                </a:tc>
              </a:tr>
              <a:tr h="366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give</a:t>
                      </a:r>
                    </a:p>
                  </a:txBody>
                  <a:tcPr marL="45720" marR="45720" anchor="ctr" anchorCtr="1" horzOverflow="overflow">
                    <a:lnL w="12700" cap="flat" cmpd="sng" algn="ctr">
                      <a:solidFill>
                        <a:schemeClr val="bg2"/>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29591" name="Rectangle 55"/>
          <p:cNvSpPr>
            <a:spLocks noChangeArrowheads="1"/>
          </p:cNvSpPr>
          <p:nvPr/>
        </p:nvSpPr>
        <p:spPr bwMode="auto">
          <a:xfrm>
            <a:off x="3048000" y="4800600"/>
            <a:ext cx="4267200" cy="533400"/>
          </a:xfrm>
          <a:prstGeom prst="rect">
            <a:avLst/>
          </a:prstGeom>
          <a:noFill/>
          <a:ln w="9525">
            <a:noFill/>
            <a:miter lim="800000"/>
            <a:headEnd/>
            <a:tailEnd/>
          </a:ln>
        </p:spPr>
        <p:txBody>
          <a:bodyPr/>
          <a:lstStyle/>
          <a:p>
            <a:pPr marL="342900" indent="-342900">
              <a:spcBef>
                <a:spcPct val="20000"/>
              </a:spcBef>
              <a:buFontTx/>
              <a:buChar char="•"/>
            </a:pPr>
            <a:r>
              <a:rPr lang="en-US" sz="2000">
                <a:solidFill>
                  <a:schemeClr val="bg2"/>
                </a:solidFill>
              </a:rPr>
              <a:t>[I]</a:t>
            </a:r>
            <a:r>
              <a:rPr lang="en-US" sz="2000"/>
              <a:t> </a:t>
            </a:r>
            <a:r>
              <a:rPr lang="en-US" sz="2000">
                <a:solidFill>
                  <a:srgbClr val="CC0000"/>
                </a:solidFill>
              </a:rPr>
              <a:t>give</a:t>
            </a:r>
            <a:r>
              <a:rPr lang="en-US" sz="2000"/>
              <a:t> </a:t>
            </a:r>
            <a:r>
              <a:rPr lang="en-US" sz="2000">
                <a:solidFill>
                  <a:schemeClr val="bg2"/>
                </a:solidFill>
              </a:rPr>
              <a:t>[you] [some peach]</a:t>
            </a:r>
            <a:r>
              <a:rPr lang="en-US" sz="200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29538"/>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1729540"/>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172955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729553"/>
                                        </p:tgtEl>
                                        <p:attrNameLst>
                                          <p:attrName>style.visibility</p:attrName>
                                        </p:attrNameLst>
                                      </p:cBhvr>
                                      <p:to>
                                        <p:strVal val="visible"/>
                                      </p:to>
                                    </p:set>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499"/>
                                          </p:stCondLst>
                                        </p:cTn>
                                        <p:tgtEl>
                                          <p:spTgt spid="1729557"/>
                                        </p:tgtEl>
                                        <p:attrNameLst>
                                          <p:attrName>style.visibility</p:attrName>
                                        </p:attrNameLst>
                                      </p:cBhvr>
                                      <p:to>
                                        <p:strVal val="visible"/>
                                      </p:to>
                                    </p:set>
                                  </p:childTnLst>
                                </p:cTn>
                              </p:par>
                            </p:childTnLst>
                          </p:cTn>
                        </p:par>
                        <p:par>
                          <p:cTn id="20" fill="hold">
                            <p:stCondLst>
                              <p:cond delay="1000"/>
                            </p:stCondLst>
                            <p:childTnLst>
                              <p:par>
                                <p:cTn id="21" presetID="1" presetClass="entr" presetSubtype="0" fill="hold" nodeType="afterEffect">
                                  <p:stCondLst>
                                    <p:cond delay="0"/>
                                  </p:stCondLst>
                                  <p:childTnLst>
                                    <p:set>
                                      <p:cBhvr>
                                        <p:cTn id="22" dur="1" fill="hold">
                                          <p:stCondLst>
                                            <p:cond delay="499"/>
                                          </p:stCondLst>
                                        </p:cTn>
                                        <p:tgtEl>
                                          <p:spTgt spid="172955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729554"/>
                                        </p:tgtEl>
                                        <p:attrNameLst>
                                          <p:attrName>style.visibility</p:attrName>
                                        </p:attrNameLst>
                                      </p:cBhvr>
                                      <p:to>
                                        <p:strVal val="visible"/>
                                      </p:to>
                                    </p:set>
                                  </p:childTnLst>
                                </p:cTn>
                              </p:par>
                            </p:childTnLst>
                          </p:cTn>
                        </p:par>
                        <p:par>
                          <p:cTn id="27" fill="hold">
                            <p:stCondLst>
                              <p:cond delay="500"/>
                            </p:stCondLst>
                            <p:childTnLst>
                              <p:par>
                                <p:cTn id="28" presetID="1" presetClass="entr" presetSubtype="0" fill="hold" grpId="0" nodeType="afterEffect">
                                  <p:stCondLst>
                                    <p:cond delay="0"/>
                                  </p:stCondLst>
                                  <p:childTnLst>
                                    <p:set>
                                      <p:cBhvr>
                                        <p:cTn id="29" dur="1" fill="hold">
                                          <p:stCondLst>
                                            <p:cond delay="499"/>
                                          </p:stCondLst>
                                        </p:cTn>
                                        <p:tgtEl>
                                          <p:spTgt spid="1729558"/>
                                        </p:tgtEl>
                                        <p:attrNameLst>
                                          <p:attrName>style.visibility</p:attrName>
                                        </p:attrNameLst>
                                      </p:cBhvr>
                                      <p:to>
                                        <p:strVal val="visible"/>
                                      </p:to>
                                    </p:set>
                                  </p:childTnLst>
                                </p:cTn>
                              </p:par>
                            </p:childTnLst>
                          </p:cTn>
                        </p:par>
                        <p:par>
                          <p:cTn id="30" fill="hold">
                            <p:stCondLst>
                              <p:cond delay="1000"/>
                            </p:stCondLst>
                            <p:childTnLst>
                              <p:par>
                                <p:cTn id="31" presetID="1" presetClass="entr" presetSubtype="0" fill="hold" nodeType="afterEffect">
                                  <p:stCondLst>
                                    <p:cond delay="0"/>
                                  </p:stCondLst>
                                  <p:childTnLst>
                                    <p:set>
                                      <p:cBhvr>
                                        <p:cTn id="32" dur="1" fill="hold">
                                          <p:stCondLst>
                                            <p:cond delay="499"/>
                                          </p:stCondLst>
                                        </p:cTn>
                                        <p:tgtEl>
                                          <p:spTgt spid="172957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729583"/>
                                        </p:tgtEl>
                                        <p:attrNameLst>
                                          <p:attrName>style.visibility</p:attrName>
                                        </p:attrNameLst>
                                      </p:cBhvr>
                                      <p:to>
                                        <p:strVal val="visible"/>
                                      </p:to>
                                    </p:set>
                                  </p:childTnLst>
                                </p:cTn>
                              </p:par>
                            </p:childTnLst>
                          </p:cTn>
                        </p:par>
                        <p:par>
                          <p:cTn id="37" fill="hold">
                            <p:stCondLst>
                              <p:cond delay="500"/>
                            </p:stCondLst>
                            <p:childTnLst>
                              <p:par>
                                <p:cTn id="38" presetID="1" presetClass="entr" presetSubtype="0" fill="hold" nodeType="afterEffect">
                                  <p:stCondLst>
                                    <p:cond delay="0"/>
                                  </p:stCondLst>
                                  <p:childTnLst>
                                    <p:set>
                                      <p:cBhvr>
                                        <p:cTn id="39" dur="1" fill="hold">
                                          <p:stCondLst>
                                            <p:cond delay="499"/>
                                          </p:stCondLst>
                                        </p:cTn>
                                        <p:tgtEl>
                                          <p:spTgt spid="1729584"/>
                                        </p:tgtEl>
                                        <p:attrNameLst>
                                          <p:attrName>style.visibility</p:attrName>
                                        </p:attrNameLst>
                                      </p:cBhvr>
                                      <p:to>
                                        <p:strVal val="visible"/>
                                      </p:to>
                                    </p:set>
                                  </p:childTnLst>
                                </p:cTn>
                              </p:par>
                            </p:childTnLst>
                          </p:cTn>
                        </p:par>
                        <p:par>
                          <p:cTn id="40" fill="hold">
                            <p:stCondLst>
                              <p:cond delay="1000"/>
                            </p:stCondLst>
                            <p:childTnLst>
                              <p:par>
                                <p:cTn id="41" presetID="1" presetClass="entr" presetSubtype="0" fill="hold" grpId="0" nodeType="afterEffect">
                                  <p:stCondLst>
                                    <p:cond delay="0"/>
                                  </p:stCondLst>
                                  <p:childTnLst>
                                    <p:set>
                                      <p:cBhvr>
                                        <p:cTn id="42" dur="1" fill="hold">
                                          <p:stCondLst>
                                            <p:cond delay="499"/>
                                          </p:stCondLst>
                                        </p:cTn>
                                        <p:tgtEl>
                                          <p:spTgt spid="17295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9538" grpId="0" autoUpdateAnimBg="0"/>
      <p:bldP spid="1729553" grpId="0" autoUpdateAnimBg="0"/>
      <p:bldP spid="1729554" grpId="0" autoUpdateAnimBg="0"/>
      <p:bldP spid="1729556" grpId="0" autoUpdateAnimBg="0"/>
      <p:bldP spid="1729557" grpId="0" autoUpdateAnimBg="0"/>
      <p:bldP spid="1729558" grpId="0" autoUpdateAnimBg="0"/>
      <p:bldP spid="1729583" grpId="0" autoUpdateAnimBg="0"/>
      <p:bldP spid="1729591"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57200" y="0"/>
            <a:ext cx="8229600" cy="1143000"/>
          </a:xfrm>
        </p:spPr>
        <p:txBody>
          <a:bodyPr/>
          <a:lstStyle/>
          <a:p>
            <a:pPr eaLnBrk="1" hangingPunct="1"/>
            <a:r>
              <a:rPr lang="en-US" sz="3200" smtClean="0"/>
              <a:t>Arguments are omitted with different probabilities</a:t>
            </a:r>
          </a:p>
        </p:txBody>
      </p:sp>
      <p:sp>
        <p:nvSpPr>
          <p:cNvPr id="1028" name="Rectangle 3"/>
          <p:cNvSpPr>
            <a:spLocks noGrp="1" noChangeArrowheads="1"/>
          </p:cNvSpPr>
          <p:nvPr>
            <p:ph type="body" idx="1"/>
          </p:nvPr>
        </p:nvSpPr>
        <p:spPr>
          <a:xfrm>
            <a:off x="304800" y="5562600"/>
            <a:ext cx="8153400" cy="415925"/>
          </a:xfrm>
        </p:spPr>
        <p:txBody>
          <a:bodyPr/>
          <a:lstStyle/>
          <a:p>
            <a:pPr algn="ctr" eaLnBrk="1" hangingPunct="1">
              <a:lnSpc>
                <a:spcPct val="90000"/>
              </a:lnSpc>
              <a:buFontTx/>
              <a:buNone/>
            </a:pPr>
            <a:r>
              <a:rPr lang="en-US" sz="2600" smtClean="0"/>
              <a:t>All args omitted: 30.6%	     No args omitted: 6.1%</a:t>
            </a:r>
          </a:p>
        </p:txBody>
      </p:sp>
      <p:graphicFrame>
        <p:nvGraphicFramePr>
          <p:cNvPr id="1026" name="Object 4"/>
          <p:cNvGraphicFramePr>
            <a:graphicFrameLocks noChangeAspect="1"/>
          </p:cNvGraphicFramePr>
          <p:nvPr/>
        </p:nvGraphicFramePr>
        <p:xfrm>
          <a:off x="1676400" y="1268413"/>
          <a:ext cx="5486400" cy="4319587"/>
        </p:xfrm>
        <a:graphic>
          <a:graphicData uri="http://schemas.openxmlformats.org/presentationml/2006/ole">
            <p:oleObj spid="_x0000_s1026" name="Chart" r:id="rId3" imgW="3181470" imgH="2505050" progId="Excel.Sheet.8">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p:txBody>
          <a:bodyPr/>
          <a:lstStyle/>
          <a:p>
            <a:pPr eaLnBrk="1" hangingPunct="1"/>
            <a:r>
              <a:rPr lang="en-US" smtClean="0"/>
              <a:t>Analyzing </a:t>
            </a:r>
            <a:r>
              <a:rPr lang="en-US" i="1" smtClean="0"/>
              <a:t>ni3 gei3 yi2</a:t>
            </a:r>
            <a:r>
              <a:rPr lang="en-US" smtClean="0"/>
              <a:t> (You give auntie)</a:t>
            </a:r>
          </a:p>
        </p:txBody>
      </p:sp>
      <p:sp>
        <p:nvSpPr>
          <p:cNvPr id="64648" name="Rectangle 136"/>
          <p:cNvSpPr>
            <a:spLocks noGrp="1" noChangeArrowheads="1"/>
          </p:cNvSpPr>
          <p:nvPr>
            <p:ph type="body" idx="1"/>
          </p:nvPr>
        </p:nvSpPr>
        <p:spPr>
          <a:xfrm>
            <a:off x="381000" y="3581400"/>
            <a:ext cx="8229600" cy="1600200"/>
          </a:xfrm>
        </p:spPr>
        <p:txBody>
          <a:bodyPr/>
          <a:lstStyle/>
          <a:p>
            <a:pPr eaLnBrk="1" hangingPunct="1"/>
            <a:r>
              <a:rPr lang="en-US" smtClean="0"/>
              <a:t>Syntactic Fit: </a:t>
            </a:r>
          </a:p>
          <a:p>
            <a:pPr lvl="1" eaLnBrk="1" hangingPunct="1"/>
            <a:r>
              <a:rPr lang="en-US" smtClean="0"/>
              <a:t>P(Theme omitted | ditransitive cxn) = 0.65</a:t>
            </a:r>
          </a:p>
          <a:p>
            <a:pPr lvl="1" eaLnBrk="1" hangingPunct="1"/>
            <a:r>
              <a:rPr lang="en-US" smtClean="0"/>
              <a:t>P(Recipient omitted | ditransitive cxn) = 0.42</a:t>
            </a:r>
          </a:p>
        </p:txBody>
      </p:sp>
      <p:sp>
        <p:nvSpPr>
          <p:cNvPr id="14340" name="Rectangle 71"/>
          <p:cNvSpPr>
            <a:spLocks noChangeArrowheads="1"/>
          </p:cNvSpPr>
          <p:nvPr/>
        </p:nvSpPr>
        <p:spPr bwMode="auto">
          <a:xfrm>
            <a:off x="2286000" y="1295400"/>
            <a:ext cx="4471988" cy="457200"/>
          </a:xfrm>
          <a:prstGeom prst="rect">
            <a:avLst/>
          </a:prstGeom>
          <a:noFill/>
          <a:ln w="9525">
            <a:noFill/>
            <a:miter lim="800000"/>
            <a:headEnd/>
            <a:tailEnd/>
          </a:ln>
        </p:spPr>
        <p:txBody>
          <a:bodyPr wrap="none">
            <a:spAutoFit/>
          </a:bodyPr>
          <a:lstStyle/>
          <a:p>
            <a:r>
              <a:rPr lang="en-US" sz="2400"/>
              <a:t>Two of the competing analyses:</a:t>
            </a:r>
          </a:p>
        </p:txBody>
      </p:sp>
      <p:graphicFrame>
        <p:nvGraphicFramePr>
          <p:cNvPr id="64627" name="Group 115"/>
          <p:cNvGraphicFramePr>
            <a:graphicFrameLocks noGrp="1"/>
          </p:cNvGraphicFramePr>
          <p:nvPr/>
        </p:nvGraphicFramePr>
        <p:xfrm>
          <a:off x="304800" y="2057400"/>
          <a:ext cx="4114800" cy="914400"/>
        </p:xfrm>
        <a:graphic>
          <a:graphicData uri="http://schemas.openxmlformats.org/drawingml/2006/table">
            <a:tbl>
              <a:tblPr/>
              <a:tblGrid>
                <a:gridCol w="914400"/>
                <a:gridCol w="1066800"/>
                <a:gridCol w="1104900"/>
                <a:gridCol w="1028700"/>
              </a:tblGrid>
              <a:tr h="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ni3</a:t>
                      </a:r>
                    </a:p>
                  </a:txBody>
                  <a:tcPr marL="0" marR="0" marT="0" marB="0" horzOverflow="overflow">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gei3</a:t>
                      </a:r>
                    </a:p>
                  </a:txBody>
                  <a:tcPr marL="0" marR="0" marT="0" marB="0"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yi2</a:t>
                      </a:r>
                    </a:p>
                  </a:txBody>
                  <a:tcPr marL="0" marR="0" marT="0" marB="0"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rgbClr val="CC0000"/>
                          </a:solidFill>
                          <a:effectLst/>
                          <a:latin typeface="Arial" charset="0"/>
                          <a:cs typeface="Arial" charset="0"/>
                        </a:rPr>
                        <a:t>omitted</a:t>
                      </a:r>
                    </a:p>
                  </a:txBody>
                  <a:tcPr marL="0" marR="0" marT="0" marB="0" horzOverflow="overflow">
                    <a:lnL>
                      <a:noFill/>
                    </a:lnL>
                    <a:lnR w="381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noFill/>
                  </a:tcPr>
                </a:tc>
              </a:tr>
              <a:tr h="5080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w="12700" cap="flat" cmpd="sng" algn="ctr">
                      <a:solidFill>
                        <a:schemeClr val="bg2"/>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rgbClr val="CC0000"/>
                          </a:solidFill>
                          <a:effectLst/>
                          <a:latin typeface="Arial" charset="0"/>
                          <a:cs typeface="Arial" charset="0"/>
                        </a:rPr>
                        <a:t>↓</a:t>
                      </a:r>
                    </a:p>
                  </a:txBody>
                  <a:tcPr marL="0" marR="0" marT="0" marB="0" horzOverflow="overflow">
                    <a:lnL>
                      <a:noFill/>
                    </a:lnL>
                    <a:lnR w="38100" cap="flat" cmpd="sng" algn="ctr">
                      <a:solidFill>
                        <a:srgbClr val="000000"/>
                      </a:solidFill>
                      <a:prstDash val="solid"/>
                      <a:round/>
                      <a:headEnd type="none" w="med" len="med"/>
                      <a:tailEnd type="none" w="med" len="med"/>
                    </a:lnR>
                    <a:lnT>
                      <a:noFill/>
                    </a:lnT>
                    <a:lnB>
                      <a:noFill/>
                    </a:lnB>
                    <a:lnTlToBr>
                      <a:noFill/>
                    </a:lnTlToBr>
                    <a:lnBlToTr>
                      <a:noFill/>
                    </a:lnBlToTr>
                    <a:noFill/>
                  </a:tcPr>
                </a:tc>
              </a:tr>
              <a:tr h="5080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Giver</a:t>
                      </a:r>
                    </a:p>
                  </a:txBody>
                  <a:tcPr marL="0" marR="0" marT="0" marB="0" horzOverflow="overflow">
                    <a:lnL w="12700" cap="flat" cmpd="sng" algn="ctr">
                      <a:solidFill>
                        <a:schemeClr val="bg2"/>
                      </a:solidFill>
                      <a:prstDash val="solid"/>
                      <a:round/>
                      <a:headEnd type="none" w="med" len="med"/>
                      <a:tailEnd type="none" w="med" len="med"/>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Transfer</a:t>
                      </a:r>
                    </a:p>
                  </a:txBody>
                  <a:tcPr marL="0" marR="0" marT="0" marB="0"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Recipient</a:t>
                      </a:r>
                    </a:p>
                  </a:txBody>
                  <a:tcPr marL="0" marR="0" marT="0" marB="0"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rgbClr val="CC0000"/>
                          </a:solidFill>
                          <a:effectLst/>
                          <a:latin typeface="Arial" charset="0"/>
                          <a:cs typeface="Arial" charset="0"/>
                        </a:rPr>
                        <a:t>Theme</a:t>
                      </a:r>
                    </a:p>
                  </a:txBody>
                  <a:tcPr marL="0" marR="0" marT="0" marB="0" horzOverflow="overflow">
                    <a:lnL>
                      <a:noFill/>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64646" name="Group 134"/>
          <p:cNvGraphicFramePr>
            <a:graphicFrameLocks noGrp="1"/>
          </p:cNvGraphicFramePr>
          <p:nvPr/>
        </p:nvGraphicFramePr>
        <p:xfrm>
          <a:off x="4724400" y="2057400"/>
          <a:ext cx="4114800" cy="914400"/>
        </p:xfrm>
        <a:graphic>
          <a:graphicData uri="http://schemas.openxmlformats.org/drawingml/2006/table">
            <a:tbl>
              <a:tblPr/>
              <a:tblGrid>
                <a:gridCol w="914400"/>
                <a:gridCol w="1066800"/>
                <a:gridCol w="1104900"/>
                <a:gridCol w="1028700"/>
              </a:tblGrid>
              <a:tr h="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ni3</a:t>
                      </a:r>
                    </a:p>
                  </a:txBody>
                  <a:tcPr marL="0" marR="0" marT="0" marB="0" horzOverflow="overflow">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gei3</a:t>
                      </a:r>
                    </a:p>
                  </a:txBody>
                  <a:tcPr marL="0" marR="0" marT="0" marB="0"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rgbClr val="CC0000"/>
                          </a:solidFill>
                          <a:effectLst/>
                          <a:latin typeface="Arial" charset="0"/>
                          <a:cs typeface="Arial" charset="0"/>
                        </a:rPr>
                        <a:t>omitted</a:t>
                      </a:r>
                    </a:p>
                  </a:txBody>
                  <a:tcPr marL="0" marR="0" marT="0" marB="0"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yi2</a:t>
                      </a:r>
                      <a:endParaRPr kumimoji="0" lang="en-US" sz="20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w="381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noFill/>
                  </a:tcPr>
                </a:tc>
              </a:tr>
              <a:tr h="5080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w="12700" cap="flat" cmpd="sng" algn="ctr">
                      <a:solidFill>
                        <a:schemeClr val="bg2"/>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rgbClr val="CC0000"/>
                          </a:solidFill>
                          <a:effectLst/>
                          <a:latin typeface="Arial" charset="0"/>
                          <a:cs typeface="Arial" charset="0"/>
                        </a:rPr>
                        <a:t>↓</a:t>
                      </a: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a:noFill/>
                    </a:lnL>
                    <a:lnR w="38100" cap="flat" cmpd="sng" algn="ctr">
                      <a:solidFill>
                        <a:srgbClr val="000000"/>
                      </a:solidFill>
                      <a:prstDash val="solid"/>
                      <a:round/>
                      <a:headEnd type="none" w="med" len="med"/>
                      <a:tailEnd type="none" w="med" len="med"/>
                    </a:lnR>
                    <a:lnT>
                      <a:noFill/>
                    </a:lnT>
                    <a:lnB>
                      <a:noFill/>
                    </a:lnB>
                    <a:lnTlToBr>
                      <a:noFill/>
                    </a:lnTlToBr>
                    <a:lnBlToTr>
                      <a:noFill/>
                    </a:lnBlToTr>
                    <a:noFill/>
                  </a:tcPr>
                </a:tc>
              </a:tr>
              <a:tr h="5080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Giver</a:t>
                      </a:r>
                    </a:p>
                  </a:txBody>
                  <a:tcPr marL="0" marR="0" marT="0" marB="0" horzOverflow="overflow">
                    <a:lnL w="12700" cap="flat" cmpd="sng" algn="ctr">
                      <a:solidFill>
                        <a:schemeClr val="bg2"/>
                      </a:solidFill>
                      <a:prstDash val="solid"/>
                      <a:round/>
                      <a:headEnd type="none" w="med" len="med"/>
                      <a:tailEnd type="none" w="med" len="med"/>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Transfer</a:t>
                      </a:r>
                    </a:p>
                  </a:txBody>
                  <a:tcPr marL="0" marR="0" marT="0" marB="0"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rgbClr val="CC0000"/>
                          </a:solidFill>
                          <a:effectLst/>
                          <a:latin typeface="Arial" charset="0"/>
                          <a:cs typeface="Arial" charset="0"/>
                        </a:rPr>
                        <a:t>Recipient</a:t>
                      </a:r>
                    </a:p>
                  </a:txBody>
                  <a:tcPr marL="0" marR="0" marT="0" marB="0"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Theme</a:t>
                      </a:r>
                    </a:p>
                  </a:txBody>
                  <a:tcPr marL="0" marR="0" marT="0" marB="0" horzOverflow="overflow">
                    <a:lnL>
                      <a:noFill/>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4375" name="Rectangle 139"/>
          <p:cNvSpPr>
            <a:spLocks noChangeArrowheads="1"/>
          </p:cNvSpPr>
          <p:nvPr/>
        </p:nvSpPr>
        <p:spPr bwMode="auto">
          <a:xfrm>
            <a:off x="1524000" y="5791200"/>
            <a:ext cx="2130425" cy="274638"/>
          </a:xfrm>
          <a:prstGeom prst="rect">
            <a:avLst/>
          </a:prstGeom>
          <a:noFill/>
          <a:ln w="9525">
            <a:noFill/>
            <a:miter lim="800000"/>
            <a:headEnd/>
            <a:tailEnd/>
          </a:ln>
        </p:spPr>
        <p:txBody>
          <a:bodyPr wrap="none">
            <a:spAutoFit/>
          </a:bodyPr>
          <a:lstStyle/>
          <a:p>
            <a:r>
              <a:rPr lang="en-US" sz="1200"/>
              <a:t>(1-0.78)*(1-0.42)*0.65 = 0.08</a:t>
            </a:r>
          </a:p>
        </p:txBody>
      </p:sp>
      <p:sp>
        <p:nvSpPr>
          <p:cNvPr id="14376" name="Rectangle 140"/>
          <p:cNvSpPr>
            <a:spLocks noChangeArrowheads="1"/>
          </p:cNvSpPr>
          <p:nvPr/>
        </p:nvSpPr>
        <p:spPr bwMode="auto">
          <a:xfrm>
            <a:off x="5562600" y="5791200"/>
            <a:ext cx="2130425" cy="274638"/>
          </a:xfrm>
          <a:prstGeom prst="rect">
            <a:avLst/>
          </a:prstGeom>
          <a:noFill/>
          <a:ln w="9525">
            <a:noFill/>
            <a:miter lim="800000"/>
            <a:headEnd/>
            <a:tailEnd/>
          </a:ln>
        </p:spPr>
        <p:txBody>
          <a:bodyPr wrap="none">
            <a:spAutoFit/>
          </a:bodyPr>
          <a:lstStyle/>
          <a:p>
            <a:r>
              <a:rPr lang="en-US" sz="1200"/>
              <a:t>(1-0.78)*(1-0.65)*0.42 = 0.03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64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64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464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64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457200" y="277813"/>
            <a:ext cx="8229600" cy="1093787"/>
          </a:xfrm>
        </p:spPr>
        <p:txBody>
          <a:bodyPr/>
          <a:lstStyle/>
          <a:p>
            <a:pPr algn="ctr" eaLnBrk="1" hangingPunct="1"/>
            <a:r>
              <a:rPr lang="en-US" sz="3200" smtClean="0"/>
              <a:t>Using frame and lexical information to restrict type of reference</a:t>
            </a:r>
          </a:p>
        </p:txBody>
      </p:sp>
      <p:graphicFrame>
        <p:nvGraphicFramePr>
          <p:cNvPr id="72728" name="Group 24"/>
          <p:cNvGraphicFramePr>
            <a:graphicFrameLocks noGrp="1"/>
          </p:cNvGraphicFramePr>
          <p:nvPr/>
        </p:nvGraphicFramePr>
        <p:xfrm>
          <a:off x="4953000" y="2438400"/>
          <a:ext cx="3124200" cy="2590800"/>
        </p:xfrm>
        <a:graphic>
          <a:graphicData uri="http://schemas.openxmlformats.org/drawingml/2006/table">
            <a:tbl>
              <a:tblPr/>
              <a:tblGrid>
                <a:gridCol w="3124200"/>
              </a:tblGrid>
              <a:tr h="2590800">
                <a:tc>
                  <a:txBody>
                    <a:bodyPr/>
                    <a:lstStyle/>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Lexical Unit </a:t>
                      </a:r>
                      <a:r>
                        <a:rPr kumimoji="0" lang="en-US" sz="2400" b="0" i="1" u="none" strike="noStrike" cap="none" normalizeH="0" baseline="0" smtClean="0">
                          <a:ln>
                            <a:noFill/>
                          </a:ln>
                          <a:solidFill>
                            <a:schemeClr val="tx1"/>
                          </a:solidFill>
                          <a:effectLst/>
                          <a:latin typeface="Arial" charset="0"/>
                          <a:cs typeface="Arial" charset="0"/>
                        </a:rPr>
                        <a:t>gei3</a:t>
                      </a:r>
                    </a:p>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Giver		 </a:t>
                      </a:r>
                      <a:r>
                        <a:rPr kumimoji="0" lang="en-US" sz="2400" b="0" i="0" u="none" strike="noStrike" cap="none" normalizeH="0" baseline="0" smtClean="0">
                          <a:ln>
                            <a:noFill/>
                          </a:ln>
                          <a:solidFill>
                            <a:srgbClr val="FF6600"/>
                          </a:solidFill>
                          <a:effectLst/>
                          <a:latin typeface="Arial" charset="0"/>
                          <a:cs typeface="Arial" charset="0"/>
                        </a:rPr>
                        <a:t>(DNI)</a:t>
                      </a:r>
                      <a:endParaRPr kumimoji="0" lang="en-US" sz="24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Recipient	 </a:t>
                      </a:r>
                      <a:r>
                        <a:rPr kumimoji="0" lang="en-US" sz="2400" b="0" i="0" u="none" strike="noStrike" cap="none" normalizeH="0" baseline="0" smtClean="0">
                          <a:ln>
                            <a:noFill/>
                          </a:ln>
                          <a:solidFill>
                            <a:srgbClr val="FF6600"/>
                          </a:solidFill>
                          <a:effectLst/>
                          <a:latin typeface="Arial" charset="0"/>
                          <a:cs typeface="Arial" charset="0"/>
                        </a:rPr>
                        <a:t>(DNI)</a:t>
                      </a:r>
                      <a:endParaRPr kumimoji="0" lang="en-US" sz="24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Theme	 </a:t>
                      </a:r>
                      <a:r>
                        <a:rPr kumimoji="0" lang="en-US" sz="2400" b="0" i="0" u="none" strike="noStrike" cap="none" normalizeH="0" baseline="0" smtClean="0">
                          <a:ln>
                            <a:noFill/>
                          </a:ln>
                          <a:solidFill>
                            <a:srgbClr val="FF6600"/>
                          </a:solidFill>
                          <a:effectLst/>
                          <a:latin typeface="Arial" charset="0"/>
                          <a:cs typeface="Arial" charset="0"/>
                        </a:rPr>
                        <a:t>(DNI)</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CCFFCC"/>
                    </a:solidFill>
                  </a:tcPr>
                </a:tc>
              </a:tr>
            </a:tbl>
          </a:graphicData>
        </a:graphic>
      </p:graphicFrame>
      <p:graphicFrame>
        <p:nvGraphicFramePr>
          <p:cNvPr id="72727" name="Group 23"/>
          <p:cNvGraphicFramePr>
            <a:graphicFrameLocks noGrp="1"/>
          </p:cNvGraphicFramePr>
          <p:nvPr/>
        </p:nvGraphicFramePr>
        <p:xfrm>
          <a:off x="990600" y="1981200"/>
          <a:ext cx="3276600" cy="3695510"/>
        </p:xfrm>
        <a:graphic>
          <a:graphicData uri="http://schemas.openxmlformats.org/drawingml/2006/table">
            <a:tbl>
              <a:tblPr/>
              <a:tblGrid>
                <a:gridCol w="1638300"/>
                <a:gridCol w="1638300"/>
              </a:tblGrid>
              <a:tr h="2205038">
                <a:tc gridSpan="2">
                  <a:txBody>
                    <a:bodyPr/>
                    <a:lstStyle/>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The Transfer Frame</a:t>
                      </a:r>
                    </a:p>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Giver</a:t>
                      </a:r>
                    </a:p>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Recipient</a:t>
                      </a:r>
                    </a:p>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Theme</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CCFFCC"/>
                    </a:solidFill>
                  </a:tcPr>
                </a:tc>
                <a:tc hMerge="1">
                  <a:txBody>
                    <a:bodyPr/>
                    <a:lstStyle/>
                    <a:p>
                      <a:endParaRPr lang="en-US"/>
                    </a:p>
                  </a:txBody>
                  <a:tcPr/>
                </a:tc>
              </a:tr>
              <a:tr h="1376363">
                <a:tc>
                  <a:txBody>
                    <a:bodyPr/>
                    <a:lstStyle/>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Manner</a:t>
                      </a:r>
                    </a:p>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Means</a:t>
                      </a:r>
                    </a:p>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Place</a:t>
                      </a:r>
                    </a:p>
                  </a:txBody>
                  <a:tcPr marT="91440" horzOverflow="overflow">
                    <a:lnL w="12700" cap="flat" cmpd="sng" algn="ctr">
                      <a:solidFill>
                        <a:schemeClr val="tx1"/>
                      </a:solidFill>
                      <a:prstDash val="solid"/>
                      <a:round/>
                      <a:headEnd type="none" w="med" len="med"/>
                      <a:tailEnd type="none" w="med" len="med"/>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Purpose</a:t>
                      </a:r>
                    </a:p>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Reason</a:t>
                      </a:r>
                    </a:p>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Time</a:t>
                      </a:r>
                    </a:p>
                  </a:txBody>
                  <a:tcPr marT="91440" horzOverflow="overflow">
                    <a:lnL>
                      <a:noFill/>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7813"/>
            <a:ext cx="8229600" cy="1093787"/>
          </a:xfrm>
        </p:spPr>
        <p:txBody>
          <a:bodyPr/>
          <a:lstStyle/>
          <a:p>
            <a:pPr algn="ctr" eaLnBrk="1" hangingPunct="1"/>
            <a:r>
              <a:rPr lang="en-US" sz="3200" smtClean="0"/>
              <a:t>Can the omitted argument be recovered from context?</a:t>
            </a:r>
          </a:p>
        </p:txBody>
      </p:sp>
      <p:sp>
        <p:nvSpPr>
          <p:cNvPr id="16387" name="Rectangle 41"/>
          <p:cNvSpPr>
            <a:spLocks noGrp="1" noChangeArrowheads="1"/>
          </p:cNvSpPr>
          <p:nvPr>
            <p:ph type="body" idx="1"/>
          </p:nvPr>
        </p:nvSpPr>
        <p:spPr>
          <a:xfrm>
            <a:off x="457200" y="1600200"/>
            <a:ext cx="8229600" cy="685800"/>
          </a:xfrm>
        </p:spPr>
        <p:txBody>
          <a:bodyPr/>
          <a:lstStyle/>
          <a:p>
            <a:pPr eaLnBrk="1" hangingPunct="1"/>
            <a:r>
              <a:rPr lang="en-US" smtClean="0"/>
              <a:t>Antecedent Fit:</a:t>
            </a:r>
          </a:p>
        </p:txBody>
      </p:sp>
      <p:graphicFrame>
        <p:nvGraphicFramePr>
          <p:cNvPr id="68613" name="Group 5"/>
          <p:cNvGraphicFramePr>
            <a:graphicFrameLocks noGrp="1"/>
          </p:cNvGraphicFramePr>
          <p:nvPr/>
        </p:nvGraphicFramePr>
        <p:xfrm>
          <a:off x="304800" y="2286000"/>
          <a:ext cx="4114800" cy="914400"/>
        </p:xfrm>
        <a:graphic>
          <a:graphicData uri="http://schemas.openxmlformats.org/drawingml/2006/table">
            <a:tbl>
              <a:tblPr/>
              <a:tblGrid>
                <a:gridCol w="914400"/>
                <a:gridCol w="1066800"/>
                <a:gridCol w="1104900"/>
                <a:gridCol w="1028700"/>
              </a:tblGrid>
              <a:tr h="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ni3</a:t>
                      </a:r>
                    </a:p>
                  </a:txBody>
                  <a:tcPr marL="0" marR="0" marT="0" marB="0" horzOverflow="overflow">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gei3</a:t>
                      </a:r>
                    </a:p>
                  </a:txBody>
                  <a:tcPr marL="0" marR="0" marT="0" marB="0"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yi2</a:t>
                      </a:r>
                    </a:p>
                  </a:txBody>
                  <a:tcPr marL="0" marR="0" marT="0" marB="0"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rgbClr val="CC0000"/>
                          </a:solidFill>
                          <a:effectLst/>
                          <a:latin typeface="Arial" charset="0"/>
                          <a:cs typeface="Arial" charset="0"/>
                        </a:rPr>
                        <a:t>omitted</a:t>
                      </a:r>
                    </a:p>
                  </a:txBody>
                  <a:tcPr marL="0" marR="0" marT="0" marB="0" horzOverflow="overflow">
                    <a:lnL>
                      <a:noFill/>
                    </a:lnL>
                    <a:lnR w="381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noFill/>
                  </a:tcPr>
                </a:tc>
              </a:tr>
              <a:tr h="5080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w="12700" cap="flat" cmpd="sng" algn="ctr">
                      <a:solidFill>
                        <a:schemeClr val="bg2"/>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rgbClr val="CC0000"/>
                          </a:solidFill>
                          <a:effectLst/>
                          <a:latin typeface="Arial" charset="0"/>
                          <a:cs typeface="Arial" charset="0"/>
                        </a:rPr>
                        <a:t>↓</a:t>
                      </a:r>
                    </a:p>
                  </a:txBody>
                  <a:tcPr marL="0" marR="0" marT="0" marB="0" horzOverflow="overflow">
                    <a:lnL>
                      <a:noFill/>
                    </a:lnL>
                    <a:lnR w="38100" cap="flat" cmpd="sng" algn="ctr">
                      <a:solidFill>
                        <a:srgbClr val="000000"/>
                      </a:solidFill>
                      <a:prstDash val="solid"/>
                      <a:round/>
                      <a:headEnd type="none" w="med" len="med"/>
                      <a:tailEnd type="none" w="med" len="med"/>
                    </a:lnR>
                    <a:lnT>
                      <a:noFill/>
                    </a:lnT>
                    <a:lnB>
                      <a:noFill/>
                    </a:lnB>
                    <a:lnTlToBr>
                      <a:noFill/>
                    </a:lnTlToBr>
                    <a:lnBlToTr>
                      <a:noFill/>
                    </a:lnBlToTr>
                    <a:noFill/>
                  </a:tcPr>
                </a:tc>
              </a:tr>
              <a:tr h="5080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Giver</a:t>
                      </a:r>
                    </a:p>
                  </a:txBody>
                  <a:tcPr marL="0" marR="0" marT="0" marB="0" horzOverflow="overflow">
                    <a:lnL w="12700" cap="flat" cmpd="sng" algn="ctr">
                      <a:solidFill>
                        <a:schemeClr val="bg2"/>
                      </a:solidFill>
                      <a:prstDash val="solid"/>
                      <a:round/>
                      <a:headEnd type="none" w="med" len="med"/>
                      <a:tailEnd type="none" w="med" len="med"/>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Transfer</a:t>
                      </a:r>
                    </a:p>
                  </a:txBody>
                  <a:tcPr marL="0" marR="0" marT="0" marB="0"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Recipient</a:t>
                      </a:r>
                    </a:p>
                  </a:txBody>
                  <a:tcPr marL="0" marR="0" marT="0" marB="0"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rgbClr val="CC0000"/>
                          </a:solidFill>
                          <a:effectLst/>
                          <a:latin typeface="Arial" charset="0"/>
                          <a:cs typeface="Arial" charset="0"/>
                        </a:rPr>
                        <a:t>Theme</a:t>
                      </a:r>
                    </a:p>
                  </a:txBody>
                  <a:tcPr marL="0" marR="0" marT="0" marB="0" horzOverflow="overflow">
                    <a:lnL>
                      <a:noFill/>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68630" name="Group 22"/>
          <p:cNvGraphicFramePr>
            <a:graphicFrameLocks noGrp="1"/>
          </p:cNvGraphicFramePr>
          <p:nvPr/>
        </p:nvGraphicFramePr>
        <p:xfrm>
          <a:off x="4724400" y="2286000"/>
          <a:ext cx="4114800" cy="914400"/>
        </p:xfrm>
        <a:graphic>
          <a:graphicData uri="http://schemas.openxmlformats.org/drawingml/2006/table">
            <a:tbl>
              <a:tblPr/>
              <a:tblGrid>
                <a:gridCol w="914400"/>
                <a:gridCol w="1066800"/>
                <a:gridCol w="1104900"/>
                <a:gridCol w="1028700"/>
              </a:tblGrid>
              <a:tr h="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ni3</a:t>
                      </a:r>
                    </a:p>
                  </a:txBody>
                  <a:tcPr marL="0" marR="0" marT="0" marB="0" horzOverflow="overflow">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gei3</a:t>
                      </a:r>
                    </a:p>
                  </a:txBody>
                  <a:tcPr marL="0" marR="0" marT="0" marB="0"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rgbClr val="CC0000"/>
                          </a:solidFill>
                          <a:effectLst/>
                          <a:latin typeface="Arial" charset="0"/>
                          <a:cs typeface="Arial" charset="0"/>
                        </a:rPr>
                        <a:t>omitted</a:t>
                      </a:r>
                    </a:p>
                  </a:txBody>
                  <a:tcPr marL="0" marR="0" marT="0" marB="0"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yi2</a:t>
                      </a:r>
                      <a:endParaRPr kumimoji="0" lang="en-US" sz="20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w="381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noFill/>
                  </a:tcPr>
                </a:tc>
              </a:tr>
              <a:tr h="5080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w="12700" cap="flat" cmpd="sng" algn="ctr">
                      <a:solidFill>
                        <a:schemeClr val="bg2"/>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rgbClr val="CC0000"/>
                          </a:solidFill>
                          <a:effectLst/>
                          <a:latin typeface="Arial" charset="0"/>
                          <a:cs typeface="Arial" charset="0"/>
                        </a:rPr>
                        <a:t>↓</a:t>
                      </a: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a:noFill/>
                    </a:lnL>
                    <a:lnR w="38100" cap="flat" cmpd="sng" algn="ctr">
                      <a:solidFill>
                        <a:srgbClr val="000000"/>
                      </a:solidFill>
                      <a:prstDash val="solid"/>
                      <a:round/>
                      <a:headEnd type="none" w="med" len="med"/>
                      <a:tailEnd type="none" w="med" len="med"/>
                    </a:lnR>
                    <a:lnT>
                      <a:noFill/>
                    </a:lnT>
                    <a:lnB>
                      <a:noFill/>
                    </a:lnB>
                    <a:lnTlToBr>
                      <a:noFill/>
                    </a:lnTlToBr>
                    <a:lnBlToTr>
                      <a:noFill/>
                    </a:lnBlToTr>
                    <a:noFill/>
                  </a:tcPr>
                </a:tc>
              </a:tr>
              <a:tr h="5080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Giver</a:t>
                      </a:r>
                    </a:p>
                  </a:txBody>
                  <a:tcPr marL="0" marR="0" marT="0" marB="0" horzOverflow="overflow">
                    <a:lnL w="12700" cap="flat" cmpd="sng" algn="ctr">
                      <a:solidFill>
                        <a:schemeClr val="bg2"/>
                      </a:solidFill>
                      <a:prstDash val="solid"/>
                      <a:round/>
                      <a:headEnd type="none" w="med" len="med"/>
                      <a:tailEnd type="none" w="med" len="med"/>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Transfer</a:t>
                      </a:r>
                    </a:p>
                  </a:txBody>
                  <a:tcPr marL="0" marR="0" marT="0" marB="0"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rgbClr val="CC0000"/>
                          </a:solidFill>
                          <a:effectLst/>
                          <a:latin typeface="Arial" charset="0"/>
                          <a:cs typeface="Arial" charset="0"/>
                        </a:rPr>
                        <a:t>Recipient</a:t>
                      </a:r>
                    </a:p>
                  </a:txBody>
                  <a:tcPr marL="0" marR="0" marT="0" marB="0"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Theme</a:t>
                      </a:r>
                    </a:p>
                  </a:txBody>
                  <a:tcPr marL="0" marR="0" marT="0" marB="0" horzOverflow="overflow">
                    <a:lnL>
                      <a:noFill/>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pSp>
        <p:nvGrpSpPr>
          <p:cNvPr id="2" name="Group 42"/>
          <p:cNvGrpSpPr>
            <a:grpSpLocks/>
          </p:cNvGrpSpPr>
          <p:nvPr/>
        </p:nvGrpSpPr>
        <p:grpSpPr bwMode="auto">
          <a:xfrm>
            <a:off x="2819400" y="3733800"/>
            <a:ext cx="4038600" cy="2362200"/>
            <a:chOff x="3696" y="1296"/>
            <a:chExt cx="1723" cy="1570"/>
          </a:xfrm>
        </p:grpSpPr>
        <p:sp>
          <p:nvSpPr>
            <p:cNvPr id="16427" name="AutoShape 43"/>
            <p:cNvSpPr>
              <a:spLocks noChangeArrowheads="1"/>
            </p:cNvSpPr>
            <p:nvPr/>
          </p:nvSpPr>
          <p:spPr bwMode="auto">
            <a:xfrm>
              <a:off x="3802" y="1296"/>
              <a:ext cx="1617" cy="1333"/>
            </a:xfrm>
            <a:prstGeom prst="roundRect">
              <a:avLst>
                <a:gd name="adj" fmla="val 16667"/>
              </a:avLst>
            </a:prstGeom>
            <a:solidFill>
              <a:srgbClr val="FFCC99"/>
            </a:solidFill>
            <a:ln w="38100">
              <a:solidFill>
                <a:srgbClr val="FF9900"/>
              </a:solidFill>
              <a:round/>
              <a:headEnd/>
              <a:tailEnd/>
            </a:ln>
          </p:spPr>
          <p:txBody>
            <a:bodyPr lIns="0" tIns="77724" rIns="0" bIns="0"/>
            <a:lstStyle/>
            <a:p>
              <a:pPr eaLnBrk="0" hangingPunct="0"/>
              <a:endParaRPr lang="en-GB"/>
            </a:p>
          </p:txBody>
        </p:sp>
        <p:sp>
          <p:nvSpPr>
            <p:cNvPr id="16428" name="AutoShape 44"/>
            <p:cNvSpPr>
              <a:spLocks noChangeArrowheads="1"/>
            </p:cNvSpPr>
            <p:nvPr/>
          </p:nvSpPr>
          <p:spPr bwMode="auto">
            <a:xfrm>
              <a:off x="3744" y="1392"/>
              <a:ext cx="1619" cy="1332"/>
            </a:xfrm>
            <a:prstGeom prst="roundRect">
              <a:avLst>
                <a:gd name="adj" fmla="val 16667"/>
              </a:avLst>
            </a:prstGeom>
            <a:solidFill>
              <a:srgbClr val="FFCC99"/>
            </a:solidFill>
            <a:ln w="38100">
              <a:solidFill>
                <a:srgbClr val="FF9900"/>
              </a:solidFill>
              <a:round/>
              <a:headEnd/>
              <a:tailEnd/>
            </a:ln>
          </p:spPr>
          <p:txBody>
            <a:bodyPr lIns="0" tIns="77724" rIns="0" bIns="0"/>
            <a:lstStyle/>
            <a:p>
              <a:pPr eaLnBrk="0" hangingPunct="0"/>
              <a:endParaRPr lang="en-GB"/>
            </a:p>
          </p:txBody>
        </p:sp>
        <p:sp>
          <p:nvSpPr>
            <p:cNvPr id="16429" name="AutoShape 45"/>
            <p:cNvSpPr>
              <a:spLocks noChangeArrowheads="1"/>
            </p:cNvSpPr>
            <p:nvPr/>
          </p:nvSpPr>
          <p:spPr bwMode="auto">
            <a:xfrm>
              <a:off x="3696" y="1536"/>
              <a:ext cx="1619" cy="1330"/>
            </a:xfrm>
            <a:prstGeom prst="roundRect">
              <a:avLst>
                <a:gd name="adj" fmla="val 16667"/>
              </a:avLst>
            </a:prstGeom>
            <a:solidFill>
              <a:srgbClr val="FFCC99"/>
            </a:solidFill>
            <a:ln w="38100">
              <a:solidFill>
                <a:srgbClr val="FF9900"/>
              </a:solidFill>
              <a:round/>
              <a:headEnd/>
              <a:tailEnd/>
            </a:ln>
          </p:spPr>
          <p:txBody>
            <a:bodyPr lIns="0" tIns="15545" rIns="0" bIns="0"/>
            <a:lstStyle/>
            <a:p>
              <a:pPr algn="ctr" eaLnBrk="0" hangingPunct="0"/>
              <a:r>
                <a:rPr lang="en-US" altLang="zh-TW" sz="2000">
                  <a:latin typeface="Verdana" pitchFamily="34" charset="0"/>
                  <a:ea typeface="PMingLiU" pitchFamily="18" charset="-120"/>
                </a:rPr>
                <a:t>Discourse &amp; Situational </a:t>
              </a:r>
              <a:br>
                <a:rPr lang="en-US" altLang="zh-TW" sz="2000">
                  <a:latin typeface="Verdana" pitchFamily="34" charset="0"/>
                  <a:ea typeface="PMingLiU" pitchFamily="18" charset="-120"/>
                </a:rPr>
              </a:br>
              <a:r>
                <a:rPr lang="en-US" altLang="zh-TW" sz="2000">
                  <a:latin typeface="Verdana" pitchFamily="34" charset="0"/>
                  <a:ea typeface="PMingLiU" pitchFamily="18" charset="-120"/>
                </a:rPr>
                <a:t>Context</a:t>
              </a:r>
              <a:br>
                <a:rPr lang="en-US" altLang="zh-TW" sz="2000">
                  <a:latin typeface="Verdana" pitchFamily="34" charset="0"/>
                  <a:ea typeface="PMingLiU" pitchFamily="18" charset="-120"/>
                </a:rPr>
              </a:br>
              <a:endParaRPr lang="en-US" altLang="zh-TW" sz="2000">
                <a:latin typeface="Verdana" pitchFamily="34" charset="0"/>
                <a:ea typeface="PMingLiU" pitchFamily="18" charset="-120"/>
              </a:endParaRPr>
            </a:p>
            <a:p>
              <a:pPr marL="230188" lvl="1" eaLnBrk="0" hangingPunct="0"/>
              <a:r>
                <a:rPr lang="en-US" sz="2000">
                  <a:latin typeface="Verdana" pitchFamily="34" charset="0"/>
                </a:rPr>
                <a:t>child		mother</a:t>
              </a:r>
            </a:p>
            <a:p>
              <a:pPr marL="230188" lvl="1" eaLnBrk="0" hangingPunct="0"/>
              <a:r>
                <a:rPr lang="en-US" sz="2000">
                  <a:latin typeface="Verdana" pitchFamily="34" charset="0"/>
                </a:rPr>
                <a:t>peach	auntie	</a:t>
              </a:r>
            </a:p>
            <a:p>
              <a:pPr marL="230188" lvl="1" eaLnBrk="0" hangingPunct="0"/>
              <a:r>
                <a:rPr lang="en-US" sz="2000">
                  <a:latin typeface="Verdana" pitchFamily="34" charset="0"/>
                </a:rPr>
                <a:t>table</a:t>
              </a:r>
            </a:p>
          </p:txBody>
        </p:sp>
      </p:grpSp>
      <p:sp>
        <p:nvSpPr>
          <p:cNvPr id="68654" name="Freeform 46"/>
          <p:cNvSpPr>
            <a:spLocks/>
          </p:cNvSpPr>
          <p:nvPr/>
        </p:nvSpPr>
        <p:spPr bwMode="auto">
          <a:xfrm>
            <a:off x="2224088" y="3276600"/>
            <a:ext cx="1662112" cy="2438400"/>
          </a:xfrm>
          <a:custGeom>
            <a:avLst/>
            <a:gdLst>
              <a:gd name="T0" fmla="*/ 1089 w 1098"/>
              <a:gd name="T1" fmla="*/ 0 h 1647"/>
              <a:gd name="T2" fmla="*/ 940 w 1098"/>
              <a:gd name="T3" fmla="*/ 158 h 1647"/>
              <a:gd name="T4" fmla="*/ 141 w 1098"/>
              <a:gd name="T5" fmla="*/ 325 h 1647"/>
              <a:gd name="T6" fmla="*/ 94 w 1098"/>
              <a:gd name="T7" fmla="*/ 1435 h 1647"/>
              <a:gd name="T8" fmla="*/ 519 w 1098"/>
              <a:gd name="T9" fmla="*/ 1596 h 1647"/>
              <a:gd name="T10" fmla="*/ 0 60000 65536"/>
              <a:gd name="T11" fmla="*/ 0 60000 65536"/>
              <a:gd name="T12" fmla="*/ 0 60000 65536"/>
              <a:gd name="T13" fmla="*/ 0 60000 65536"/>
              <a:gd name="T14" fmla="*/ 0 60000 65536"/>
              <a:gd name="T15" fmla="*/ 0 w 1098"/>
              <a:gd name="T16" fmla="*/ 0 h 1647"/>
              <a:gd name="T17" fmla="*/ 1098 w 1098"/>
              <a:gd name="T18" fmla="*/ 1647 h 1647"/>
            </a:gdLst>
            <a:ahLst/>
            <a:cxnLst>
              <a:cxn ang="T10">
                <a:pos x="T0" y="T1"/>
              </a:cxn>
              <a:cxn ang="T11">
                <a:pos x="T2" y="T3"/>
              </a:cxn>
              <a:cxn ang="T12">
                <a:pos x="T4" y="T5"/>
              </a:cxn>
              <a:cxn ang="T13">
                <a:pos x="T6" y="T7"/>
              </a:cxn>
              <a:cxn ang="T14">
                <a:pos x="T8" y="T9"/>
              </a:cxn>
            </a:cxnLst>
            <a:rect l="T15" t="T16" r="T17" b="T18"/>
            <a:pathLst>
              <a:path w="1098" h="1647">
                <a:moveTo>
                  <a:pt x="1089" y="0"/>
                </a:moveTo>
                <a:cubicBezTo>
                  <a:pt x="1064" y="26"/>
                  <a:pt x="1098" y="104"/>
                  <a:pt x="940" y="158"/>
                </a:cubicBezTo>
                <a:cubicBezTo>
                  <a:pt x="782" y="212"/>
                  <a:pt x="282" y="112"/>
                  <a:pt x="141" y="325"/>
                </a:cubicBezTo>
                <a:cubicBezTo>
                  <a:pt x="0" y="538"/>
                  <a:pt x="31" y="1223"/>
                  <a:pt x="94" y="1435"/>
                </a:cubicBezTo>
                <a:cubicBezTo>
                  <a:pt x="157" y="1647"/>
                  <a:pt x="430" y="1563"/>
                  <a:pt x="519" y="1596"/>
                </a:cubicBezTo>
              </a:path>
            </a:pathLst>
          </a:custGeom>
          <a:noFill/>
          <a:ln w="25400">
            <a:solidFill>
              <a:schemeClr val="tx1"/>
            </a:solidFill>
            <a:round/>
            <a:headEnd/>
            <a:tailEnd type="triangle" w="lg" len="lg"/>
          </a:ln>
        </p:spPr>
        <p:txBody>
          <a:bodyPr/>
          <a:lstStyle/>
          <a:p>
            <a:endParaRPr lang="en-US"/>
          </a:p>
        </p:txBody>
      </p:sp>
      <p:sp>
        <p:nvSpPr>
          <p:cNvPr id="68655" name="Freeform 47"/>
          <p:cNvSpPr>
            <a:spLocks/>
          </p:cNvSpPr>
          <p:nvPr/>
        </p:nvSpPr>
        <p:spPr bwMode="auto">
          <a:xfrm>
            <a:off x="5867400" y="3381375"/>
            <a:ext cx="1600200" cy="1876425"/>
          </a:xfrm>
          <a:custGeom>
            <a:avLst/>
            <a:gdLst>
              <a:gd name="T0" fmla="*/ 1021 w 1177"/>
              <a:gd name="T1" fmla="*/ 0 h 1545"/>
              <a:gd name="T2" fmla="*/ 1162 w 1177"/>
              <a:gd name="T3" fmla="*/ 756 h 1545"/>
              <a:gd name="T4" fmla="*/ 929 w 1177"/>
              <a:gd name="T5" fmla="*/ 1397 h 1545"/>
              <a:gd name="T6" fmla="*/ 0 w 1177"/>
              <a:gd name="T7" fmla="*/ 1545 h 1545"/>
              <a:gd name="T8" fmla="*/ 0 60000 65536"/>
              <a:gd name="T9" fmla="*/ 0 60000 65536"/>
              <a:gd name="T10" fmla="*/ 0 60000 65536"/>
              <a:gd name="T11" fmla="*/ 0 60000 65536"/>
              <a:gd name="T12" fmla="*/ 0 w 1177"/>
              <a:gd name="T13" fmla="*/ 0 h 1545"/>
              <a:gd name="T14" fmla="*/ 1177 w 1177"/>
              <a:gd name="T15" fmla="*/ 1545 h 1545"/>
            </a:gdLst>
            <a:ahLst/>
            <a:cxnLst>
              <a:cxn ang="T8">
                <a:pos x="T0" y="T1"/>
              </a:cxn>
              <a:cxn ang="T9">
                <a:pos x="T2" y="T3"/>
              </a:cxn>
              <a:cxn ang="T10">
                <a:pos x="T4" y="T5"/>
              </a:cxn>
              <a:cxn ang="T11">
                <a:pos x="T6" y="T7"/>
              </a:cxn>
            </a:cxnLst>
            <a:rect l="T12" t="T13" r="T14" b="T15"/>
            <a:pathLst>
              <a:path w="1177" h="1545">
                <a:moveTo>
                  <a:pt x="1021" y="0"/>
                </a:moveTo>
                <a:cubicBezTo>
                  <a:pt x="1044" y="126"/>
                  <a:pt x="1177" y="523"/>
                  <a:pt x="1162" y="756"/>
                </a:cubicBezTo>
                <a:cubicBezTo>
                  <a:pt x="1147" y="989"/>
                  <a:pt x="1123" y="1266"/>
                  <a:pt x="929" y="1397"/>
                </a:cubicBezTo>
                <a:cubicBezTo>
                  <a:pt x="735" y="1528"/>
                  <a:pt x="194" y="1514"/>
                  <a:pt x="0" y="1545"/>
                </a:cubicBezTo>
              </a:path>
            </a:pathLst>
          </a:custGeom>
          <a:noFill/>
          <a:ln w="25400">
            <a:solidFill>
              <a:schemeClr val="tx1"/>
            </a:solidFill>
            <a:round/>
            <a:headEnd/>
            <a:tailEnd type="triangle" w="lg" len="lg"/>
          </a:ln>
        </p:spPr>
        <p:txBody>
          <a:bodyPr/>
          <a:lstStyle/>
          <a:p>
            <a:endParaRPr lang="en-US"/>
          </a:p>
        </p:txBody>
      </p:sp>
      <p:sp>
        <p:nvSpPr>
          <p:cNvPr id="68656" name="Freeform 48"/>
          <p:cNvSpPr>
            <a:spLocks/>
          </p:cNvSpPr>
          <p:nvPr/>
        </p:nvSpPr>
        <p:spPr bwMode="auto">
          <a:xfrm>
            <a:off x="5791200" y="3429000"/>
            <a:ext cx="1676400" cy="2209800"/>
          </a:xfrm>
          <a:custGeom>
            <a:avLst/>
            <a:gdLst>
              <a:gd name="T0" fmla="*/ 1021 w 1177"/>
              <a:gd name="T1" fmla="*/ 0 h 1545"/>
              <a:gd name="T2" fmla="*/ 1162 w 1177"/>
              <a:gd name="T3" fmla="*/ 756 h 1545"/>
              <a:gd name="T4" fmla="*/ 929 w 1177"/>
              <a:gd name="T5" fmla="*/ 1397 h 1545"/>
              <a:gd name="T6" fmla="*/ 0 w 1177"/>
              <a:gd name="T7" fmla="*/ 1545 h 1545"/>
              <a:gd name="T8" fmla="*/ 0 60000 65536"/>
              <a:gd name="T9" fmla="*/ 0 60000 65536"/>
              <a:gd name="T10" fmla="*/ 0 60000 65536"/>
              <a:gd name="T11" fmla="*/ 0 60000 65536"/>
              <a:gd name="T12" fmla="*/ 0 w 1177"/>
              <a:gd name="T13" fmla="*/ 0 h 1545"/>
              <a:gd name="T14" fmla="*/ 1177 w 1177"/>
              <a:gd name="T15" fmla="*/ 1545 h 1545"/>
            </a:gdLst>
            <a:ahLst/>
            <a:cxnLst>
              <a:cxn ang="T8">
                <a:pos x="T0" y="T1"/>
              </a:cxn>
              <a:cxn ang="T9">
                <a:pos x="T2" y="T3"/>
              </a:cxn>
              <a:cxn ang="T10">
                <a:pos x="T4" y="T5"/>
              </a:cxn>
              <a:cxn ang="T11">
                <a:pos x="T6" y="T7"/>
              </a:cxn>
            </a:cxnLst>
            <a:rect l="T12" t="T13" r="T14" b="T15"/>
            <a:pathLst>
              <a:path w="1177" h="1545">
                <a:moveTo>
                  <a:pt x="1021" y="0"/>
                </a:moveTo>
                <a:cubicBezTo>
                  <a:pt x="1044" y="126"/>
                  <a:pt x="1177" y="523"/>
                  <a:pt x="1162" y="756"/>
                </a:cubicBezTo>
                <a:cubicBezTo>
                  <a:pt x="1147" y="989"/>
                  <a:pt x="1123" y="1266"/>
                  <a:pt x="929" y="1397"/>
                </a:cubicBezTo>
                <a:cubicBezTo>
                  <a:pt x="735" y="1528"/>
                  <a:pt x="194" y="1514"/>
                  <a:pt x="0" y="1545"/>
                </a:cubicBezTo>
              </a:path>
            </a:pathLst>
          </a:custGeom>
          <a:noFill/>
          <a:ln w="25400">
            <a:solidFill>
              <a:schemeClr val="tx1"/>
            </a:solidFill>
            <a:round/>
            <a:headEnd/>
            <a:tailEnd type="triangle" w="lg" len="lg"/>
          </a:ln>
        </p:spPr>
        <p:txBody>
          <a:bodyPr/>
          <a:lstStyle/>
          <a:p>
            <a:endParaRPr lang="en-US"/>
          </a:p>
        </p:txBody>
      </p:sp>
      <p:sp>
        <p:nvSpPr>
          <p:cNvPr id="68657" name="Rectangle 49"/>
          <p:cNvSpPr>
            <a:spLocks noChangeArrowheads="1"/>
          </p:cNvSpPr>
          <p:nvPr/>
        </p:nvSpPr>
        <p:spPr bwMode="auto">
          <a:xfrm>
            <a:off x="7620000" y="4191000"/>
            <a:ext cx="354013" cy="457200"/>
          </a:xfrm>
          <a:prstGeom prst="rect">
            <a:avLst/>
          </a:prstGeom>
          <a:noFill/>
          <a:ln w="9525">
            <a:noFill/>
            <a:miter lim="800000"/>
            <a:headEnd/>
            <a:tailEnd/>
          </a:ln>
        </p:spPr>
        <p:txBody>
          <a:bodyPr wrap="none">
            <a:spAutoFit/>
          </a:bodyPr>
          <a:lstStyle/>
          <a:p>
            <a:r>
              <a:rPr lang="en-US" sz="24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5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865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86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54" grpId="0" animBg="1"/>
      <p:bldP spid="68655" grpId="0" animBg="1"/>
      <p:bldP spid="68656" grpId="0" animBg="1"/>
      <p:bldP spid="6865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200" smtClean="0"/>
              <a:t>How good of a theme is a peach? </a:t>
            </a:r>
            <a:br>
              <a:rPr lang="en-US" sz="3200" smtClean="0"/>
            </a:br>
            <a:r>
              <a:rPr lang="en-US" sz="3200" smtClean="0"/>
              <a:t>How about an aunt?</a:t>
            </a:r>
          </a:p>
        </p:txBody>
      </p:sp>
      <p:graphicFrame>
        <p:nvGraphicFramePr>
          <p:cNvPr id="74771" name="Group 19"/>
          <p:cNvGraphicFramePr>
            <a:graphicFrameLocks noGrp="1"/>
          </p:cNvGraphicFramePr>
          <p:nvPr/>
        </p:nvGraphicFramePr>
        <p:xfrm>
          <a:off x="2133600" y="3581400"/>
          <a:ext cx="4876800" cy="2205038"/>
        </p:xfrm>
        <a:graphic>
          <a:graphicData uri="http://schemas.openxmlformats.org/drawingml/2006/table">
            <a:tbl>
              <a:tblPr/>
              <a:tblGrid>
                <a:gridCol w="4876800"/>
              </a:tblGrid>
              <a:tr h="2205038">
                <a:tc>
                  <a:txBody>
                    <a:bodyPr/>
                    <a:lstStyle/>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The Transfer Frame</a:t>
                      </a:r>
                    </a:p>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Giver 		(usually animate)</a:t>
                      </a:r>
                    </a:p>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Recipient 	(usually animate)</a:t>
                      </a:r>
                    </a:p>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Theme 	(usually inanimate)</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CCFFCC"/>
                    </a:solidFill>
                  </a:tcPr>
                </a:tc>
              </a:tr>
            </a:tbl>
          </a:graphicData>
        </a:graphic>
      </p:graphicFrame>
      <p:graphicFrame>
        <p:nvGraphicFramePr>
          <p:cNvPr id="74774" name="Group 22"/>
          <p:cNvGraphicFramePr>
            <a:graphicFrameLocks noGrp="1"/>
          </p:cNvGraphicFramePr>
          <p:nvPr/>
        </p:nvGraphicFramePr>
        <p:xfrm>
          <a:off x="304800" y="2286000"/>
          <a:ext cx="4114800" cy="914400"/>
        </p:xfrm>
        <a:graphic>
          <a:graphicData uri="http://schemas.openxmlformats.org/drawingml/2006/table">
            <a:tbl>
              <a:tblPr/>
              <a:tblGrid>
                <a:gridCol w="914400"/>
                <a:gridCol w="1066800"/>
                <a:gridCol w="1104900"/>
                <a:gridCol w="1028700"/>
              </a:tblGrid>
              <a:tr h="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ni3</a:t>
                      </a:r>
                    </a:p>
                  </a:txBody>
                  <a:tcPr marL="0" marR="0" marT="0" marB="0" horzOverflow="overflow">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gei3</a:t>
                      </a:r>
                    </a:p>
                  </a:txBody>
                  <a:tcPr marL="0" marR="0" marT="0" marB="0"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yi2</a:t>
                      </a:r>
                    </a:p>
                  </a:txBody>
                  <a:tcPr marL="0" marR="0" marT="0" marB="0"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omitted</a:t>
                      </a:r>
                    </a:p>
                  </a:txBody>
                  <a:tcPr marL="0" marR="0" marT="0" marB="0" horzOverflow="overflow">
                    <a:lnL>
                      <a:noFill/>
                    </a:lnL>
                    <a:lnR w="381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noFill/>
                  </a:tcPr>
                </a:tc>
              </a:tr>
              <a:tr h="5080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w="12700" cap="flat" cmpd="sng" algn="ctr">
                      <a:solidFill>
                        <a:schemeClr val="bg2"/>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a:noFill/>
                    </a:lnL>
                    <a:lnR w="38100" cap="flat" cmpd="sng" algn="ctr">
                      <a:solidFill>
                        <a:srgbClr val="000000"/>
                      </a:solidFill>
                      <a:prstDash val="solid"/>
                      <a:round/>
                      <a:headEnd type="none" w="med" len="med"/>
                      <a:tailEnd type="none" w="med" len="med"/>
                    </a:lnR>
                    <a:lnT>
                      <a:noFill/>
                    </a:lnT>
                    <a:lnB>
                      <a:noFill/>
                    </a:lnB>
                    <a:lnTlToBr>
                      <a:noFill/>
                    </a:lnTlToBr>
                    <a:lnBlToTr>
                      <a:noFill/>
                    </a:lnBlToTr>
                    <a:noFill/>
                  </a:tcPr>
                </a:tc>
              </a:tr>
              <a:tr h="5080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Giver</a:t>
                      </a:r>
                    </a:p>
                  </a:txBody>
                  <a:tcPr marL="0" marR="0" marT="0" marB="0" horzOverflow="overflow">
                    <a:lnL w="12700" cap="flat" cmpd="sng" algn="ctr">
                      <a:solidFill>
                        <a:schemeClr val="bg2"/>
                      </a:solidFill>
                      <a:prstDash val="solid"/>
                      <a:round/>
                      <a:headEnd type="none" w="med" len="med"/>
                      <a:tailEnd type="none" w="med" len="med"/>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Transfer</a:t>
                      </a:r>
                    </a:p>
                  </a:txBody>
                  <a:tcPr marL="0" marR="0" marT="0" marB="0"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Recipient</a:t>
                      </a:r>
                    </a:p>
                  </a:txBody>
                  <a:tcPr marL="0" marR="0" marT="0" marB="0"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Theme</a:t>
                      </a:r>
                    </a:p>
                  </a:txBody>
                  <a:tcPr marL="0" marR="0" marT="0" marB="0" horzOverflow="overflow">
                    <a:lnL>
                      <a:noFill/>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74791" name="Group 39"/>
          <p:cNvGraphicFramePr>
            <a:graphicFrameLocks noGrp="1"/>
          </p:cNvGraphicFramePr>
          <p:nvPr/>
        </p:nvGraphicFramePr>
        <p:xfrm>
          <a:off x="4724400" y="2286000"/>
          <a:ext cx="4114800" cy="914400"/>
        </p:xfrm>
        <a:graphic>
          <a:graphicData uri="http://schemas.openxmlformats.org/drawingml/2006/table">
            <a:tbl>
              <a:tblPr/>
              <a:tblGrid>
                <a:gridCol w="914400"/>
                <a:gridCol w="1066800"/>
                <a:gridCol w="1104900"/>
                <a:gridCol w="1028700"/>
              </a:tblGrid>
              <a:tr h="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ni3</a:t>
                      </a:r>
                    </a:p>
                  </a:txBody>
                  <a:tcPr marL="0" marR="0" marT="0" marB="0" horzOverflow="overflow">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gei3</a:t>
                      </a:r>
                    </a:p>
                  </a:txBody>
                  <a:tcPr marL="0" marR="0" marT="0" marB="0"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omitted</a:t>
                      </a:r>
                    </a:p>
                  </a:txBody>
                  <a:tcPr marL="0" marR="0" marT="0" marB="0"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yi2</a:t>
                      </a:r>
                      <a:endParaRPr kumimoji="0" lang="en-US" sz="20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w="381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noFill/>
                  </a:tcPr>
                </a:tc>
              </a:tr>
              <a:tr h="5080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w="12700" cap="flat" cmpd="sng" algn="ctr">
                      <a:solidFill>
                        <a:schemeClr val="bg2"/>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a:noFill/>
                    </a:lnL>
                    <a:lnR w="38100" cap="flat" cmpd="sng" algn="ctr">
                      <a:solidFill>
                        <a:srgbClr val="000000"/>
                      </a:solidFill>
                      <a:prstDash val="solid"/>
                      <a:round/>
                      <a:headEnd type="none" w="med" len="med"/>
                      <a:tailEnd type="none" w="med" len="med"/>
                    </a:lnR>
                    <a:lnT>
                      <a:noFill/>
                    </a:lnT>
                    <a:lnB>
                      <a:noFill/>
                    </a:lnB>
                    <a:lnTlToBr>
                      <a:noFill/>
                    </a:lnTlToBr>
                    <a:lnBlToTr>
                      <a:noFill/>
                    </a:lnBlToTr>
                    <a:noFill/>
                  </a:tcPr>
                </a:tc>
              </a:tr>
              <a:tr h="5080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Giver</a:t>
                      </a:r>
                    </a:p>
                  </a:txBody>
                  <a:tcPr marL="0" marR="0" marT="0" marB="0" horzOverflow="overflow">
                    <a:lnL w="12700" cap="flat" cmpd="sng" algn="ctr">
                      <a:solidFill>
                        <a:schemeClr val="bg2"/>
                      </a:solidFill>
                      <a:prstDash val="solid"/>
                      <a:round/>
                      <a:headEnd type="none" w="med" len="med"/>
                      <a:tailEnd type="none" w="med" len="med"/>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Transfer</a:t>
                      </a:r>
                    </a:p>
                  </a:txBody>
                  <a:tcPr marL="0" marR="0" marT="0" marB="0"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Recipient</a:t>
                      </a:r>
                    </a:p>
                  </a:txBody>
                  <a:tcPr marL="0" marR="0" marT="0" marB="0"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Theme</a:t>
                      </a:r>
                    </a:p>
                  </a:txBody>
                  <a:tcPr marL="0" marR="0" marT="0" marB="0" horzOverflow="overflow">
                    <a:lnL>
                      <a:noFill/>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451" name="Rectangle 56"/>
          <p:cNvSpPr>
            <a:spLocks noChangeArrowheads="1"/>
          </p:cNvSpPr>
          <p:nvPr/>
        </p:nvSpPr>
        <p:spPr bwMode="auto">
          <a:xfrm>
            <a:off x="457200" y="1600200"/>
            <a:ext cx="8229600" cy="685800"/>
          </a:xfrm>
          <a:prstGeom prst="rect">
            <a:avLst/>
          </a:prstGeom>
          <a:noFill/>
          <a:ln w="9525">
            <a:noFill/>
            <a:miter lim="800000"/>
            <a:headEnd/>
            <a:tailEnd/>
          </a:ln>
        </p:spPr>
        <p:txBody>
          <a:bodyPr/>
          <a:lstStyle/>
          <a:p>
            <a:pPr marL="342900" indent="-342900">
              <a:spcBef>
                <a:spcPct val="35000"/>
              </a:spcBef>
              <a:buClr>
                <a:schemeClr val="accent1"/>
              </a:buClr>
              <a:buSzPct val="65000"/>
              <a:buFont typeface="Wingdings" pitchFamily="2" charset="2"/>
              <a:buChar char="n"/>
            </a:pPr>
            <a:r>
              <a:rPr lang="en-US" sz="2800"/>
              <a:t>Semantic Fit:</a:t>
            </a:r>
          </a:p>
        </p:txBody>
      </p:sp>
      <p:graphicFrame>
        <p:nvGraphicFramePr>
          <p:cNvPr id="74829" name="Group 77"/>
          <p:cNvGraphicFramePr>
            <a:graphicFrameLocks noGrp="1"/>
          </p:cNvGraphicFramePr>
          <p:nvPr/>
        </p:nvGraphicFramePr>
        <p:xfrm>
          <a:off x="304800" y="2286000"/>
          <a:ext cx="4114800" cy="914400"/>
        </p:xfrm>
        <a:graphic>
          <a:graphicData uri="http://schemas.openxmlformats.org/drawingml/2006/table">
            <a:tbl>
              <a:tblPr/>
              <a:tblGrid>
                <a:gridCol w="914400"/>
                <a:gridCol w="1066800"/>
                <a:gridCol w="1104900"/>
                <a:gridCol w="1028700"/>
              </a:tblGrid>
              <a:tr h="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ni3</a:t>
                      </a:r>
                    </a:p>
                  </a:txBody>
                  <a:tcPr marL="0" marR="0" marT="0" marB="0" horzOverflow="overflow">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a:noFill/>
                    </a:lnB>
                    <a:lnTlToBr>
                      <a:noFill/>
                    </a:lnTlToBr>
                    <a:lnBlToTr>
                      <a:noFill/>
                    </a:lnBlToTr>
                    <a:solidFill>
                      <a:srgbClr val="CC0000">
                        <a:alpha val="50000"/>
                      </a:srgbClr>
                    </a:solid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gei3</a:t>
                      </a:r>
                    </a:p>
                  </a:txBody>
                  <a:tcPr marL="0" marR="0" marT="0" marB="0"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solidFill>
                      <a:srgbClr val="CC0000">
                        <a:alpha val="50000"/>
                      </a:srgbClr>
                    </a:solid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yi2</a:t>
                      </a:r>
                    </a:p>
                  </a:txBody>
                  <a:tcPr marL="0" marR="0" marT="0" marB="0"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solidFill>
                      <a:srgbClr val="CC0000">
                        <a:alpha val="50000"/>
                      </a:srgbClr>
                    </a:solid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omitted</a:t>
                      </a:r>
                    </a:p>
                  </a:txBody>
                  <a:tcPr marL="0" marR="0" marT="0" marB="0" horzOverflow="overflow">
                    <a:lnL>
                      <a:noFill/>
                    </a:lnL>
                    <a:lnR w="381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solidFill>
                      <a:srgbClr val="CC0000">
                        <a:alpha val="50000"/>
                      </a:srgbClr>
                    </a:solidFill>
                  </a:tcPr>
                </a:tc>
              </a:tr>
              <a:tr h="5080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w="12700" cap="flat" cmpd="sng" algn="ctr">
                      <a:solidFill>
                        <a:schemeClr val="bg2"/>
                      </a:solidFill>
                      <a:prstDash val="solid"/>
                      <a:round/>
                      <a:headEnd type="none" w="med" len="med"/>
                      <a:tailEnd type="none" w="med" len="med"/>
                    </a:lnL>
                    <a:lnR>
                      <a:noFill/>
                    </a:lnR>
                    <a:lnT>
                      <a:noFill/>
                    </a:lnT>
                    <a:lnB>
                      <a:noFill/>
                    </a:lnB>
                    <a:lnTlToBr>
                      <a:noFill/>
                    </a:lnTlToBr>
                    <a:lnBlToTr>
                      <a:noFill/>
                    </a:lnBlToTr>
                    <a:solidFill>
                      <a:srgbClr val="CC0000">
                        <a:alpha val="50000"/>
                      </a:srgbClr>
                    </a:solid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a:noFill/>
                    </a:lnL>
                    <a:lnR>
                      <a:noFill/>
                    </a:lnR>
                    <a:lnT>
                      <a:noFill/>
                    </a:lnT>
                    <a:lnB>
                      <a:noFill/>
                    </a:lnB>
                    <a:lnTlToBr>
                      <a:noFill/>
                    </a:lnTlToBr>
                    <a:lnBlToTr>
                      <a:noFill/>
                    </a:lnBlToTr>
                    <a:solidFill>
                      <a:srgbClr val="CC0000">
                        <a:alpha val="50000"/>
                      </a:srgbClr>
                    </a:solid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a:noFill/>
                    </a:lnL>
                    <a:lnR>
                      <a:noFill/>
                    </a:lnR>
                    <a:lnT>
                      <a:noFill/>
                    </a:lnT>
                    <a:lnB>
                      <a:noFill/>
                    </a:lnB>
                    <a:lnTlToBr>
                      <a:noFill/>
                    </a:lnTlToBr>
                    <a:lnBlToTr>
                      <a:noFill/>
                    </a:lnBlToTr>
                    <a:solidFill>
                      <a:srgbClr val="CC0000">
                        <a:alpha val="50000"/>
                      </a:srgbClr>
                    </a:solid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0" marR="0" marT="0" marB="0" horzOverflow="overflow">
                    <a:lnL>
                      <a:noFill/>
                    </a:lnL>
                    <a:lnR w="38100" cap="flat" cmpd="sng" algn="ctr">
                      <a:solidFill>
                        <a:srgbClr val="000000"/>
                      </a:solidFill>
                      <a:prstDash val="solid"/>
                      <a:round/>
                      <a:headEnd type="none" w="med" len="med"/>
                      <a:tailEnd type="none" w="med" len="med"/>
                    </a:lnR>
                    <a:lnT>
                      <a:noFill/>
                    </a:lnT>
                    <a:lnB>
                      <a:noFill/>
                    </a:lnB>
                    <a:lnTlToBr>
                      <a:noFill/>
                    </a:lnTlToBr>
                    <a:lnBlToTr>
                      <a:noFill/>
                    </a:lnBlToTr>
                    <a:solidFill>
                      <a:srgbClr val="CC0000">
                        <a:alpha val="50000"/>
                      </a:srgbClr>
                    </a:solidFill>
                  </a:tcPr>
                </a:tc>
              </a:tr>
              <a:tr h="5080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Giver</a:t>
                      </a:r>
                    </a:p>
                  </a:txBody>
                  <a:tcPr marL="0" marR="0" marT="0" marB="0" horzOverflow="overflow">
                    <a:lnL w="12700" cap="flat" cmpd="sng" algn="ctr">
                      <a:solidFill>
                        <a:schemeClr val="bg2"/>
                      </a:solidFill>
                      <a:prstDash val="solid"/>
                      <a:round/>
                      <a:headEnd type="none" w="med" len="med"/>
                      <a:tailEnd type="none" w="med" len="med"/>
                    </a:lnL>
                    <a:lnR>
                      <a:noFill/>
                    </a:lnR>
                    <a:lnT>
                      <a:noFill/>
                    </a:lnT>
                    <a:lnB w="38100" cap="flat" cmpd="sng" algn="ctr">
                      <a:solidFill>
                        <a:srgbClr val="000000"/>
                      </a:solidFill>
                      <a:prstDash val="solid"/>
                      <a:round/>
                      <a:headEnd type="none" w="med" len="med"/>
                      <a:tailEnd type="none" w="med" len="med"/>
                    </a:lnB>
                    <a:lnTlToBr>
                      <a:noFill/>
                    </a:lnTlToBr>
                    <a:lnBlToTr>
                      <a:noFill/>
                    </a:lnBlToTr>
                    <a:solidFill>
                      <a:srgbClr val="CC0000">
                        <a:alpha val="50000"/>
                      </a:srgbClr>
                    </a:solid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Transfer</a:t>
                      </a:r>
                    </a:p>
                  </a:txBody>
                  <a:tcPr marL="0" marR="0" marT="0" marB="0"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solidFill>
                      <a:srgbClr val="CC0000">
                        <a:alpha val="50000"/>
                      </a:srgbClr>
                    </a:solid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Recipient</a:t>
                      </a:r>
                    </a:p>
                  </a:txBody>
                  <a:tcPr marL="0" marR="0" marT="0" marB="0"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solidFill>
                      <a:srgbClr val="CC0000">
                        <a:alpha val="50000"/>
                      </a:srgbClr>
                    </a:solid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Theme</a:t>
                      </a:r>
                    </a:p>
                  </a:txBody>
                  <a:tcPr marL="0" marR="0" marT="0" marB="0" horzOverflow="overflow">
                    <a:lnL>
                      <a:noFill/>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solidFill>
                      <a:srgbClr val="CC0000">
                        <a:alpha val="50000"/>
                      </a:srgb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8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sz="3200" smtClean="0"/>
              <a:t>The argument omission patterns shown earlier </a:t>
            </a:r>
            <a:br>
              <a:rPr lang="en-US" sz="3200" smtClean="0"/>
            </a:br>
            <a:r>
              <a:rPr lang="en-US" sz="3200" smtClean="0"/>
              <a:t>can be covered with just ONE construction</a:t>
            </a:r>
          </a:p>
        </p:txBody>
      </p:sp>
      <p:sp>
        <p:nvSpPr>
          <p:cNvPr id="52260" name="Rectangle 36"/>
          <p:cNvSpPr>
            <a:spLocks noGrp="1" noChangeArrowheads="1"/>
          </p:cNvSpPr>
          <p:nvPr>
            <p:ph type="body" idx="1"/>
          </p:nvPr>
        </p:nvSpPr>
        <p:spPr>
          <a:xfrm>
            <a:off x="457200" y="4724400"/>
            <a:ext cx="8229600" cy="1406525"/>
          </a:xfrm>
        </p:spPr>
        <p:txBody>
          <a:bodyPr/>
          <a:lstStyle/>
          <a:p>
            <a:pPr eaLnBrk="1" hangingPunct="1"/>
            <a:r>
              <a:rPr lang="en-US" sz="2200" smtClean="0"/>
              <a:t>Each construction is annotated with probabilities of omission </a:t>
            </a:r>
          </a:p>
          <a:p>
            <a:pPr eaLnBrk="1" hangingPunct="1"/>
            <a:r>
              <a:rPr lang="en-US" sz="2200" smtClean="0"/>
              <a:t>Language-specific default probability can be set</a:t>
            </a:r>
          </a:p>
        </p:txBody>
      </p:sp>
      <p:graphicFrame>
        <p:nvGraphicFramePr>
          <p:cNvPr id="52263" name="Group 39"/>
          <p:cNvGraphicFramePr>
            <a:graphicFrameLocks noGrp="1"/>
          </p:cNvGraphicFramePr>
          <p:nvPr/>
        </p:nvGraphicFramePr>
        <p:xfrm>
          <a:off x="2133600" y="2362200"/>
          <a:ext cx="4800600" cy="1188720"/>
        </p:xfrm>
        <a:graphic>
          <a:graphicData uri="http://schemas.openxmlformats.org/drawingml/2006/table">
            <a:tbl>
              <a:tblPr/>
              <a:tblGrid>
                <a:gridCol w="1200150"/>
                <a:gridCol w="1200150"/>
                <a:gridCol w="1200150"/>
                <a:gridCol w="1200150"/>
              </a:tblGrid>
              <a:tr h="325438">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Subj</a:t>
                      </a:r>
                    </a:p>
                  </a:txBody>
                  <a:tcPr marL="45720" marR="45720" horzOverflow="overflow">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Verb</a:t>
                      </a:r>
                    </a:p>
                  </a:txBody>
                  <a:tcPr marL="45720" marR="45720"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Obj1</a:t>
                      </a:r>
                    </a:p>
                  </a:txBody>
                  <a:tcPr marL="45720" marR="45720"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Obj2</a:t>
                      </a:r>
                    </a:p>
                  </a:txBody>
                  <a:tcPr marL="45720" marR="45720" horzOverflow="overflow">
                    <a:lnL>
                      <a:noFill/>
                    </a:lnL>
                    <a:lnR w="381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noFill/>
                  </a:tcPr>
                </a:tc>
              </a:tr>
              <a:tr h="21590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45720" marR="45720" horzOverflow="overflow">
                    <a:lnL w="12700" cap="flat" cmpd="sng" algn="ctr">
                      <a:solidFill>
                        <a:schemeClr val="bg2"/>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45720" marR="4572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45720" marR="4572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
                      </a:r>
                    </a:p>
                  </a:txBody>
                  <a:tcPr marL="45720" marR="45720" horzOverflow="overflow">
                    <a:lnL>
                      <a:noFill/>
                    </a:lnL>
                    <a:lnR w="38100" cap="flat" cmpd="sng" algn="ctr">
                      <a:solidFill>
                        <a:srgbClr val="000000"/>
                      </a:solidFill>
                      <a:prstDash val="solid"/>
                      <a:round/>
                      <a:headEnd type="none" w="med" len="med"/>
                      <a:tailEnd type="none" w="med" len="med"/>
                    </a:lnR>
                    <a:lnT>
                      <a:noFill/>
                    </a:lnT>
                    <a:lnB>
                      <a:noFill/>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Giver</a:t>
                      </a:r>
                    </a:p>
                  </a:txBody>
                  <a:tcPr marL="45720" marR="45720" horzOverflow="overflow">
                    <a:lnL w="12700" cap="flat" cmpd="sng" algn="ctr">
                      <a:solidFill>
                        <a:schemeClr val="bg2"/>
                      </a:solidFill>
                      <a:prstDash val="solid"/>
                      <a:round/>
                      <a:headEnd type="none" w="med" len="med"/>
                      <a:tailEnd type="none" w="med" len="med"/>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Transfer</a:t>
                      </a:r>
                    </a:p>
                  </a:txBody>
                  <a:tcPr marL="45720" marR="45720"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Recipient</a:t>
                      </a:r>
                    </a:p>
                  </a:txBody>
                  <a:tcPr marL="45720" marR="45720"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Theme</a:t>
                      </a:r>
                    </a:p>
                  </a:txBody>
                  <a:tcPr marL="45720" marR="45720" horzOverflow="overflow">
                    <a:lnL>
                      <a:noFill/>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2256" name="Rectangle 32"/>
          <p:cNvSpPr>
            <a:spLocks noChangeArrowheads="1"/>
          </p:cNvSpPr>
          <p:nvPr/>
        </p:nvSpPr>
        <p:spPr bwMode="auto">
          <a:xfrm>
            <a:off x="2438400" y="3657600"/>
            <a:ext cx="677863" cy="396875"/>
          </a:xfrm>
          <a:prstGeom prst="rect">
            <a:avLst/>
          </a:prstGeom>
          <a:noFill/>
          <a:ln w="9525">
            <a:noFill/>
            <a:miter lim="800000"/>
            <a:headEnd/>
            <a:tailEnd/>
          </a:ln>
        </p:spPr>
        <p:txBody>
          <a:bodyPr wrap="none">
            <a:spAutoFit/>
          </a:bodyPr>
          <a:lstStyle/>
          <a:p>
            <a:r>
              <a:rPr lang="en-US" sz="2000"/>
              <a:t>0.78</a:t>
            </a:r>
          </a:p>
        </p:txBody>
      </p:sp>
      <p:sp>
        <p:nvSpPr>
          <p:cNvPr id="52257" name="Rectangle 33"/>
          <p:cNvSpPr>
            <a:spLocks noChangeArrowheads="1"/>
          </p:cNvSpPr>
          <p:nvPr/>
        </p:nvSpPr>
        <p:spPr bwMode="auto">
          <a:xfrm>
            <a:off x="4724400" y="3657600"/>
            <a:ext cx="677863" cy="396875"/>
          </a:xfrm>
          <a:prstGeom prst="rect">
            <a:avLst/>
          </a:prstGeom>
          <a:noFill/>
          <a:ln w="9525">
            <a:noFill/>
            <a:miter lim="800000"/>
            <a:headEnd/>
            <a:tailEnd/>
          </a:ln>
        </p:spPr>
        <p:txBody>
          <a:bodyPr wrap="none">
            <a:spAutoFit/>
          </a:bodyPr>
          <a:lstStyle/>
          <a:p>
            <a:r>
              <a:rPr lang="en-US" sz="2000"/>
              <a:t>0.42</a:t>
            </a:r>
          </a:p>
        </p:txBody>
      </p:sp>
      <p:sp>
        <p:nvSpPr>
          <p:cNvPr id="52258" name="Rectangle 34"/>
          <p:cNvSpPr>
            <a:spLocks noChangeArrowheads="1"/>
          </p:cNvSpPr>
          <p:nvPr/>
        </p:nvSpPr>
        <p:spPr bwMode="auto">
          <a:xfrm>
            <a:off x="6019800" y="3657600"/>
            <a:ext cx="677863" cy="396875"/>
          </a:xfrm>
          <a:prstGeom prst="rect">
            <a:avLst/>
          </a:prstGeom>
          <a:noFill/>
          <a:ln w="9525">
            <a:noFill/>
            <a:miter lim="800000"/>
            <a:headEnd/>
            <a:tailEnd/>
          </a:ln>
        </p:spPr>
        <p:txBody>
          <a:bodyPr wrap="none">
            <a:spAutoFit/>
          </a:bodyPr>
          <a:lstStyle/>
          <a:p>
            <a:r>
              <a:rPr lang="en-US" sz="2000"/>
              <a:t>0.65</a:t>
            </a:r>
          </a:p>
        </p:txBody>
      </p:sp>
      <p:sp>
        <p:nvSpPr>
          <p:cNvPr id="52259" name="Rectangle 35"/>
          <p:cNvSpPr>
            <a:spLocks noChangeArrowheads="1"/>
          </p:cNvSpPr>
          <p:nvPr/>
        </p:nvSpPr>
        <p:spPr bwMode="auto">
          <a:xfrm>
            <a:off x="457200" y="3632200"/>
            <a:ext cx="1885950" cy="396875"/>
          </a:xfrm>
          <a:prstGeom prst="rect">
            <a:avLst/>
          </a:prstGeom>
          <a:noFill/>
          <a:ln w="9525">
            <a:noFill/>
            <a:miter lim="800000"/>
            <a:headEnd/>
            <a:tailEnd/>
          </a:ln>
        </p:spPr>
        <p:txBody>
          <a:bodyPr wrap="none">
            <a:spAutoFit/>
          </a:bodyPr>
          <a:lstStyle/>
          <a:p>
            <a:r>
              <a:rPr lang="en-US" sz="2000"/>
              <a:t>P(omitted|cxn):</a:t>
            </a:r>
          </a:p>
        </p:txBody>
      </p:sp>
      <p:graphicFrame>
        <p:nvGraphicFramePr>
          <p:cNvPr id="52261" name="Object 37"/>
          <p:cNvGraphicFramePr>
            <a:graphicFrameLocks noChangeAspect="1"/>
          </p:cNvGraphicFramePr>
          <p:nvPr/>
        </p:nvGraphicFramePr>
        <p:xfrm>
          <a:off x="7162800" y="1524000"/>
          <a:ext cx="1371600" cy="1079500"/>
        </p:xfrm>
        <a:graphic>
          <a:graphicData uri="http://schemas.openxmlformats.org/presentationml/2006/ole">
            <p:oleObj spid="_x0000_s65538" name="Chart" r:id="rId3" imgW="3181470" imgH="2505050" progId="Excel.Char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256"/>
                                        </p:tgtEl>
                                        <p:attrNameLst>
                                          <p:attrName>style.visibility</p:attrName>
                                        </p:attrNameLst>
                                      </p:cBhvr>
                                      <p:to>
                                        <p:strVal val="visible"/>
                                      </p:to>
                                    </p:set>
                                    <p:animEffect transition="in" filter="fade">
                                      <p:cBhvr>
                                        <p:cTn id="7" dur="500"/>
                                        <p:tgtEl>
                                          <p:spTgt spid="5225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2257"/>
                                        </p:tgtEl>
                                        <p:attrNameLst>
                                          <p:attrName>style.visibility</p:attrName>
                                        </p:attrNameLst>
                                      </p:cBhvr>
                                      <p:to>
                                        <p:strVal val="visible"/>
                                      </p:to>
                                    </p:set>
                                    <p:animEffect transition="in" filter="fade">
                                      <p:cBhvr>
                                        <p:cTn id="10" dur="500"/>
                                        <p:tgtEl>
                                          <p:spTgt spid="5225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2258"/>
                                        </p:tgtEl>
                                        <p:attrNameLst>
                                          <p:attrName>style.visibility</p:attrName>
                                        </p:attrNameLst>
                                      </p:cBhvr>
                                      <p:to>
                                        <p:strVal val="visible"/>
                                      </p:to>
                                    </p:set>
                                    <p:animEffect transition="in" filter="fade">
                                      <p:cBhvr>
                                        <p:cTn id="13" dur="500"/>
                                        <p:tgtEl>
                                          <p:spTgt spid="5225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2259"/>
                                        </p:tgtEl>
                                        <p:attrNameLst>
                                          <p:attrName>style.visibility</p:attrName>
                                        </p:attrNameLst>
                                      </p:cBhvr>
                                      <p:to>
                                        <p:strVal val="visible"/>
                                      </p:to>
                                    </p:set>
                                    <p:animEffect transition="in" filter="fade">
                                      <p:cBhvr>
                                        <p:cTn id="16" dur="500"/>
                                        <p:tgtEl>
                                          <p:spTgt spid="5225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2261"/>
                                        </p:tgtEl>
                                        <p:attrNameLst>
                                          <p:attrName>style.visibility</p:attrName>
                                        </p:attrNameLst>
                                      </p:cBhvr>
                                      <p:to>
                                        <p:strVal val="visible"/>
                                      </p:to>
                                    </p:set>
                                    <p:animEffect transition="in" filter="fade">
                                      <p:cBhvr>
                                        <p:cTn id="19" dur="500"/>
                                        <p:tgtEl>
                                          <p:spTgt spid="52261"/>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2260">
                                            <p:txEl>
                                              <p:pRg st="0" end="0"/>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226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60" grpId="0" build="p"/>
      <p:bldP spid="52256" grpId="0"/>
      <p:bldP spid="52257" grpId="0"/>
      <p:bldP spid="52258" grpId="0"/>
      <p:bldP spid="52259" grpId="0"/>
      <p:bldOleChart spid="5226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Leverage process to simplify representation</a:t>
            </a:r>
          </a:p>
        </p:txBody>
      </p:sp>
      <p:sp>
        <p:nvSpPr>
          <p:cNvPr id="18435" name="Rectangle 3"/>
          <p:cNvSpPr>
            <a:spLocks noGrp="1" noChangeArrowheads="1"/>
          </p:cNvSpPr>
          <p:nvPr>
            <p:ph type="body" idx="1"/>
          </p:nvPr>
        </p:nvSpPr>
        <p:spPr/>
        <p:txBody>
          <a:bodyPr/>
          <a:lstStyle/>
          <a:p>
            <a:pPr eaLnBrk="1" hangingPunct="1"/>
            <a:r>
              <a:rPr lang="en-US" smtClean="0"/>
              <a:t>The processing model is complementary to the theory of grammar</a:t>
            </a:r>
          </a:p>
          <a:p>
            <a:pPr eaLnBrk="1" hangingPunct="1"/>
            <a:r>
              <a:rPr lang="en-US" smtClean="0"/>
              <a:t>By using a competition-based analysis process, we can:</a:t>
            </a:r>
          </a:p>
          <a:p>
            <a:pPr lvl="1" eaLnBrk="1" hangingPunct="1"/>
            <a:r>
              <a:rPr lang="en-US" smtClean="0"/>
              <a:t>Find the best-fit analysis with respect to constituency structure, context, and semantics</a:t>
            </a:r>
          </a:p>
          <a:p>
            <a:pPr lvl="1" eaLnBrk="1" hangingPunct="1"/>
            <a:r>
              <a:rPr lang="en-US" smtClean="0"/>
              <a:t>Eliminate the need to enumerate allowable patterns of argument omission in grammar</a:t>
            </a:r>
          </a:p>
          <a:p>
            <a:pPr eaLnBrk="1" hangingPunct="1"/>
            <a:r>
              <a:rPr lang="en-US" smtClean="0"/>
              <a:t>This is currently being applied in models of language understanding and grammar learning.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Rectangle 76"/>
          <p:cNvSpPr>
            <a:spLocks noGrp="1" noChangeArrowheads="1"/>
          </p:cNvSpPr>
          <p:nvPr>
            <p:ph type="title"/>
          </p:nvPr>
        </p:nvSpPr>
        <p:spPr/>
        <p:txBody>
          <a:bodyPr/>
          <a:lstStyle/>
          <a:p>
            <a:pPr eaLnBrk="1" hangingPunct="1"/>
            <a:r>
              <a:rPr lang="en-US" smtClean="0"/>
              <a:t>Best-fit example with theme omitted</a:t>
            </a:r>
          </a:p>
        </p:txBody>
      </p:sp>
      <p:graphicFrame>
        <p:nvGraphicFramePr>
          <p:cNvPr id="56395" name="Group 75"/>
          <p:cNvGraphicFramePr>
            <a:graphicFrameLocks noGrp="1"/>
          </p:cNvGraphicFramePr>
          <p:nvPr/>
        </p:nvGraphicFramePr>
        <p:xfrm>
          <a:off x="5715000" y="1295400"/>
          <a:ext cx="3124200" cy="868680"/>
        </p:xfrm>
        <a:graphic>
          <a:graphicData uri="http://schemas.openxmlformats.org/drawingml/2006/table">
            <a:tbl>
              <a:tblPr/>
              <a:tblGrid>
                <a:gridCol w="781050"/>
                <a:gridCol w="781050"/>
                <a:gridCol w="781050"/>
                <a:gridCol w="781050"/>
              </a:tblGrid>
              <a:tr h="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Subj</a:t>
                      </a:r>
                    </a:p>
                  </a:txBody>
                  <a:tcPr marL="45720" marR="45720" horzOverflow="overflow">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Verb</a:t>
                      </a:r>
                    </a:p>
                  </a:txBody>
                  <a:tcPr marL="45720" marR="45720"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Obj1</a:t>
                      </a:r>
                    </a:p>
                  </a:txBody>
                  <a:tcPr marL="45720" marR="45720"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Obj2</a:t>
                      </a:r>
                    </a:p>
                  </a:txBody>
                  <a:tcPr marL="45720" marR="45720" horzOverflow="overflow">
                    <a:lnL>
                      <a:noFill/>
                    </a:lnL>
                    <a:lnR w="381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a:t>
                      </a:r>
                    </a:p>
                  </a:txBody>
                  <a:tcPr marL="45720" marR="45720" horzOverflow="overflow">
                    <a:lnL w="12700" cap="flat" cmpd="sng" algn="ctr">
                      <a:solidFill>
                        <a:schemeClr val="bg2"/>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a:t>
                      </a:r>
                    </a:p>
                  </a:txBody>
                  <a:tcPr marL="45720" marR="4572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a:t>
                      </a:r>
                    </a:p>
                  </a:txBody>
                  <a:tcPr marL="45720" marR="4572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a:t>
                      </a:r>
                    </a:p>
                  </a:txBody>
                  <a:tcPr marL="45720" marR="45720" horzOverflow="overflow">
                    <a:lnL>
                      <a:noFill/>
                    </a:lnL>
                    <a:lnR w="38100" cap="flat" cmpd="sng" algn="ctr">
                      <a:solidFill>
                        <a:srgbClr val="000000"/>
                      </a:solidFill>
                      <a:prstDash val="solid"/>
                      <a:round/>
                      <a:headEnd type="none" w="med" len="med"/>
                      <a:tailEnd type="none" w="med" len="med"/>
                    </a:lnR>
                    <a:lnT>
                      <a:noFill/>
                    </a:lnT>
                    <a:lnB>
                      <a:noFill/>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Giver</a:t>
                      </a:r>
                    </a:p>
                  </a:txBody>
                  <a:tcPr marL="45720" marR="45720" horzOverflow="overflow">
                    <a:lnL w="12700" cap="flat" cmpd="sng" algn="ctr">
                      <a:solidFill>
                        <a:schemeClr val="bg2"/>
                      </a:solidFill>
                      <a:prstDash val="solid"/>
                      <a:round/>
                      <a:headEnd type="none" w="med" len="med"/>
                      <a:tailEnd type="none" w="med" len="med"/>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Transfer</a:t>
                      </a:r>
                    </a:p>
                  </a:txBody>
                  <a:tcPr marL="45720" marR="45720"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Recipient</a:t>
                      </a:r>
                    </a:p>
                  </a:txBody>
                  <a:tcPr marL="45720" marR="45720"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Theme</a:t>
                      </a:r>
                    </a:p>
                  </a:txBody>
                  <a:tcPr marL="45720" marR="45720" horzOverflow="overflow">
                    <a:lnL>
                      <a:noFill/>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76" name="Rectangle 20"/>
          <p:cNvSpPr>
            <a:spLocks noChangeArrowheads="1"/>
          </p:cNvSpPr>
          <p:nvPr/>
        </p:nvSpPr>
        <p:spPr bwMode="auto">
          <a:xfrm>
            <a:off x="4876800" y="2743200"/>
            <a:ext cx="3352800" cy="304800"/>
          </a:xfrm>
          <a:prstGeom prst="rect">
            <a:avLst/>
          </a:prstGeom>
          <a:noFill/>
          <a:ln w="9525">
            <a:noFill/>
            <a:miter lim="800000"/>
            <a:headEnd/>
            <a:tailEnd/>
          </a:ln>
        </p:spPr>
        <p:txBody>
          <a:bodyPr/>
          <a:lstStyle/>
          <a:p>
            <a:pPr marL="342900" indent="-342900">
              <a:spcBef>
                <a:spcPct val="35000"/>
              </a:spcBef>
              <a:buClr>
                <a:schemeClr val="accent1"/>
              </a:buClr>
              <a:buSzPct val="65000"/>
              <a:buFont typeface="Wingdings" pitchFamily="2" charset="2"/>
              <a:buNone/>
            </a:pPr>
            <a:r>
              <a:rPr lang="en-US" altLang="zh-TW">
                <a:latin typeface="ITC Korinna Std" pitchFamily="18" charset="0"/>
                <a:ea typeface="PMingLiU" pitchFamily="18" charset="-120"/>
              </a:rPr>
              <a:t>You give auntie </a:t>
            </a:r>
            <a:r>
              <a:rPr lang="en-US" altLang="zh-TW">
                <a:solidFill>
                  <a:schemeClr val="bg2"/>
                </a:solidFill>
                <a:latin typeface="ITC Korinna Std" pitchFamily="18" charset="0"/>
                <a:ea typeface="PMingLiU" pitchFamily="18" charset="-120"/>
              </a:rPr>
              <a:t>[the peach]</a:t>
            </a:r>
            <a:r>
              <a:rPr lang="en-US" altLang="zh-TW">
                <a:latin typeface="ITC Korinna Std" pitchFamily="18" charset="0"/>
                <a:ea typeface="PMingLiU" pitchFamily="18" charset="-120"/>
              </a:rPr>
              <a:t>.</a:t>
            </a:r>
            <a:endParaRPr lang="en-US">
              <a:latin typeface="ITC Korinna Std" pitchFamily="18" charset="0"/>
            </a:endParaRPr>
          </a:p>
        </p:txBody>
      </p:sp>
      <p:sp>
        <p:nvSpPr>
          <p:cNvPr id="19477" name="Text Box 21"/>
          <p:cNvSpPr txBox="1">
            <a:spLocks noChangeArrowheads="1"/>
          </p:cNvSpPr>
          <p:nvPr/>
        </p:nvSpPr>
        <p:spPr bwMode="auto">
          <a:xfrm>
            <a:off x="1371600" y="2362200"/>
            <a:ext cx="228600" cy="244475"/>
          </a:xfrm>
          <a:prstGeom prst="rect">
            <a:avLst/>
          </a:prstGeom>
          <a:noFill/>
          <a:ln w="9525">
            <a:noFill/>
            <a:miter lim="800000"/>
            <a:headEnd/>
            <a:tailEnd/>
          </a:ln>
        </p:spPr>
        <p:txBody>
          <a:bodyPr lIns="0" tIns="0" rIns="0" bIns="0">
            <a:spAutoFit/>
          </a:bodyPr>
          <a:lstStyle/>
          <a:p>
            <a:pPr>
              <a:spcBef>
                <a:spcPct val="50000"/>
              </a:spcBef>
            </a:pPr>
            <a:r>
              <a:rPr lang="en-US" sz="1600">
                <a:solidFill>
                  <a:schemeClr val="bg2"/>
                </a:solidFill>
                <a:latin typeface="Verdana" pitchFamily="34" charset="0"/>
              </a:rPr>
              <a:t>2</a:t>
            </a:r>
          </a:p>
        </p:txBody>
      </p:sp>
      <p:graphicFrame>
        <p:nvGraphicFramePr>
          <p:cNvPr id="56342" name="Group 22"/>
          <p:cNvGraphicFramePr>
            <a:graphicFrameLocks noGrp="1"/>
          </p:cNvGraphicFramePr>
          <p:nvPr/>
        </p:nvGraphicFramePr>
        <p:xfrm>
          <a:off x="3124200" y="3886200"/>
          <a:ext cx="1143000" cy="1097280"/>
        </p:xfrm>
        <a:graphic>
          <a:graphicData uri="http://schemas.openxmlformats.org/drawingml/2006/table">
            <a:tbl>
              <a:tblPr/>
              <a:tblGrid>
                <a:gridCol w="1143000"/>
              </a:tblGrid>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Verb</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alpha val="50000"/>
                      </a:schemeClr>
                    </a:solidFill>
                  </a:tcPr>
                </a:tc>
              </a:tr>
              <a:tr h="182563">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a:noFill/>
                    </a:lnB>
                    <a:lnTlToBr>
                      <a:noFill/>
                    </a:lnTlToBr>
                    <a:lnBlToTr>
                      <a:noFill/>
                    </a:lnBlToTr>
                    <a:solidFill>
                      <a:schemeClr val="accent1">
                        <a:alpha val="50000"/>
                      </a:schemeClr>
                    </a:solidFill>
                  </a:tcPr>
                </a:tc>
              </a:tr>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Transfer</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56350" name="Rectangle 30"/>
          <p:cNvSpPr>
            <a:spLocks noChangeArrowheads="1"/>
          </p:cNvSpPr>
          <p:nvPr/>
        </p:nvSpPr>
        <p:spPr bwMode="auto">
          <a:xfrm>
            <a:off x="3124200" y="5334000"/>
            <a:ext cx="1060450" cy="641350"/>
          </a:xfrm>
          <a:prstGeom prst="rect">
            <a:avLst/>
          </a:prstGeom>
          <a:noFill/>
          <a:ln w="9525">
            <a:noFill/>
            <a:miter lim="800000"/>
            <a:headEnd/>
            <a:tailEnd/>
          </a:ln>
        </p:spPr>
        <p:txBody>
          <a:bodyPr wrap="none">
            <a:spAutoFit/>
          </a:bodyPr>
          <a:lstStyle/>
          <a:p>
            <a:pPr>
              <a:spcBef>
                <a:spcPct val="50000"/>
              </a:spcBef>
            </a:pPr>
            <a:r>
              <a:rPr lang="en-US"/>
              <a:t>local? </a:t>
            </a:r>
            <a:br>
              <a:rPr lang="en-US"/>
            </a:br>
            <a:r>
              <a:rPr lang="en-US"/>
              <a:t>omitted?</a:t>
            </a:r>
          </a:p>
        </p:txBody>
      </p:sp>
      <p:sp>
        <p:nvSpPr>
          <p:cNvPr id="56351" name="Rectangle 31"/>
          <p:cNvSpPr>
            <a:spLocks noChangeArrowheads="1"/>
          </p:cNvSpPr>
          <p:nvPr/>
        </p:nvSpPr>
        <p:spPr bwMode="auto">
          <a:xfrm>
            <a:off x="4648200" y="5334000"/>
            <a:ext cx="1060450" cy="641350"/>
          </a:xfrm>
          <a:prstGeom prst="rect">
            <a:avLst/>
          </a:prstGeom>
          <a:noFill/>
          <a:ln w="9525">
            <a:noFill/>
            <a:miter lim="800000"/>
            <a:headEnd/>
            <a:tailEnd/>
          </a:ln>
        </p:spPr>
        <p:txBody>
          <a:bodyPr wrap="none">
            <a:spAutoFit/>
          </a:bodyPr>
          <a:lstStyle/>
          <a:p>
            <a:pPr>
              <a:spcBef>
                <a:spcPct val="50000"/>
              </a:spcBef>
            </a:pPr>
            <a:r>
              <a:rPr lang="en-US"/>
              <a:t>local? </a:t>
            </a:r>
            <a:br>
              <a:rPr lang="en-US"/>
            </a:br>
            <a:r>
              <a:rPr lang="en-US"/>
              <a:t>omitted?</a:t>
            </a:r>
          </a:p>
        </p:txBody>
      </p:sp>
      <p:sp>
        <p:nvSpPr>
          <p:cNvPr id="56352" name="Rectangle 32"/>
          <p:cNvSpPr>
            <a:spLocks noChangeArrowheads="1"/>
          </p:cNvSpPr>
          <p:nvPr/>
        </p:nvSpPr>
        <p:spPr bwMode="auto">
          <a:xfrm>
            <a:off x="6172200" y="5334000"/>
            <a:ext cx="1060450" cy="641350"/>
          </a:xfrm>
          <a:prstGeom prst="rect">
            <a:avLst/>
          </a:prstGeom>
          <a:noFill/>
          <a:ln w="9525">
            <a:noFill/>
            <a:miter lim="800000"/>
            <a:headEnd/>
            <a:tailEnd/>
          </a:ln>
        </p:spPr>
        <p:txBody>
          <a:bodyPr wrap="none">
            <a:spAutoFit/>
          </a:bodyPr>
          <a:lstStyle/>
          <a:p>
            <a:pPr>
              <a:spcBef>
                <a:spcPct val="50000"/>
              </a:spcBef>
            </a:pPr>
            <a:r>
              <a:rPr lang="en-US"/>
              <a:t>local? </a:t>
            </a:r>
            <a:br>
              <a:rPr lang="en-US"/>
            </a:br>
            <a:r>
              <a:rPr lang="en-US"/>
              <a:t>omitted?</a:t>
            </a:r>
          </a:p>
        </p:txBody>
      </p:sp>
      <p:sp>
        <p:nvSpPr>
          <p:cNvPr id="56353" name="Rectangle 33"/>
          <p:cNvSpPr>
            <a:spLocks noChangeArrowheads="1"/>
          </p:cNvSpPr>
          <p:nvPr/>
        </p:nvSpPr>
        <p:spPr bwMode="auto">
          <a:xfrm>
            <a:off x="3124200" y="5334000"/>
            <a:ext cx="654050" cy="366713"/>
          </a:xfrm>
          <a:prstGeom prst="rect">
            <a:avLst/>
          </a:prstGeom>
          <a:noFill/>
          <a:ln w="9525">
            <a:noFill/>
            <a:miter lim="800000"/>
            <a:headEnd/>
            <a:tailEnd/>
          </a:ln>
        </p:spPr>
        <p:txBody>
          <a:bodyPr wrap="none">
            <a:spAutoFit/>
          </a:bodyPr>
          <a:lstStyle/>
          <a:p>
            <a:pPr>
              <a:spcBef>
                <a:spcPct val="50000"/>
              </a:spcBef>
            </a:pPr>
            <a:r>
              <a:rPr lang="en-US">
                <a:solidFill>
                  <a:srgbClr val="FF6600"/>
                </a:solidFill>
              </a:rPr>
              <a:t>local</a:t>
            </a:r>
          </a:p>
        </p:txBody>
      </p:sp>
      <p:sp>
        <p:nvSpPr>
          <p:cNvPr id="56354" name="Rectangle 34"/>
          <p:cNvSpPr>
            <a:spLocks noChangeArrowheads="1"/>
          </p:cNvSpPr>
          <p:nvPr/>
        </p:nvSpPr>
        <p:spPr bwMode="auto">
          <a:xfrm>
            <a:off x="4648200" y="5334000"/>
            <a:ext cx="654050" cy="366713"/>
          </a:xfrm>
          <a:prstGeom prst="rect">
            <a:avLst/>
          </a:prstGeom>
          <a:noFill/>
          <a:ln w="9525">
            <a:noFill/>
            <a:miter lim="800000"/>
            <a:headEnd/>
            <a:tailEnd/>
          </a:ln>
        </p:spPr>
        <p:txBody>
          <a:bodyPr wrap="none">
            <a:spAutoFit/>
          </a:bodyPr>
          <a:lstStyle/>
          <a:p>
            <a:pPr>
              <a:spcBef>
                <a:spcPct val="50000"/>
              </a:spcBef>
            </a:pPr>
            <a:r>
              <a:rPr lang="en-US">
                <a:solidFill>
                  <a:srgbClr val="FF6600"/>
                </a:solidFill>
              </a:rPr>
              <a:t>local</a:t>
            </a:r>
          </a:p>
        </p:txBody>
      </p:sp>
      <p:graphicFrame>
        <p:nvGraphicFramePr>
          <p:cNvPr id="56355" name="Group 35"/>
          <p:cNvGraphicFramePr>
            <a:graphicFrameLocks noGrp="1"/>
          </p:cNvGraphicFramePr>
          <p:nvPr/>
        </p:nvGraphicFramePr>
        <p:xfrm>
          <a:off x="1676400" y="3886200"/>
          <a:ext cx="1143000" cy="1097280"/>
        </p:xfrm>
        <a:graphic>
          <a:graphicData uri="http://schemas.openxmlformats.org/drawingml/2006/table">
            <a:tbl>
              <a:tblPr/>
              <a:tblGrid>
                <a:gridCol w="1143000"/>
              </a:tblGrid>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Subj</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alpha val="50000"/>
                      </a:schemeClr>
                    </a:solidFill>
                  </a:tcPr>
                </a:tc>
              </a:tr>
              <a:tr h="182563">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a:noFill/>
                    </a:lnB>
                    <a:lnTlToBr>
                      <a:noFill/>
                    </a:lnTlToBr>
                    <a:lnBlToTr>
                      <a:noFill/>
                    </a:lnBlToTr>
                    <a:solidFill>
                      <a:schemeClr val="accent1">
                        <a:alpha val="50000"/>
                      </a:schemeClr>
                    </a:solidFill>
                  </a:tcPr>
                </a:tc>
              </a:tr>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Giver</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56363" name="Rectangle 43"/>
          <p:cNvSpPr>
            <a:spLocks noChangeArrowheads="1"/>
          </p:cNvSpPr>
          <p:nvPr/>
        </p:nvSpPr>
        <p:spPr bwMode="auto">
          <a:xfrm>
            <a:off x="6172200" y="5334000"/>
            <a:ext cx="933450" cy="641350"/>
          </a:xfrm>
          <a:prstGeom prst="rect">
            <a:avLst/>
          </a:prstGeom>
          <a:noFill/>
          <a:ln w="9525">
            <a:noFill/>
            <a:miter lim="800000"/>
            <a:headEnd/>
            <a:tailEnd/>
          </a:ln>
        </p:spPr>
        <p:txBody>
          <a:bodyPr wrap="none">
            <a:spAutoFit/>
          </a:bodyPr>
          <a:lstStyle/>
          <a:p>
            <a:pPr>
              <a:spcBef>
                <a:spcPct val="50000"/>
              </a:spcBef>
            </a:pPr>
            <a:r>
              <a:rPr lang="en-US">
                <a:solidFill>
                  <a:srgbClr val="FF6600"/>
                </a:solidFill>
              </a:rPr>
              <a:t/>
            </a:r>
            <a:br>
              <a:rPr lang="en-US">
                <a:solidFill>
                  <a:srgbClr val="FF6600"/>
                </a:solidFill>
              </a:rPr>
            </a:br>
            <a:r>
              <a:rPr lang="en-US">
                <a:solidFill>
                  <a:srgbClr val="FF6600"/>
                </a:solidFill>
              </a:rPr>
              <a:t>omitted</a:t>
            </a:r>
          </a:p>
        </p:txBody>
      </p:sp>
      <p:sp>
        <p:nvSpPr>
          <p:cNvPr id="56364" name="Rectangle 44"/>
          <p:cNvSpPr>
            <a:spLocks noChangeArrowheads="1"/>
          </p:cNvSpPr>
          <p:nvPr/>
        </p:nvSpPr>
        <p:spPr bwMode="auto">
          <a:xfrm>
            <a:off x="1676400" y="5334000"/>
            <a:ext cx="1123950" cy="641350"/>
          </a:xfrm>
          <a:prstGeom prst="rect">
            <a:avLst/>
          </a:prstGeom>
          <a:noFill/>
          <a:ln w="9525">
            <a:noFill/>
            <a:miter lim="800000"/>
            <a:headEnd/>
            <a:tailEnd/>
          </a:ln>
        </p:spPr>
        <p:txBody>
          <a:bodyPr wrap="none">
            <a:spAutoFit/>
          </a:bodyPr>
          <a:lstStyle/>
          <a:p>
            <a:pPr>
              <a:spcBef>
                <a:spcPct val="50000"/>
              </a:spcBef>
            </a:pPr>
            <a:r>
              <a:rPr lang="en-US"/>
              <a:t>local? </a:t>
            </a:r>
            <a:br>
              <a:rPr lang="en-US"/>
            </a:br>
            <a:r>
              <a:rPr lang="en-US"/>
              <a:t>omitted? </a:t>
            </a:r>
          </a:p>
        </p:txBody>
      </p:sp>
      <p:sp>
        <p:nvSpPr>
          <p:cNvPr id="56365" name="Rectangle 45"/>
          <p:cNvSpPr>
            <a:spLocks noChangeArrowheads="1"/>
          </p:cNvSpPr>
          <p:nvPr/>
        </p:nvSpPr>
        <p:spPr bwMode="auto">
          <a:xfrm>
            <a:off x="1676400" y="5334000"/>
            <a:ext cx="717550" cy="366713"/>
          </a:xfrm>
          <a:prstGeom prst="rect">
            <a:avLst/>
          </a:prstGeom>
          <a:noFill/>
          <a:ln w="9525">
            <a:noFill/>
            <a:miter lim="800000"/>
            <a:headEnd/>
            <a:tailEnd/>
          </a:ln>
        </p:spPr>
        <p:txBody>
          <a:bodyPr wrap="none">
            <a:spAutoFit/>
          </a:bodyPr>
          <a:lstStyle/>
          <a:p>
            <a:pPr>
              <a:spcBef>
                <a:spcPct val="50000"/>
              </a:spcBef>
            </a:pPr>
            <a:r>
              <a:rPr lang="en-US">
                <a:solidFill>
                  <a:srgbClr val="FF6600"/>
                </a:solidFill>
              </a:rPr>
              <a:t>local </a:t>
            </a:r>
          </a:p>
        </p:txBody>
      </p:sp>
      <p:graphicFrame>
        <p:nvGraphicFramePr>
          <p:cNvPr id="56379" name="Group 59"/>
          <p:cNvGraphicFramePr>
            <a:graphicFrameLocks noGrp="1"/>
          </p:cNvGraphicFramePr>
          <p:nvPr/>
        </p:nvGraphicFramePr>
        <p:xfrm>
          <a:off x="4572000" y="3886200"/>
          <a:ext cx="1143000" cy="1097280"/>
        </p:xfrm>
        <a:graphic>
          <a:graphicData uri="http://schemas.openxmlformats.org/drawingml/2006/table">
            <a:tbl>
              <a:tblPr/>
              <a:tblGrid>
                <a:gridCol w="1143000"/>
              </a:tblGrid>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Obj1</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alpha val="50000"/>
                      </a:schemeClr>
                    </a:solidFill>
                  </a:tcPr>
                </a:tc>
              </a:tr>
              <a:tr h="182563">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a:noFill/>
                    </a:lnB>
                    <a:lnTlToBr>
                      <a:noFill/>
                    </a:lnTlToBr>
                    <a:lnBlToTr>
                      <a:noFill/>
                    </a:lnBlToTr>
                    <a:solidFill>
                      <a:schemeClr val="accent1">
                        <a:alpha val="50000"/>
                      </a:schemeClr>
                    </a:solidFill>
                  </a:tcPr>
                </a:tc>
              </a:tr>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Recipient</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graphicFrame>
        <p:nvGraphicFramePr>
          <p:cNvPr id="56387" name="Group 67"/>
          <p:cNvGraphicFramePr>
            <a:graphicFrameLocks noGrp="1"/>
          </p:cNvGraphicFramePr>
          <p:nvPr/>
        </p:nvGraphicFramePr>
        <p:xfrm>
          <a:off x="6096000" y="3886200"/>
          <a:ext cx="1143000" cy="1097280"/>
        </p:xfrm>
        <a:graphic>
          <a:graphicData uri="http://schemas.openxmlformats.org/drawingml/2006/table">
            <a:tbl>
              <a:tblPr/>
              <a:tblGrid>
                <a:gridCol w="1143000"/>
              </a:tblGrid>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Obj2</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alpha val="50000"/>
                      </a:schemeClr>
                    </a:solidFill>
                  </a:tcPr>
                </a:tc>
              </a:tr>
              <a:tr h="182563">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a:noFill/>
                    </a:lnB>
                    <a:lnTlToBr>
                      <a:noFill/>
                    </a:lnTlToBr>
                    <a:lnBlToTr>
                      <a:noFill/>
                    </a:lnBlToTr>
                    <a:solidFill>
                      <a:schemeClr val="accent1">
                        <a:alpha val="50000"/>
                      </a:schemeClr>
                    </a:solidFill>
                  </a:tcPr>
                </a:tc>
              </a:tr>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Theme</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graphicFrame>
        <p:nvGraphicFramePr>
          <p:cNvPr id="56397" name="Group 77"/>
          <p:cNvGraphicFramePr>
            <a:graphicFrameLocks noGrp="1"/>
          </p:cNvGraphicFramePr>
          <p:nvPr/>
        </p:nvGraphicFramePr>
        <p:xfrm>
          <a:off x="1752600" y="2362200"/>
          <a:ext cx="2209800" cy="792480"/>
        </p:xfrm>
        <a:graphic>
          <a:graphicData uri="http://schemas.openxmlformats.org/drawingml/2006/table">
            <a:tbl>
              <a:tblPr/>
              <a:tblGrid>
                <a:gridCol w="685800"/>
                <a:gridCol w="685800"/>
                <a:gridCol w="838200"/>
              </a:tblGrid>
              <a:tr h="366713">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altLang="zh-TW" sz="2000" b="0" i="1" u="none" strike="noStrike" cap="none" normalizeH="0" baseline="0" smtClean="0">
                          <a:ln>
                            <a:noFill/>
                          </a:ln>
                          <a:solidFill>
                            <a:schemeClr val="tx1"/>
                          </a:solidFill>
                          <a:effectLst/>
                          <a:latin typeface="Minion Pro" pitchFamily="18" charset="0"/>
                          <a:ea typeface="PMingLiU" pitchFamily="18" charset="-120"/>
                          <a:cs typeface="Arial" charset="0"/>
                        </a:rPr>
                        <a:t>ni3 </a:t>
                      </a:r>
                      <a:endParaRPr kumimoji="0" lang="en-US" sz="2000" b="0" i="1" u="none" strike="noStrike" cap="none" normalizeH="0" baseline="0" smtClean="0">
                        <a:ln>
                          <a:noFill/>
                        </a:ln>
                        <a:solidFill>
                          <a:schemeClr val="tx1"/>
                        </a:solidFill>
                        <a:effectLst/>
                        <a:latin typeface="Minion Pro" pitchFamily="18" charset="0"/>
                        <a:cs typeface="Arial" charset="0"/>
                      </a:endParaRPr>
                    </a:p>
                  </a:txBody>
                  <a:tcPr marL="45720" marR="45720" anchor="ctr" anchorCtr="1" horzOverflow="overflow">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altLang="zh-TW" sz="2000" b="0" i="1" u="none" strike="noStrike" cap="none" normalizeH="0" baseline="0" smtClean="0">
                          <a:ln>
                            <a:noFill/>
                          </a:ln>
                          <a:solidFill>
                            <a:schemeClr val="tx1"/>
                          </a:solidFill>
                          <a:effectLst/>
                          <a:latin typeface="Minion Pro" pitchFamily="18" charset="0"/>
                          <a:ea typeface="PMingLiU" pitchFamily="18" charset="-120"/>
                          <a:cs typeface="Arial" charset="0"/>
                        </a:rPr>
                        <a:t>gei3 </a:t>
                      </a:r>
                      <a:endParaRPr kumimoji="0" lang="en-US" sz="2000" b="0" i="1" u="none" strike="noStrike" cap="none" normalizeH="0" baseline="0" smtClean="0">
                        <a:ln>
                          <a:noFill/>
                        </a:ln>
                        <a:solidFill>
                          <a:schemeClr val="tx1"/>
                        </a:solidFill>
                        <a:effectLst/>
                        <a:latin typeface="Minion Pro" pitchFamily="18" charset="0"/>
                        <a:cs typeface="Arial" charset="0"/>
                      </a:endParaRPr>
                    </a:p>
                  </a:txBody>
                  <a:tcPr marL="45720" marR="45720" anchor="ctr" anchorCtr="1"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Minion Pro" pitchFamily="18" charset="0"/>
                          <a:cs typeface="Arial" charset="0"/>
                        </a:rPr>
                        <a:t>yi2</a:t>
                      </a:r>
                    </a:p>
                  </a:txBody>
                  <a:tcPr marL="45720" marR="45720" anchor="ctr" anchorCtr="1" horzOverflow="overflow">
                    <a:lnL>
                      <a:noFill/>
                    </a:lnL>
                    <a:lnR w="381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noFill/>
                  </a:tcPr>
                </a:tc>
              </a:tr>
              <a:tr h="366713">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2PS</a:t>
                      </a:r>
                    </a:p>
                  </a:txBody>
                  <a:tcPr marL="45720" marR="45720" anchor="ctr" anchorCtr="1" horzOverflow="overflow">
                    <a:lnL w="12700" cap="flat" cmpd="sng" algn="ctr">
                      <a:solidFill>
                        <a:schemeClr val="bg2"/>
                      </a:solidFill>
                      <a:prstDash val="solid"/>
                      <a:round/>
                      <a:headEnd type="none" w="med" len="med"/>
                      <a:tailEnd type="none" w="med" len="med"/>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give</a:t>
                      </a:r>
                    </a:p>
                  </a:txBody>
                  <a:tcPr marL="45720" marR="45720" anchor="ctr" anchorCtr="1"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auntie</a:t>
                      </a:r>
                    </a:p>
                  </a:txBody>
                  <a:tcPr marL="45720" marR="45720" anchor="ctr" anchorCtr="1" horzOverflow="overflow">
                    <a:lnL>
                      <a:noFill/>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6364"/>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5636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634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63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56350"/>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5635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637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635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56351"/>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5635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635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638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6363"/>
                                        </p:tgtEl>
                                        <p:attrNameLst>
                                          <p:attrName>style.visibility</p:attrName>
                                        </p:attrNameLst>
                                      </p:cBhvr>
                                      <p:to>
                                        <p:strVal val="visible"/>
                                      </p:to>
                                    </p:set>
                                  </p:childTnLst>
                                </p:cTn>
                              </p:par>
                              <p:par>
                                <p:cTn id="43" presetID="1" presetClass="exit" presetSubtype="0" fill="hold" grpId="1" nodeType="withEffect">
                                  <p:stCondLst>
                                    <p:cond delay="0"/>
                                  </p:stCondLst>
                                  <p:childTnLst>
                                    <p:set>
                                      <p:cBhvr>
                                        <p:cTn id="44" dur="1" fill="hold">
                                          <p:stCondLst>
                                            <p:cond delay="0"/>
                                          </p:stCondLst>
                                        </p:cTn>
                                        <p:tgtEl>
                                          <p:spTgt spid="563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50" grpId="0"/>
      <p:bldP spid="56351" grpId="0"/>
      <p:bldP spid="56351" grpId="1"/>
      <p:bldP spid="56352" grpId="0"/>
      <p:bldP spid="56352" grpId="1"/>
      <p:bldP spid="56353" grpId="0"/>
      <p:bldP spid="56354" grpId="0"/>
      <p:bldP spid="56363" grpId="0"/>
      <p:bldP spid="56364" grpId="0"/>
      <p:bldP spid="5636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solidFill>
                  <a:srgbClr val="FF0000"/>
                </a:solidFill>
              </a:rPr>
              <a:t>NTL Manifesto</a:t>
            </a:r>
          </a:p>
        </p:txBody>
      </p:sp>
      <p:sp>
        <p:nvSpPr>
          <p:cNvPr id="25603" name="Rectangle 3"/>
          <p:cNvSpPr>
            <a:spLocks noGrp="1" noChangeArrowheads="1"/>
          </p:cNvSpPr>
          <p:nvPr>
            <p:ph type="body" idx="1"/>
          </p:nvPr>
        </p:nvSpPr>
        <p:spPr>
          <a:xfrm>
            <a:off x="76200" y="1752600"/>
            <a:ext cx="8991600" cy="4525963"/>
          </a:xfrm>
        </p:spPr>
        <p:txBody>
          <a:bodyPr/>
          <a:lstStyle/>
          <a:p>
            <a:pPr eaLnBrk="1" hangingPunct="1"/>
            <a:r>
              <a:rPr lang="en-US" smtClean="0"/>
              <a:t>Basic Concepts are Grounded in Experience</a:t>
            </a:r>
          </a:p>
          <a:p>
            <a:pPr lvl="1" eaLnBrk="1" hangingPunct="1"/>
            <a:r>
              <a:rPr lang="en-US" smtClean="0"/>
              <a:t>Sensory, Motor, Emotional, Social, </a:t>
            </a:r>
          </a:p>
          <a:p>
            <a:pPr lvl="1" eaLnBrk="1" hangingPunct="1"/>
            <a:endParaRPr lang="en-US" smtClean="0"/>
          </a:p>
          <a:p>
            <a:pPr eaLnBrk="1" hangingPunct="1"/>
            <a:r>
              <a:rPr lang="en-US" smtClean="0"/>
              <a:t>Abstract and Technical Concepts map by Metaphor to more Basic Concepts</a:t>
            </a:r>
          </a:p>
          <a:p>
            <a:pPr eaLnBrk="1" hangingPunct="1">
              <a:buFontTx/>
              <a:buNone/>
            </a:pPr>
            <a:endParaRPr lang="en-US" smtClean="0"/>
          </a:p>
          <a:p>
            <a:pPr eaLnBrk="1" hangingPunct="1"/>
            <a:r>
              <a:rPr lang="en-US" smtClean="0"/>
              <a:t>Neural Computation models all levels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7394" name="Group 50"/>
          <p:cNvGraphicFramePr>
            <a:graphicFrameLocks noGrp="1"/>
          </p:cNvGraphicFramePr>
          <p:nvPr/>
        </p:nvGraphicFramePr>
        <p:xfrm>
          <a:off x="685800" y="4495800"/>
          <a:ext cx="2286000" cy="1600200"/>
        </p:xfrm>
        <a:graphic>
          <a:graphicData uri="http://schemas.openxmlformats.org/drawingml/2006/table">
            <a:tbl>
              <a:tblPr/>
              <a:tblGrid>
                <a:gridCol w="2286000"/>
              </a:tblGrid>
              <a:tr h="1600200">
                <a:tc>
                  <a:txBody>
                    <a:bodyPr/>
                    <a:lstStyle/>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Lexical Unit </a:t>
                      </a:r>
                      <a:r>
                        <a:rPr kumimoji="0" lang="en-US" sz="1800" b="0" i="1" u="none" strike="noStrike" cap="none" normalizeH="0" baseline="0" smtClean="0">
                          <a:ln>
                            <a:noFill/>
                          </a:ln>
                          <a:solidFill>
                            <a:schemeClr val="tx1"/>
                          </a:solidFill>
                          <a:effectLst/>
                          <a:latin typeface="Arial" charset="0"/>
                          <a:cs typeface="Arial" charset="0"/>
                        </a:rPr>
                        <a:t>gei3</a:t>
                      </a:r>
                    </a:p>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Giver</a:t>
                      </a:r>
                    </a:p>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Recipient</a:t>
                      </a:r>
                    </a:p>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Theme</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CCFFCC"/>
                    </a:solidFill>
                  </a:tcPr>
                </a:tc>
              </a:tr>
            </a:tbl>
          </a:graphicData>
        </a:graphic>
      </p:graphicFrame>
      <p:sp>
        <p:nvSpPr>
          <p:cNvPr id="20488" name="Rectangle 38"/>
          <p:cNvSpPr>
            <a:spLocks noGrp="1" noChangeArrowheads="1"/>
          </p:cNvSpPr>
          <p:nvPr>
            <p:ph type="title"/>
          </p:nvPr>
        </p:nvSpPr>
        <p:spPr/>
        <p:txBody>
          <a:bodyPr/>
          <a:lstStyle/>
          <a:p>
            <a:pPr eaLnBrk="1" hangingPunct="1"/>
            <a:r>
              <a:rPr lang="en-US" sz="3200" smtClean="0"/>
              <a:t>How to recover the omitted argument, in this case the peach?</a:t>
            </a:r>
          </a:p>
        </p:txBody>
      </p:sp>
      <p:graphicFrame>
        <p:nvGraphicFramePr>
          <p:cNvPr id="57401" name="Group 57"/>
          <p:cNvGraphicFramePr>
            <a:graphicFrameLocks noGrp="1"/>
          </p:cNvGraphicFramePr>
          <p:nvPr>
            <p:ph sz="half" idx="4294967295"/>
          </p:nvPr>
        </p:nvGraphicFramePr>
        <p:xfrm>
          <a:off x="685800" y="1600200"/>
          <a:ext cx="2286000" cy="2619375"/>
        </p:xfrm>
        <a:graphic>
          <a:graphicData uri="http://schemas.openxmlformats.org/drawingml/2006/table">
            <a:tbl>
              <a:tblPr/>
              <a:tblGrid>
                <a:gridCol w="1143000"/>
                <a:gridCol w="1143000"/>
              </a:tblGrid>
              <a:tr h="1600200">
                <a:tc gridSpan="2">
                  <a:txBody>
                    <a:bodyPr/>
                    <a:lstStyle/>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The Transfer Frame</a:t>
                      </a:r>
                    </a:p>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Giver</a:t>
                      </a:r>
                    </a:p>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Recipient</a:t>
                      </a:r>
                    </a:p>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Theme</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CCFFCC"/>
                    </a:solidFill>
                  </a:tcPr>
                </a:tc>
                <a:tc hMerge="1">
                  <a:txBody>
                    <a:bodyPr/>
                    <a:lstStyle/>
                    <a:p>
                      <a:endParaRPr lang="en-US"/>
                    </a:p>
                  </a:txBody>
                  <a:tcPr/>
                </a:tc>
              </a:tr>
              <a:tr h="1019175">
                <a:tc>
                  <a:txBody>
                    <a:bodyPr/>
                    <a:lstStyle/>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Manner</a:t>
                      </a:r>
                    </a:p>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Means</a:t>
                      </a:r>
                    </a:p>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Place</a:t>
                      </a:r>
                    </a:p>
                  </a:txBody>
                  <a:tcPr marT="91440" horzOverflow="overflow">
                    <a:lnL w="12700" cap="flat" cmpd="sng" algn="ctr">
                      <a:solidFill>
                        <a:schemeClr val="tx1"/>
                      </a:solidFill>
                      <a:prstDash val="solid"/>
                      <a:round/>
                      <a:headEnd type="none" w="med" len="med"/>
                      <a:tailEnd type="none" w="med" len="med"/>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Purpose</a:t>
                      </a:r>
                    </a:p>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Reason</a:t>
                      </a:r>
                    </a:p>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Time</a:t>
                      </a:r>
                    </a:p>
                  </a:txBody>
                  <a:tcPr marT="91440" horzOverflow="overflow">
                    <a:lnL>
                      <a:noFill/>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sp>
        <p:nvSpPr>
          <p:cNvPr id="20498" name="Text Box 13"/>
          <p:cNvSpPr txBox="1">
            <a:spLocks noChangeArrowheads="1"/>
          </p:cNvSpPr>
          <p:nvPr/>
        </p:nvSpPr>
        <p:spPr bwMode="auto">
          <a:xfrm>
            <a:off x="1905000" y="4876800"/>
            <a:ext cx="914400" cy="1192213"/>
          </a:xfrm>
          <a:prstGeom prst="rect">
            <a:avLst/>
          </a:prstGeom>
          <a:noFill/>
          <a:ln w="9525">
            <a:noFill/>
            <a:miter lim="800000"/>
            <a:headEnd/>
            <a:tailEnd/>
          </a:ln>
        </p:spPr>
        <p:txBody>
          <a:bodyPr>
            <a:spAutoFit/>
          </a:bodyPr>
          <a:lstStyle/>
          <a:p>
            <a:pPr>
              <a:spcBef>
                <a:spcPct val="50000"/>
              </a:spcBef>
            </a:pPr>
            <a:r>
              <a:rPr lang="en-US">
                <a:solidFill>
                  <a:srgbClr val="FF6600"/>
                </a:solidFill>
              </a:rPr>
              <a:t>(DNI)</a:t>
            </a:r>
          </a:p>
          <a:p>
            <a:pPr>
              <a:spcBef>
                <a:spcPct val="50000"/>
              </a:spcBef>
            </a:pPr>
            <a:r>
              <a:rPr lang="en-US">
                <a:solidFill>
                  <a:srgbClr val="FF6600"/>
                </a:solidFill>
              </a:rPr>
              <a:t>(DNI)</a:t>
            </a:r>
          </a:p>
          <a:p>
            <a:pPr>
              <a:spcBef>
                <a:spcPct val="50000"/>
              </a:spcBef>
            </a:pPr>
            <a:r>
              <a:rPr lang="en-US">
                <a:solidFill>
                  <a:srgbClr val="FF6600"/>
                </a:solidFill>
              </a:rPr>
              <a:t>(DNI)</a:t>
            </a:r>
          </a:p>
        </p:txBody>
      </p:sp>
      <p:grpSp>
        <p:nvGrpSpPr>
          <p:cNvPr id="2" name="Group 14"/>
          <p:cNvGrpSpPr>
            <a:grpSpLocks/>
          </p:cNvGrpSpPr>
          <p:nvPr/>
        </p:nvGrpSpPr>
        <p:grpSpPr bwMode="auto">
          <a:xfrm>
            <a:off x="6172200" y="1981200"/>
            <a:ext cx="2438400" cy="3429000"/>
            <a:chOff x="3696" y="1296"/>
            <a:chExt cx="1723" cy="1570"/>
          </a:xfrm>
        </p:grpSpPr>
        <p:sp>
          <p:nvSpPr>
            <p:cNvPr id="20510" name="AutoShape 15"/>
            <p:cNvSpPr>
              <a:spLocks noChangeArrowheads="1"/>
            </p:cNvSpPr>
            <p:nvPr/>
          </p:nvSpPr>
          <p:spPr bwMode="auto">
            <a:xfrm>
              <a:off x="3802" y="1296"/>
              <a:ext cx="1617" cy="1333"/>
            </a:xfrm>
            <a:prstGeom prst="roundRect">
              <a:avLst>
                <a:gd name="adj" fmla="val 16667"/>
              </a:avLst>
            </a:prstGeom>
            <a:solidFill>
              <a:srgbClr val="FFCC99"/>
            </a:solidFill>
            <a:ln w="38100">
              <a:solidFill>
                <a:srgbClr val="FF9900"/>
              </a:solidFill>
              <a:round/>
              <a:headEnd/>
              <a:tailEnd/>
            </a:ln>
          </p:spPr>
          <p:txBody>
            <a:bodyPr lIns="0" tIns="77724" rIns="0" bIns="0"/>
            <a:lstStyle/>
            <a:p>
              <a:pPr eaLnBrk="0" hangingPunct="0"/>
              <a:endParaRPr lang="en-GB"/>
            </a:p>
          </p:txBody>
        </p:sp>
        <p:sp>
          <p:nvSpPr>
            <p:cNvPr id="20511" name="AutoShape 16"/>
            <p:cNvSpPr>
              <a:spLocks noChangeArrowheads="1"/>
            </p:cNvSpPr>
            <p:nvPr/>
          </p:nvSpPr>
          <p:spPr bwMode="auto">
            <a:xfrm>
              <a:off x="3744" y="1392"/>
              <a:ext cx="1619" cy="1332"/>
            </a:xfrm>
            <a:prstGeom prst="roundRect">
              <a:avLst>
                <a:gd name="adj" fmla="val 16667"/>
              </a:avLst>
            </a:prstGeom>
            <a:solidFill>
              <a:srgbClr val="FFCC99"/>
            </a:solidFill>
            <a:ln w="38100">
              <a:solidFill>
                <a:srgbClr val="FF9900"/>
              </a:solidFill>
              <a:round/>
              <a:headEnd/>
              <a:tailEnd/>
            </a:ln>
          </p:spPr>
          <p:txBody>
            <a:bodyPr lIns="0" tIns="77724" rIns="0" bIns="0"/>
            <a:lstStyle/>
            <a:p>
              <a:pPr eaLnBrk="0" hangingPunct="0"/>
              <a:endParaRPr lang="en-GB"/>
            </a:p>
          </p:txBody>
        </p:sp>
        <p:sp>
          <p:nvSpPr>
            <p:cNvPr id="20512" name="AutoShape 17"/>
            <p:cNvSpPr>
              <a:spLocks noChangeArrowheads="1"/>
            </p:cNvSpPr>
            <p:nvPr/>
          </p:nvSpPr>
          <p:spPr bwMode="auto">
            <a:xfrm>
              <a:off x="3696" y="1536"/>
              <a:ext cx="1619" cy="1330"/>
            </a:xfrm>
            <a:prstGeom prst="roundRect">
              <a:avLst>
                <a:gd name="adj" fmla="val 16667"/>
              </a:avLst>
            </a:prstGeom>
            <a:solidFill>
              <a:srgbClr val="FFCC99"/>
            </a:solidFill>
            <a:ln w="38100">
              <a:solidFill>
                <a:srgbClr val="FF9900"/>
              </a:solidFill>
              <a:round/>
              <a:headEnd/>
              <a:tailEnd/>
            </a:ln>
          </p:spPr>
          <p:txBody>
            <a:bodyPr lIns="0" tIns="15545" rIns="0" bIns="0"/>
            <a:lstStyle/>
            <a:p>
              <a:pPr algn="ctr" eaLnBrk="0" hangingPunct="0"/>
              <a:r>
                <a:rPr lang="en-US" altLang="zh-TW" sz="2000">
                  <a:latin typeface="Verdana" pitchFamily="34" charset="0"/>
                  <a:ea typeface="PMingLiU" pitchFamily="18" charset="-120"/>
                </a:rPr>
                <a:t>Discourse &amp; Situational </a:t>
              </a:r>
              <a:br>
                <a:rPr lang="en-US" altLang="zh-TW" sz="2000">
                  <a:latin typeface="Verdana" pitchFamily="34" charset="0"/>
                  <a:ea typeface="PMingLiU" pitchFamily="18" charset="-120"/>
                </a:rPr>
              </a:br>
              <a:r>
                <a:rPr lang="en-US" altLang="zh-TW" sz="2000">
                  <a:latin typeface="Verdana" pitchFamily="34" charset="0"/>
                  <a:ea typeface="PMingLiU" pitchFamily="18" charset="-120"/>
                </a:rPr>
                <a:t>Context</a:t>
              </a:r>
              <a:br>
                <a:rPr lang="en-US" altLang="zh-TW" sz="2000">
                  <a:latin typeface="Verdana" pitchFamily="34" charset="0"/>
                  <a:ea typeface="PMingLiU" pitchFamily="18" charset="-120"/>
                </a:rPr>
              </a:br>
              <a:endParaRPr lang="en-US" altLang="zh-TW" sz="2000">
                <a:latin typeface="Verdana" pitchFamily="34" charset="0"/>
                <a:ea typeface="PMingLiU" pitchFamily="18" charset="-120"/>
              </a:endParaRPr>
            </a:p>
            <a:p>
              <a:pPr marL="230188" lvl="1" eaLnBrk="0" hangingPunct="0"/>
              <a:r>
                <a:rPr lang="en-US"/>
                <a:t>child</a:t>
              </a:r>
            </a:p>
            <a:p>
              <a:pPr marL="230188" lvl="1" eaLnBrk="0" hangingPunct="0"/>
              <a:r>
                <a:rPr lang="en-US"/>
                <a:t>mother</a:t>
              </a:r>
            </a:p>
            <a:p>
              <a:pPr marL="230188" lvl="1" eaLnBrk="0" hangingPunct="0"/>
              <a:r>
                <a:rPr lang="en-US"/>
                <a:t>auntie</a:t>
              </a:r>
            </a:p>
            <a:p>
              <a:pPr marL="230188" lvl="1" eaLnBrk="0" hangingPunct="0"/>
              <a:r>
                <a:rPr lang="en-US"/>
                <a:t>peach</a:t>
              </a:r>
            </a:p>
            <a:p>
              <a:pPr marL="230188" lvl="1" eaLnBrk="0" hangingPunct="0"/>
              <a:r>
                <a:rPr lang="en-US"/>
                <a:t>table</a:t>
              </a:r>
            </a:p>
          </p:txBody>
        </p:sp>
      </p:grpSp>
      <p:sp>
        <p:nvSpPr>
          <p:cNvPr id="20500" name="Rectangle 18"/>
          <p:cNvSpPr>
            <a:spLocks noChangeArrowheads="1"/>
          </p:cNvSpPr>
          <p:nvPr/>
        </p:nvSpPr>
        <p:spPr bwMode="auto">
          <a:xfrm>
            <a:off x="4114800" y="3276600"/>
            <a:ext cx="933450" cy="366713"/>
          </a:xfrm>
          <a:prstGeom prst="rect">
            <a:avLst/>
          </a:prstGeom>
          <a:noFill/>
          <a:ln w="9525">
            <a:noFill/>
            <a:miter lim="800000"/>
            <a:headEnd/>
            <a:tailEnd/>
          </a:ln>
        </p:spPr>
        <p:txBody>
          <a:bodyPr wrap="none">
            <a:spAutoFit/>
          </a:bodyPr>
          <a:lstStyle/>
          <a:p>
            <a:pPr>
              <a:spcBef>
                <a:spcPct val="50000"/>
              </a:spcBef>
            </a:pPr>
            <a:r>
              <a:rPr lang="en-US">
                <a:solidFill>
                  <a:srgbClr val="FF6600"/>
                </a:solidFill>
              </a:rPr>
              <a:t>omitted</a:t>
            </a:r>
          </a:p>
        </p:txBody>
      </p:sp>
      <p:graphicFrame>
        <p:nvGraphicFramePr>
          <p:cNvPr id="57363" name="Group 19"/>
          <p:cNvGraphicFramePr>
            <a:graphicFrameLocks noGrp="1"/>
          </p:cNvGraphicFramePr>
          <p:nvPr/>
        </p:nvGraphicFramePr>
        <p:xfrm>
          <a:off x="3962400" y="1981200"/>
          <a:ext cx="1143000" cy="1097280"/>
        </p:xfrm>
        <a:graphic>
          <a:graphicData uri="http://schemas.openxmlformats.org/drawingml/2006/table">
            <a:tbl>
              <a:tblPr/>
              <a:tblGrid>
                <a:gridCol w="1143000"/>
              </a:tblGrid>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Obj2</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alpha val="50000"/>
                      </a:schemeClr>
                    </a:solidFill>
                  </a:tcPr>
                </a:tc>
              </a:tr>
              <a:tr h="182563">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a:noFill/>
                    </a:lnB>
                    <a:lnTlToBr>
                      <a:noFill/>
                    </a:lnTlToBr>
                    <a:lnBlToTr>
                      <a:noFill/>
                    </a:lnBlToTr>
                    <a:solidFill>
                      <a:schemeClr val="accent1">
                        <a:alpha val="50000"/>
                      </a:schemeClr>
                    </a:solidFill>
                  </a:tcPr>
                </a:tc>
              </a:tr>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Theme</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57371" name="Freeform 27"/>
          <p:cNvSpPr>
            <a:spLocks/>
          </p:cNvSpPr>
          <p:nvPr/>
        </p:nvSpPr>
        <p:spPr bwMode="auto">
          <a:xfrm>
            <a:off x="4953000" y="2857500"/>
            <a:ext cx="1447800" cy="2019300"/>
          </a:xfrm>
          <a:custGeom>
            <a:avLst/>
            <a:gdLst>
              <a:gd name="T0" fmla="*/ 0 w 946"/>
              <a:gd name="T1" fmla="*/ 26 h 845"/>
              <a:gd name="T2" fmla="*/ 442 w 946"/>
              <a:gd name="T3" fmla="*/ 117 h 845"/>
              <a:gd name="T4" fmla="*/ 505 w 946"/>
              <a:gd name="T5" fmla="*/ 726 h 845"/>
              <a:gd name="T6" fmla="*/ 946 w 946"/>
              <a:gd name="T7" fmla="*/ 833 h 845"/>
              <a:gd name="T8" fmla="*/ 0 60000 65536"/>
              <a:gd name="T9" fmla="*/ 0 60000 65536"/>
              <a:gd name="T10" fmla="*/ 0 60000 65536"/>
              <a:gd name="T11" fmla="*/ 0 60000 65536"/>
              <a:gd name="T12" fmla="*/ 0 w 946"/>
              <a:gd name="T13" fmla="*/ 0 h 845"/>
              <a:gd name="T14" fmla="*/ 946 w 946"/>
              <a:gd name="T15" fmla="*/ 845 h 845"/>
            </a:gdLst>
            <a:ahLst/>
            <a:cxnLst>
              <a:cxn ang="T8">
                <a:pos x="T0" y="T1"/>
              </a:cxn>
              <a:cxn ang="T9">
                <a:pos x="T2" y="T3"/>
              </a:cxn>
              <a:cxn ang="T10">
                <a:pos x="T4" y="T5"/>
              </a:cxn>
              <a:cxn ang="T11">
                <a:pos x="T6" y="T7"/>
              </a:cxn>
            </a:cxnLst>
            <a:rect l="T12" t="T13" r="T14" b="T15"/>
            <a:pathLst>
              <a:path w="946" h="845">
                <a:moveTo>
                  <a:pt x="0" y="26"/>
                </a:moveTo>
                <a:cubicBezTo>
                  <a:pt x="74" y="41"/>
                  <a:pt x="358" y="0"/>
                  <a:pt x="442" y="117"/>
                </a:cubicBezTo>
                <a:cubicBezTo>
                  <a:pt x="526" y="234"/>
                  <a:pt x="421" y="607"/>
                  <a:pt x="505" y="726"/>
                </a:cubicBezTo>
                <a:cubicBezTo>
                  <a:pt x="589" y="845"/>
                  <a:pt x="854" y="811"/>
                  <a:pt x="946" y="833"/>
                </a:cubicBezTo>
              </a:path>
            </a:pathLst>
          </a:custGeom>
          <a:noFill/>
          <a:ln w="25400">
            <a:solidFill>
              <a:schemeClr val="tx1"/>
            </a:solidFill>
            <a:round/>
            <a:headEnd/>
            <a:tailEnd type="triangle" w="lg" len="lg"/>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71"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en-US" smtClean="0"/>
              <a:t>Best-fit example with theme omitted</a:t>
            </a:r>
          </a:p>
        </p:txBody>
      </p:sp>
      <p:sp>
        <p:nvSpPr>
          <p:cNvPr id="21507" name="Rectangle 20"/>
          <p:cNvSpPr>
            <a:spLocks noChangeArrowheads="1"/>
          </p:cNvSpPr>
          <p:nvPr/>
        </p:nvSpPr>
        <p:spPr bwMode="auto">
          <a:xfrm>
            <a:off x="4876800" y="2743200"/>
            <a:ext cx="3810000" cy="304800"/>
          </a:xfrm>
          <a:prstGeom prst="rect">
            <a:avLst/>
          </a:prstGeom>
          <a:noFill/>
          <a:ln w="9525">
            <a:noFill/>
            <a:miter lim="800000"/>
            <a:headEnd/>
            <a:tailEnd/>
          </a:ln>
        </p:spPr>
        <p:txBody>
          <a:bodyPr/>
          <a:lstStyle/>
          <a:p>
            <a:pPr marL="342900" indent="-342900">
              <a:spcBef>
                <a:spcPct val="35000"/>
              </a:spcBef>
              <a:buClr>
                <a:schemeClr val="accent1"/>
              </a:buClr>
              <a:buSzPct val="65000"/>
              <a:buFont typeface="Wingdings" pitchFamily="2" charset="2"/>
              <a:buNone/>
            </a:pPr>
            <a:r>
              <a:rPr lang="en-US" altLang="zh-TW">
                <a:ea typeface="PMingLiU" pitchFamily="18" charset="-120"/>
              </a:rPr>
              <a:t>Oh (go on)! You give </a:t>
            </a:r>
            <a:r>
              <a:rPr lang="en-US" altLang="zh-TW">
                <a:solidFill>
                  <a:schemeClr val="bg2"/>
                </a:solidFill>
                <a:ea typeface="PMingLiU" pitchFamily="18" charset="-120"/>
              </a:rPr>
              <a:t>[auntie] [that]</a:t>
            </a:r>
            <a:r>
              <a:rPr lang="en-US" altLang="zh-TW">
                <a:ea typeface="PMingLiU" pitchFamily="18" charset="-120"/>
              </a:rPr>
              <a:t>.</a:t>
            </a:r>
            <a:endParaRPr lang="en-US">
              <a:ea typeface="PMingLiU" pitchFamily="18" charset="-120"/>
            </a:endParaRPr>
          </a:p>
        </p:txBody>
      </p:sp>
      <p:sp>
        <p:nvSpPr>
          <p:cNvPr id="21508" name="Text Box 21"/>
          <p:cNvSpPr txBox="1">
            <a:spLocks noChangeArrowheads="1"/>
          </p:cNvSpPr>
          <p:nvPr/>
        </p:nvSpPr>
        <p:spPr bwMode="auto">
          <a:xfrm>
            <a:off x="1371600" y="2362200"/>
            <a:ext cx="228600" cy="244475"/>
          </a:xfrm>
          <a:prstGeom prst="rect">
            <a:avLst/>
          </a:prstGeom>
          <a:noFill/>
          <a:ln w="9525">
            <a:noFill/>
            <a:miter lim="800000"/>
            <a:headEnd/>
            <a:tailEnd/>
          </a:ln>
        </p:spPr>
        <p:txBody>
          <a:bodyPr lIns="0" tIns="0" rIns="0" bIns="0">
            <a:spAutoFit/>
          </a:bodyPr>
          <a:lstStyle/>
          <a:p>
            <a:pPr>
              <a:spcBef>
                <a:spcPct val="50000"/>
              </a:spcBef>
            </a:pPr>
            <a:r>
              <a:rPr lang="en-US" sz="1600">
                <a:solidFill>
                  <a:schemeClr val="bg2"/>
                </a:solidFill>
                <a:latin typeface="Verdana" pitchFamily="34" charset="0"/>
              </a:rPr>
              <a:t>3</a:t>
            </a:r>
          </a:p>
        </p:txBody>
      </p:sp>
      <p:graphicFrame>
        <p:nvGraphicFramePr>
          <p:cNvPr id="62486" name="Group 22"/>
          <p:cNvGraphicFramePr>
            <a:graphicFrameLocks noGrp="1"/>
          </p:cNvGraphicFramePr>
          <p:nvPr/>
        </p:nvGraphicFramePr>
        <p:xfrm>
          <a:off x="3124200" y="3886200"/>
          <a:ext cx="1143000" cy="1097280"/>
        </p:xfrm>
        <a:graphic>
          <a:graphicData uri="http://schemas.openxmlformats.org/drawingml/2006/table">
            <a:tbl>
              <a:tblPr/>
              <a:tblGrid>
                <a:gridCol w="1143000"/>
              </a:tblGrid>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Verb</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alpha val="50000"/>
                      </a:schemeClr>
                    </a:solidFill>
                  </a:tcPr>
                </a:tc>
              </a:tr>
              <a:tr h="182563">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a:noFill/>
                    </a:lnB>
                    <a:lnTlToBr>
                      <a:noFill/>
                    </a:lnTlToBr>
                    <a:lnBlToTr>
                      <a:noFill/>
                    </a:lnBlToTr>
                    <a:solidFill>
                      <a:schemeClr val="accent1">
                        <a:alpha val="50000"/>
                      </a:schemeClr>
                    </a:solidFill>
                  </a:tcPr>
                </a:tc>
              </a:tr>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Transfer</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62494" name="Rectangle 30"/>
          <p:cNvSpPr>
            <a:spLocks noChangeArrowheads="1"/>
          </p:cNvSpPr>
          <p:nvPr/>
        </p:nvSpPr>
        <p:spPr bwMode="auto">
          <a:xfrm>
            <a:off x="3124200" y="5334000"/>
            <a:ext cx="1060450" cy="641350"/>
          </a:xfrm>
          <a:prstGeom prst="rect">
            <a:avLst/>
          </a:prstGeom>
          <a:noFill/>
          <a:ln w="9525">
            <a:noFill/>
            <a:miter lim="800000"/>
            <a:headEnd/>
            <a:tailEnd/>
          </a:ln>
        </p:spPr>
        <p:txBody>
          <a:bodyPr wrap="none">
            <a:spAutoFit/>
          </a:bodyPr>
          <a:lstStyle/>
          <a:p>
            <a:pPr>
              <a:spcBef>
                <a:spcPct val="50000"/>
              </a:spcBef>
            </a:pPr>
            <a:r>
              <a:rPr lang="en-US"/>
              <a:t>local? </a:t>
            </a:r>
            <a:br>
              <a:rPr lang="en-US"/>
            </a:br>
            <a:r>
              <a:rPr lang="en-US"/>
              <a:t>omitted?</a:t>
            </a:r>
          </a:p>
        </p:txBody>
      </p:sp>
      <p:sp>
        <p:nvSpPr>
          <p:cNvPr id="62495" name="Rectangle 31"/>
          <p:cNvSpPr>
            <a:spLocks noChangeArrowheads="1"/>
          </p:cNvSpPr>
          <p:nvPr/>
        </p:nvSpPr>
        <p:spPr bwMode="auto">
          <a:xfrm>
            <a:off x="4648200" y="5334000"/>
            <a:ext cx="1060450" cy="641350"/>
          </a:xfrm>
          <a:prstGeom prst="rect">
            <a:avLst/>
          </a:prstGeom>
          <a:noFill/>
          <a:ln w="9525">
            <a:noFill/>
            <a:miter lim="800000"/>
            <a:headEnd/>
            <a:tailEnd/>
          </a:ln>
        </p:spPr>
        <p:txBody>
          <a:bodyPr wrap="none">
            <a:spAutoFit/>
          </a:bodyPr>
          <a:lstStyle/>
          <a:p>
            <a:pPr>
              <a:spcBef>
                <a:spcPct val="50000"/>
              </a:spcBef>
            </a:pPr>
            <a:r>
              <a:rPr lang="en-US"/>
              <a:t>local? </a:t>
            </a:r>
            <a:br>
              <a:rPr lang="en-US"/>
            </a:br>
            <a:r>
              <a:rPr lang="en-US"/>
              <a:t>omitted?</a:t>
            </a:r>
          </a:p>
        </p:txBody>
      </p:sp>
      <p:sp>
        <p:nvSpPr>
          <p:cNvPr id="62496" name="Rectangle 32"/>
          <p:cNvSpPr>
            <a:spLocks noChangeArrowheads="1"/>
          </p:cNvSpPr>
          <p:nvPr/>
        </p:nvSpPr>
        <p:spPr bwMode="auto">
          <a:xfrm>
            <a:off x="6172200" y="5334000"/>
            <a:ext cx="1060450" cy="641350"/>
          </a:xfrm>
          <a:prstGeom prst="rect">
            <a:avLst/>
          </a:prstGeom>
          <a:noFill/>
          <a:ln w="9525">
            <a:noFill/>
            <a:miter lim="800000"/>
            <a:headEnd/>
            <a:tailEnd/>
          </a:ln>
        </p:spPr>
        <p:txBody>
          <a:bodyPr wrap="none">
            <a:spAutoFit/>
          </a:bodyPr>
          <a:lstStyle/>
          <a:p>
            <a:pPr>
              <a:spcBef>
                <a:spcPct val="50000"/>
              </a:spcBef>
            </a:pPr>
            <a:r>
              <a:rPr lang="en-US"/>
              <a:t>local? </a:t>
            </a:r>
            <a:br>
              <a:rPr lang="en-US"/>
            </a:br>
            <a:r>
              <a:rPr lang="en-US"/>
              <a:t>omitted?</a:t>
            </a:r>
          </a:p>
        </p:txBody>
      </p:sp>
      <p:sp>
        <p:nvSpPr>
          <p:cNvPr id="62497" name="Rectangle 33"/>
          <p:cNvSpPr>
            <a:spLocks noChangeArrowheads="1"/>
          </p:cNvSpPr>
          <p:nvPr/>
        </p:nvSpPr>
        <p:spPr bwMode="auto">
          <a:xfrm>
            <a:off x="3124200" y="5334000"/>
            <a:ext cx="654050" cy="366713"/>
          </a:xfrm>
          <a:prstGeom prst="rect">
            <a:avLst/>
          </a:prstGeom>
          <a:noFill/>
          <a:ln w="9525">
            <a:noFill/>
            <a:miter lim="800000"/>
            <a:headEnd/>
            <a:tailEnd/>
          </a:ln>
        </p:spPr>
        <p:txBody>
          <a:bodyPr wrap="none">
            <a:spAutoFit/>
          </a:bodyPr>
          <a:lstStyle/>
          <a:p>
            <a:pPr>
              <a:spcBef>
                <a:spcPct val="50000"/>
              </a:spcBef>
            </a:pPr>
            <a:r>
              <a:rPr lang="en-US">
                <a:solidFill>
                  <a:srgbClr val="FF6600"/>
                </a:solidFill>
              </a:rPr>
              <a:t>local</a:t>
            </a:r>
          </a:p>
        </p:txBody>
      </p:sp>
      <p:sp>
        <p:nvSpPr>
          <p:cNvPr id="62498" name="Rectangle 34"/>
          <p:cNvSpPr>
            <a:spLocks noChangeArrowheads="1"/>
          </p:cNvSpPr>
          <p:nvPr/>
        </p:nvSpPr>
        <p:spPr bwMode="auto">
          <a:xfrm>
            <a:off x="4648200" y="5334000"/>
            <a:ext cx="933450" cy="641350"/>
          </a:xfrm>
          <a:prstGeom prst="rect">
            <a:avLst/>
          </a:prstGeom>
          <a:noFill/>
          <a:ln w="9525">
            <a:noFill/>
            <a:miter lim="800000"/>
            <a:headEnd/>
            <a:tailEnd/>
          </a:ln>
        </p:spPr>
        <p:txBody>
          <a:bodyPr wrap="none">
            <a:spAutoFit/>
          </a:bodyPr>
          <a:lstStyle/>
          <a:p>
            <a:pPr>
              <a:spcBef>
                <a:spcPct val="50000"/>
              </a:spcBef>
            </a:pPr>
            <a:r>
              <a:rPr lang="en-US">
                <a:solidFill>
                  <a:srgbClr val="FF6600"/>
                </a:solidFill>
              </a:rPr>
              <a:t/>
            </a:r>
            <a:br>
              <a:rPr lang="en-US">
                <a:solidFill>
                  <a:srgbClr val="FF6600"/>
                </a:solidFill>
              </a:rPr>
            </a:br>
            <a:r>
              <a:rPr lang="en-US">
                <a:solidFill>
                  <a:srgbClr val="FF6600"/>
                </a:solidFill>
              </a:rPr>
              <a:t>omitted</a:t>
            </a:r>
          </a:p>
        </p:txBody>
      </p:sp>
      <p:graphicFrame>
        <p:nvGraphicFramePr>
          <p:cNvPr id="62499" name="Group 35"/>
          <p:cNvGraphicFramePr>
            <a:graphicFrameLocks noGrp="1"/>
          </p:cNvGraphicFramePr>
          <p:nvPr/>
        </p:nvGraphicFramePr>
        <p:xfrm>
          <a:off x="1676400" y="3886200"/>
          <a:ext cx="1143000" cy="1097280"/>
        </p:xfrm>
        <a:graphic>
          <a:graphicData uri="http://schemas.openxmlformats.org/drawingml/2006/table">
            <a:tbl>
              <a:tblPr/>
              <a:tblGrid>
                <a:gridCol w="1143000"/>
              </a:tblGrid>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Subj</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alpha val="50000"/>
                      </a:schemeClr>
                    </a:solidFill>
                  </a:tcPr>
                </a:tc>
              </a:tr>
              <a:tr h="182563">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a:noFill/>
                    </a:lnB>
                    <a:lnTlToBr>
                      <a:noFill/>
                    </a:lnTlToBr>
                    <a:lnBlToTr>
                      <a:noFill/>
                    </a:lnBlToTr>
                    <a:solidFill>
                      <a:schemeClr val="accent1">
                        <a:alpha val="50000"/>
                      </a:schemeClr>
                    </a:solidFill>
                  </a:tcPr>
                </a:tc>
              </a:tr>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Giver</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62507" name="Rectangle 43"/>
          <p:cNvSpPr>
            <a:spLocks noChangeArrowheads="1"/>
          </p:cNvSpPr>
          <p:nvPr/>
        </p:nvSpPr>
        <p:spPr bwMode="auto">
          <a:xfrm>
            <a:off x="6172200" y="5334000"/>
            <a:ext cx="933450" cy="641350"/>
          </a:xfrm>
          <a:prstGeom prst="rect">
            <a:avLst/>
          </a:prstGeom>
          <a:noFill/>
          <a:ln w="9525">
            <a:noFill/>
            <a:miter lim="800000"/>
            <a:headEnd/>
            <a:tailEnd/>
          </a:ln>
        </p:spPr>
        <p:txBody>
          <a:bodyPr wrap="none">
            <a:spAutoFit/>
          </a:bodyPr>
          <a:lstStyle/>
          <a:p>
            <a:pPr>
              <a:spcBef>
                <a:spcPct val="50000"/>
              </a:spcBef>
            </a:pPr>
            <a:r>
              <a:rPr lang="en-US">
                <a:solidFill>
                  <a:srgbClr val="FF6600"/>
                </a:solidFill>
              </a:rPr>
              <a:t/>
            </a:r>
            <a:br>
              <a:rPr lang="en-US">
                <a:solidFill>
                  <a:srgbClr val="FF6600"/>
                </a:solidFill>
              </a:rPr>
            </a:br>
            <a:r>
              <a:rPr lang="en-US">
                <a:solidFill>
                  <a:srgbClr val="FF6600"/>
                </a:solidFill>
              </a:rPr>
              <a:t>omitted</a:t>
            </a:r>
          </a:p>
        </p:txBody>
      </p:sp>
      <p:sp>
        <p:nvSpPr>
          <p:cNvPr id="62508" name="Rectangle 44"/>
          <p:cNvSpPr>
            <a:spLocks noChangeArrowheads="1"/>
          </p:cNvSpPr>
          <p:nvPr/>
        </p:nvSpPr>
        <p:spPr bwMode="auto">
          <a:xfrm>
            <a:off x="1676400" y="5334000"/>
            <a:ext cx="1123950" cy="641350"/>
          </a:xfrm>
          <a:prstGeom prst="rect">
            <a:avLst/>
          </a:prstGeom>
          <a:noFill/>
          <a:ln w="9525">
            <a:noFill/>
            <a:miter lim="800000"/>
            <a:headEnd/>
            <a:tailEnd/>
          </a:ln>
        </p:spPr>
        <p:txBody>
          <a:bodyPr wrap="none">
            <a:spAutoFit/>
          </a:bodyPr>
          <a:lstStyle/>
          <a:p>
            <a:pPr>
              <a:spcBef>
                <a:spcPct val="50000"/>
              </a:spcBef>
            </a:pPr>
            <a:r>
              <a:rPr lang="en-US"/>
              <a:t>local? </a:t>
            </a:r>
            <a:br>
              <a:rPr lang="en-US"/>
            </a:br>
            <a:r>
              <a:rPr lang="en-US"/>
              <a:t>omitted? </a:t>
            </a:r>
          </a:p>
        </p:txBody>
      </p:sp>
      <p:sp>
        <p:nvSpPr>
          <p:cNvPr id="62509" name="Rectangle 45"/>
          <p:cNvSpPr>
            <a:spLocks noChangeArrowheads="1"/>
          </p:cNvSpPr>
          <p:nvPr/>
        </p:nvSpPr>
        <p:spPr bwMode="auto">
          <a:xfrm>
            <a:off x="1676400" y="5334000"/>
            <a:ext cx="717550" cy="366713"/>
          </a:xfrm>
          <a:prstGeom prst="rect">
            <a:avLst/>
          </a:prstGeom>
          <a:noFill/>
          <a:ln w="9525">
            <a:noFill/>
            <a:miter lim="800000"/>
            <a:headEnd/>
            <a:tailEnd/>
          </a:ln>
        </p:spPr>
        <p:txBody>
          <a:bodyPr wrap="none">
            <a:spAutoFit/>
          </a:bodyPr>
          <a:lstStyle/>
          <a:p>
            <a:pPr>
              <a:spcBef>
                <a:spcPct val="50000"/>
              </a:spcBef>
            </a:pPr>
            <a:r>
              <a:rPr lang="en-US">
                <a:solidFill>
                  <a:srgbClr val="FF6600"/>
                </a:solidFill>
              </a:rPr>
              <a:t>local </a:t>
            </a:r>
          </a:p>
        </p:txBody>
      </p:sp>
      <p:graphicFrame>
        <p:nvGraphicFramePr>
          <p:cNvPr id="62523" name="Group 59"/>
          <p:cNvGraphicFramePr>
            <a:graphicFrameLocks noGrp="1"/>
          </p:cNvGraphicFramePr>
          <p:nvPr/>
        </p:nvGraphicFramePr>
        <p:xfrm>
          <a:off x="4572000" y="3886200"/>
          <a:ext cx="1143000" cy="1097280"/>
        </p:xfrm>
        <a:graphic>
          <a:graphicData uri="http://schemas.openxmlformats.org/drawingml/2006/table">
            <a:tbl>
              <a:tblPr/>
              <a:tblGrid>
                <a:gridCol w="1143000"/>
              </a:tblGrid>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Obj1</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alpha val="50000"/>
                      </a:schemeClr>
                    </a:solidFill>
                  </a:tcPr>
                </a:tc>
              </a:tr>
              <a:tr h="182563">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a:noFill/>
                    </a:lnB>
                    <a:lnTlToBr>
                      <a:noFill/>
                    </a:lnTlToBr>
                    <a:lnBlToTr>
                      <a:noFill/>
                    </a:lnBlToTr>
                    <a:solidFill>
                      <a:schemeClr val="accent1">
                        <a:alpha val="50000"/>
                      </a:schemeClr>
                    </a:solidFill>
                  </a:tcPr>
                </a:tc>
              </a:tr>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Recipient</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graphicFrame>
        <p:nvGraphicFramePr>
          <p:cNvPr id="62531" name="Group 67"/>
          <p:cNvGraphicFramePr>
            <a:graphicFrameLocks noGrp="1"/>
          </p:cNvGraphicFramePr>
          <p:nvPr/>
        </p:nvGraphicFramePr>
        <p:xfrm>
          <a:off x="6096000" y="3886200"/>
          <a:ext cx="1143000" cy="1097280"/>
        </p:xfrm>
        <a:graphic>
          <a:graphicData uri="http://schemas.openxmlformats.org/drawingml/2006/table">
            <a:tbl>
              <a:tblPr/>
              <a:tblGrid>
                <a:gridCol w="1143000"/>
              </a:tblGrid>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Obj2</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alpha val="50000"/>
                      </a:schemeClr>
                    </a:solidFill>
                  </a:tcPr>
                </a:tc>
              </a:tr>
              <a:tr h="182563">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a:noFill/>
                    </a:lnB>
                    <a:lnTlToBr>
                      <a:noFill/>
                    </a:lnTlToBr>
                    <a:lnBlToTr>
                      <a:noFill/>
                    </a:lnBlToTr>
                    <a:solidFill>
                      <a:schemeClr val="accent1">
                        <a:alpha val="50000"/>
                      </a:schemeClr>
                    </a:solidFill>
                  </a:tcPr>
                </a:tc>
              </a:tr>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Theme</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graphicFrame>
        <p:nvGraphicFramePr>
          <p:cNvPr id="62602" name="Group 138"/>
          <p:cNvGraphicFramePr>
            <a:graphicFrameLocks noGrp="1"/>
          </p:cNvGraphicFramePr>
          <p:nvPr/>
        </p:nvGraphicFramePr>
        <p:xfrm>
          <a:off x="1752600" y="2362200"/>
          <a:ext cx="2819400" cy="792480"/>
        </p:xfrm>
        <a:graphic>
          <a:graphicData uri="http://schemas.openxmlformats.org/drawingml/2006/table">
            <a:tbl>
              <a:tblPr/>
              <a:tblGrid>
                <a:gridCol w="668338"/>
                <a:gridCol w="669925"/>
                <a:gridCol w="666750"/>
                <a:gridCol w="814387"/>
              </a:tblGrid>
              <a:tr h="38100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Minion Pro" pitchFamily="18" charset="0"/>
                          <a:cs typeface="Arial" charset="0"/>
                        </a:rPr>
                        <a:t>ao</a:t>
                      </a:r>
                    </a:p>
                  </a:txBody>
                  <a:tcPr marL="45720" marR="45720" anchor="ctr" anchorCtr="1" horzOverflow="overflow">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altLang="zh-TW" sz="2000" b="0" i="1" u="none" strike="noStrike" cap="none" normalizeH="0" baseline="0" smtClean="0">
                          <a:ln>
                            <a:noFill/>
                          </a:ln>
                          <a:solidFill>
                            <a:schemeClr val="tx1"/>
                          </a:solidFill>
                          <a:effectLst/>
                          <a:latin typeface="Minion Pro" pitchFamily="18" charset="0"/>
                          <a:ea typeface="PMingLiU" pitchFamily="18" charset="-120"/>
                          <a:cs typeface="Arial" charset="0"/>
                        </a:rPr>
                        <a:t>ni3</a:t>
                      </a:r>
                      <a:endParaRPr kumimoji="0" lang="en-US" sz="2000" b="0" i="1" u="none" strike="noStrike" cap="none" normalizeH="0" baseline="0" smtClean="0">
                        <a:ln>
                          <a:noFill/>
                        </a:ln>
                        <a:solidFill>
                          <a:schemeClr val="tx1"/>
                        </a:solidFill>
                        <a:effectLst/>
                        <a:latin typeface="Minion Pro" pitchFamily="18" charset="0"/>
                        <a:cs typeface="Arial" charset="0"/>
                      </a:endParaRPr>
                    </a:p>
                  </a:txBody>
                  <a:tcPr marL="45720" marR="45720" anchor="ctr" anchorCtr="1"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altLang="zh-TW" sz="2000" b="0" i="1" u="none" strike="noStrike" cap="none" normalizeH="0" baseline="0" smtClean="0">
                          <a:ln>
                            <a:noFill/>
                          </a:ln>
                          <a:solidFill>
                            <a:schemeClr val="tx1"/>
                          </a:solidFill>
                          <a:effectLst/>
                          <a:latin typeface="Minion Pro" pitchFamily="18" charset="0"/>
                          <a:ea typeface="PMingLiU" pitchFamily="18" charset="-120"/>
                          <a:cs typeface="Arial" charset="0"/>
                        </a:rPr>
                        <a:t>gei3 </a:t>
                      </a:r>
                      <a:endParaRPr kumimoji="0" lang="en-US" sz="2000" b="0" i="1" u="none" strike="noStrike" cap="none" normalizeH="0" baseline="0" smtClean="0">
                        <a:ln>
                          <a:noFill/>
                        </a:ln>
                        <a:solidFill>
                          <a:schemeClr val="tx1"/>
                        </a:solidFill>
                        <a:effectLst/>
                        <a:latin typeface="Minion Pro" pitchFamily="18" charset="0"/>
                        <a:cs typeface="Arial" charset="0"/>
                      </a:endParaRPr>
                    </a:p>
                  </a:txBody>
                  <a:tcPr marL="45720" marR="45720" anchor="ctr" anchorCtr="1"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1" u="none" strike="noStrike" cap="none" normalizeH="0" baseline="0" smtClean="0">
                          <a:ln>
                            <a:noFill/>
                          </a:ln>
                          <a:solidFill>
                            <a:schemeClr val="tx1"/>
                          </a:solidFill>
                          <a:effectLst/>
                          <a:latin typeface="Minion Pro" pitchFamily="18" charset="0"/>
                          <a:cs typeface="Arial" charset="0"/>
                        </a:rPr>
                        <a:t>ya</a:t>
                      </a:r>
                    </a:p>
                  </a:txBody>
                  <a:tcPr marL="45720" marR="45720" anchor="ctr" anchorCtr="1" horzOverflow="overflow">
                    <a:lnL>
                      <a:noFill/>
                    </a:lnL>
                    <a:lnR w="381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noFill/>
                  </a:tcPr>
                </a:tc>
              </a:tr>
              <a:tr h="366713">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EMP</a:t>
                      </a:r>
                    </a:p>
                  </a:txBody>
                  <a:tcPr marL="45720" marR="45720" anchor="ctr" anchorCtr="1" horzOverflow="overflow">
                    <a:lnL w="12700" cap="flat" cmpd="sng" algn="ctr">
                      <a:solidFill>
                        <a:schemeClr val="bg2"/>
                      </a:solidFill>
                      <a:prstDash val="solid"/>
                      <a:round/>
                      <a:headEnd type="none" w="med" len="med"/>
                      <a:tailEnd type="none" w="med" len="med"/>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2PS</a:t>
                      </a:r>
                    </a:p>
                  </a:txBody>
                  <a:tcPr marL="45720" marR="45720" anchor="ctr" anchorCtr="1"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give</a:t>
                      </a:r>
                    </a:p>
                  </a:txBody>
                  <a:tcPr marL="45720" marR="45720" anchor="ctr" anchorCtr="1"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EMP</a:t>
                      </a:r>
                    </a:p>
                  </a:txBody>
                  <a:tcPr marL="45720" marR="45720" anchor="ctr" anchorCtr="1" horzOverflow="overflow">
                    <a:lnL>
                      <a:noFill/>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2508"/>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6250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2486"/>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6249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2494"/>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6249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25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249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62495"/>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6249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249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25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2507"/>
                                        </p:tgtEl>
                                        <p:attrNameLst>
                                          <p:attrName>style.visibility</p:attrName>
                                        </p:attrNameLst>
                                      </p:cBhvr>
                                      <p:to>
                                        <p:strVal val="visible"/>
                                      </p:to>
                                    </p:set>
                                  </p:childTnLst>
                                </p:cTn>
                              </p:par>
                              <p:par>
                                <p:cTn id="43" presetID="1" presetClass="exit" presetSubtype="0" fill="hold" grpId="1" nodeType="withEffect">
                                  <p:stCondLst>
                                    <p:cond delay="0"/>
                                  </p:stCondLst>
                                  <p:childTnLst>
                                    <p:set>
                                      <p:cBhvr>
                                        <p:cTn id="44" dur="1" fill="hold">
                                          <p:stCondLst>
                                            <p:cond delay="0"/>
                                          </p:stCondLst>
                                        </p:cTn>
                                        <p:tgtEl>
                                          <p:spTgt spid="6249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94" grpId="0"/>
      <p:bldP spid="62494" grpId="1"/>
      <p:bldP spid="62495" grpId="0"/>
      <p:bldP spid="62495" grpId="1"/>
      <p:bldP spid="62496" grpId="0"/>
      <p:bldP spid="62496" grpId="1"/>
      <p:bldP spid="62497" grpId="0"/>
      <p:bldP spid="62498" grpId="0"/>
      <p:bldP spid="62507" grpId="0"/>
      <p:bldP spid="62508" grpId="0"/>
      <p:bldP spid="62509" grpId="0"/>
    </p:bld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3490" name="Group 2"/>
          <p:cNvGraphicFramePr>
            <a:graphicFrameLocks noGrp="1"/>
          </p:cNvGraphicFramePr>
          <p:nvPr/>
        </p:nvGraphicFramePr>
        <p:xfrm>
          <a:off x="685800" y="4495800"/>
          <a:ext cx="2286000" cy="1600200"/>
        </p:xfrm>
        <a:graphic>
          <a:graphicData uri="http://schemas.openxmlformats.org/drawingml/2006/table">
            <a:tbl>
              <a:tblPr/>
              <a:tblGrid>
                <a:gridCol w="2286000"/>
              </a:tblGrid>
              <a:tr h="1600200">
                <a:tc>
                  <a:txBody>
                    <a:bodyPr/>
                    <a:lstStyle/>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Lexical Unit </a:t>
                      </a:r>
                      <a:r>
                        <a:rPr kumimoji="0" lang="en-US" sz="1800" b="0" i="1" u="none" strike="noStrike" cap="none" normalizeH="0" baseline="0" smtClean="0">
                          <a:ln>
                            <a:noFill/>
                          </a:ln>
                          <a:solidFill>
                            <a:schemeClr val="tx1"/>
                          </a:solidFill>
                          <a:effectLst/>
                          <a:latin typeface="Arial" charset="0"/>
                          <a:cs typeface="Arial" charset="0"/>
                        </a:rPr>
                        <a:t>gei3</a:t>
                      </a:r>
                    </a:p>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Giver</a:t>
                      </a:r>
                    </a:p>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Recipient</a:t>
                      </a:r>
                    </a:p>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Theme</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CCFFCC"/>
                    </a:solidFill>
                  </a:tcPr>
                </a:tc>
              </a:tr>
            </a:tbl>
          </a:graphicData>
        </a:graphic>
      </p:graphicFrame>
      <p:sp>
        <p:nvSpPr>
          <p:cNvPr id="22536" name="Rectangle 8"/>
          <p:cNvSpPr>
            <a:spLocks noGrp="1" noChangeArrowheads="1"/>
          </p:cNvSpPr>
          <p:nvPr>
            <p:ph type="title"/>
          </p:nvPr>
        </p:nvSpPr>
        <p:spPr/>
        <p:txBody>
          <a:bodyPr/>
          <a:lstStyle/>
          <a:p>
            <a:pPr eaLnBrk="1" hangingPunct="1"/>
            <a:r>
              <a:rPr lang="en-US" sz="3200" smtClean="0"/>
              <a:t>How to recover the omitted argument, in this case the aunt and the peach?</a:t>
            </a:r>
          </a:p>
        </p:txBody>
      </p:sp>
      <p:graphicFrame>
        <p:nvGraphicFramePr>
          <p:cNvPr id="63497" name="Group 9"/>
          <p:cNvGraphicFramePr>
            <a:graphicFrameLocks noGrp="1"/>
          </p:cNvGraphicFramePr>
          <p:nvPr>
            <p:ph sz="half" idx="4294967295"/>
          </p:nvPr>
        </p:nvGraphicFramePr>
        <p:xfrm>
          <a:off x="685800" y="1600200"/>
          <a:ext cx="2286000" cy="2619375"/>
        </p:xfrm>
        <a:graphic>
          <a:graphicData uri="http://schemas.openxmlformats.org/drawingml/2006/table">
            <a:tbl>
              <a:tblPr/>
              <a:tblGrid>
                <a:gridCol w="1143000"/>
                <a:gridCol w="1143000"/>
              </a:tblGrid>
              <a:tr h="1600200">
                <a:tc gridSpan="2">
                  <a:txBody>
                    <a:bodyPr/>
                    <a:lstStyle/>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The Transfer Frame</a:t>
                      </a:r>
                    </a:p>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Giver</a:t>
                      </a:r>
                    </a:p>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Recipient</a:t>
                      </a:r>
                    </a:p>
                    <a:p>
                      <a:pPr marL="0" marR="0" lvl="0" indent="0" algn="l" defTabSz="914400" rtl="0" eaLnBrk="1" fontAlgn="base" latinLnBrk="0" hangingPunct="1">
                        <a:lnSpc>
                          <a:spcPct val="100000"/>
                        </a:lnSpc>
                        <a:spcBef>
                          <a:spcPct val="35000"/>
                        </a:spcBef>
                        <a:spcAft>
                          <a:spcPct val="1000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Theme</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CCFFCC"/>
                    </a:solidFill>
                  </a:tcPr>
                </a:tc>
                <a:tc hMerge="1">
                  <a:txBody>
                    <a:bodyPr/>
                    <a:lstStyle/>
                    <a:p>
                      <a:endParaRPr lang="en-US"/>
                    </a:p>
                  </a:txBody>
                  <a:tcPr/>
                </a:tc>
              </a:tr>
              <a:tr h="1019175">
                <a:tc>
                  <a:txBody>
                    <a:bodyPr/>
                    <a:lstStyle/>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Manner</a:t>
                      </a:r>
                    </a:p>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Means</a:t>
                      </a:r>
                    </a:p>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Place</a:t>
                      </a:r>
                    </a:p>
                  </a:txBody>
                  <a:tcPr marT="91440" horzOverflow="overflow">
                    <a:lnL w="12700" cap="flat" cmpd="sng" algn="ctr">
                      <a:solidFill>
                        <a:schemeClr val="tx1"/>
                      </a:solidFill>
                      <a:prstDash val="solid"/>
                      <a:round/>
                      <a:headEnd type="none" w="med" len="med"/>
                      <a:tailEnd type="none" w="med" len="med"/>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Purpose</a:t>
                      </a:r>
                    </a:p>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Reason</a:t>
                      </a:r>
                    </a:p>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Time</a:t>
                      </a:r>
                    </a:p>
                  </a:txBody>
                  <a:tcPr marT="91440" horzOverflow="overflow">
                    <a:lnL>
                      <a:noFill/>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sp>
        <p:nvSpPr>
          <p:cNvPr id="22546" name="Text Box 18"/>
          <p:cNvSpPr txBox="1">
            <a:spLocks noChangeArrowheads="1"/>
          </p:cNvSpPr>
          <p:nvPr/>
        </p:nvSpPr>
        <p:spPr bwMode="auto">
          <a:xfrm>
            <a:off x="1905000" y="4876800"/>
            <a:ext cx="914400" cy="1192213"/>
          </a:xfrm>
          <a:prstGeom prst="rect">
            <a:avLst/>
          </a:prstGeom>
          <a:noFill/>
          <a:ln w="9525">
            <a:noFill/>
            <a:miter lim="800000"/>
            <a:headEnd/>
            <a:tailEnd/>
          </a:ln>
        </p:spPr>
        <p:txBody>
          <a:bodyPr>
            <a:spAutoFit/>
          </a:bodyPr>
          <a:lstStyle/>
          <a:p>
            <a:pPr>
              <a:spcBef>
                <a:spcPct val="50000"/>
              </a:spcBef>
            </a:pPr>
            <a:r>
              <a:rPr lang="en-US">
                <a:solidFill>
                  <a:srgbClr val="FF6600"/>
                </a:solidFill>
              </a:rPr>
              <a:t>(DNI)</a:t>
            </a:r>
          </a:p>
          <a:p>
            <a:pPr>
              <a:spcBef>
                <a:spcPct val="50000"/>
              </a:spcBef>
            </a:pPr>
            <a:r>
              <a:rPr lang="en-US">
                <a:solidFill>
                  <a:srgbClr val="FF6600"/>
                </a:solidFill>
              </a:rPr>
              <a:t>(DNI)</a:t>
            </a:r>
          </a:p>
          <a:p>
            <a:pPr>
              <a:spcBef>
                <a:spcPct val="50000"/>
              </a:spcBef>
            </a:pPr>
            <a:r>
              <a:rPr lang="en-US">
                <a:solidFill>
                  <a:srgbClr val="FF6600"/>
                </a:solidFill>
              </a:rPr>
              <a:t>(DNI)</a:t>
            </a:r>
          </a:p>
        </p:txBody>
      </p:sp>
      <p:grpSp>
        <p:nvGrpSpPr>
          <p:cNvPr id="2" name="Group 19"/>
          <p:cNvGrpSpPr>
            <a:grpSpLocks/>
          </p:cNvGrpSpPr>
          <p:nvPr/>
        </p:nvGrpSpPr>
        <p:grpSpPr bwMode="auto">
          <a:xfrm>
            <a:off x="6172200" y="1981200"/>
            <a:ext cx="2438400" cy="3429000"/>
            <a:chOff x="3696" y="1296"/>
            <a:chExt cx="1723" cy="1570"/>
          </a:xfrm>
        </p:grpSpPr>
        <p:sp>
          <p:nvSpPr>
            <p:cNvPr id="22568" name="AutoShape 20"/>
            <p:cNvSpPr>
              <a:spLocks noChangeArrowheads="1"/>
            </p:cNvSpPr>
            <p:nvPr/>
          </p:nvSpPr>
          <p:spPr bwMode="auto">
            <a:xfrm>
              <a:off x="3802" y="1296"/>
              <a:ext cx="1617" cy="1333"/>
            </a:xfrm>
            <a:prstGeom prst="roundRect">
              <a:avLst>
                <a:gd name="adj" fmla="val 16667"/>
              </a:avLst>
            </a:prstGeom>
            <a:solidFill>
              <a:srgbClr val="FFCC99"/>
            </a:solidFill>
            <a:ln w="38100">
              <a:solidFill>
                <a:srgbClr val="FF9900"/>
              </a:solidFill>
              <a:round/>
              <a:headEnd/>
              <a:tailEnd/>
            </a:ln>
          </p:spPr>
          <p:txBody>
            <a:bodyPr lIns="0" tIns="77724" rIns="0" bIns="0"/>
            <a:lstStyle/>
            <a:p>
              <a:pPr eaLnBrk="0" hangingPunct="0"/>
              <a:endParaRPr lang="en-GB"/>
            </a:p>
          </p:txBody>
        </p:sp>
        <p:sp>
          <p:nvSpPr>
            <p:cNvPr id="22569" name="AutoShape 21"/>
            <p:cNvSpPr>
              <a:spLocks noChangeArrowheads="1"/>
            </p:cNvSpPr>
            <p:nvPr/>
          </p:nvSpPr>
          <p:spPr bwMode="auto">
            <a:xfrm>
              <a:off x="3744" y="1392"/>
              <a:ext cx="1619" cy="1332"/>
            </a:xfrm>
            <a:prstGeom prst="roundRect">
              <a:avLst>
                <a:gd name="adj" fmla="val 16667"/>
              </a:avLst>
            </a:prstGeom>
            <a:solidFill>
              <a:srgbClr val="FFCC99"/>
            </a:solidFill>
            <a:ln w="38100">
              <a:solidFill>
                <a:srgbClr val="FF9900"/>
              </a:solidFill>
              <a:round/>
              <a:headEnd/>
              <a:tailEnd/>
            </a:ln>
          </p:spPr>
          <p:txBody>
            <a:bodyPr lIns="0" tIns="77724" rIns="0" bIns="0"/>
            <a:lstStyle/>
            <a:p>
              <a:pPr eaLnBrk="0" hangingPunct="0"/>
              <a:endParaRPr lang="en-GB"/>
            </a:p>
          </p:txBody>
        </p:sp>
        <p:sp>
          <p:nvSpPr>
            <p:cNvPr id="22570" name="AutoShape 22"/>
            <p:cNvSpPr>
              <a:spLocks noChangeArrowheads="1"/>
            </p:cNvSpPr>
            <p:nvPr/>
          </p:nvSpPr>
          <p:spPr bwMode="auto">
            <a:xfrm>
              <a:off x="3696" y="1536"/>
              <a:ext cx="1619" cy="1330"/>
            </a:xfrm>
            <a:prstGeom prst="roundRect">
              <a:avLst>
                <a:gd name="adj" fmla="val 16667"/>
              </a:avLst>
            </a:prstGeom>
            <a:solidFill>
              <a:srgbClr val="FFCC99"/>
            </a:solidFill>
            <a:ln w="38100">
              <a:solidFill>
                <a:srgbClr val="FF9900"/>
              </a:solidFill>
              <a:round/>
              <a:headEnd/>
              <a:tailEnd/>
            </a:ln>
          </p:spPr>
          <p:txBody>
            <a:bodyPr lIns="0" tIns="15545" rIns="0" bIns="0"/>
            <a:lstStyle/>
            <a:p>
              <a:pPr algn="ctr" eaLnBrk="0" hangingPunct="0"/>
              <a:r>
                <a:rPr lang="en-US" altLang="zh-TW" sz="2000">
                  <a:latin typeface="Verdana" pitchFamily="34" charset="0"/>
                  <a:ea typeface="PMingLiU" pitchFamily="18" charset="-120"/>
                </a:rPr>
                <a:t>Discourse &amp; Situational </a:t>
              </a:r>
              <a:br>
                <a:rPr lang="en-US" altLang="zh-TW" sz="2000">
                  <a:latin typeface="Verdana" pitchFamily="34" charset="0"/>
                  <a:ea typeface="PMingLiU" pitchFamily="18" charset="-120"/>
                </a:rPr>
              </a:br>
              <a:r>
                <a:rPr lang="en-US" altLang="zh-TW" sz="2000">
                  <a:latin typeface="Verdana" pitchFamily="34" charset="0"/>
                  <a:ea typeface="PMingLiU" pitchFamily="18" charset="-120"/>
                </a:rPr>
                <a:t>Context</a:t>
              </a:r>
              <a:br>
                <a:rPr lang="en-US" altLang="zh-TW" sz="2000">
                  <a:latin typeface="Verdana" pitchFamily="34" charset="0"/>
                  <a:ea typeface="PMingLiU" pitchFamily="18" charset="-120"/>
                </a:rPr>
              </a:br>
              <a:endParaRPr lang="en-US" altLang="zh-TW" sz="2000">
                <a:latin typeface="Verdana" pitchFamily="34" charset="0"/>
                <a:ea typeface="PMingLiU" pitchFamily="18" charset="-120"/>
              </a:endParaRPr>
            </a:p>
            <a:p>
              <a:pPr marL="230188" lvl="1" eaLnBrk="0" hangingPunct="0"/>
              <a:r>
                <a:rPr lang="en-US"/>
                <a:t>child</a:t>
              </a:r>
            </a:p>
            <a:p>
              <a:pPr marL="230188" lvl="1" eaLnBrk="0" hangingPunct="0"/>
              <a:r>
                <a:rPr lang="en-US"/>
                <a:t>mother</a:t>
              </a:r>
            </a:p>
            <a:p>
              <a:pPr marL="230188" lvl="1" eaLnBrk="0" hangingPunct="0"/>
              <a:r>
                <a:rPr lang="en-US"/>
                <a:t>auntie</a:t>
              </a:r>
            </a:p>
            <a:p>
              <a:pPr marL="230188" lvl="1" eaLnBrk="0" hangingPunct="0"/>
              <a:r>
                <a:rPr lang="en-US"/>
                <a:t>peach</a:t>
              </a:r>
            </a:p>
            <a:p>
              <a:pPr marL="230188" lvl="1" eaLnBrk="0" hangingPunct="0"/>
              <a:r>
                <a:rPr lang="en-US"/>
                <a:t>table</a:t>
              </a:r>
            </a:p>
          </p:txBody>
        </p:sp>
      </p:grpSp>
      <p:sp>
        <p:nvSpPr>
          <p:cNvPr id="22548" name="Rectangle 23"/>
          <p:cNvSpPr>
            <a:spLocks noChangeArrowheads="1"/>
          </p:cNvSpPr>
          <p:nvPr/>
        </p:nvSpPr>
        <p:spPr bwMode="auto">
          <a:xfrm>
            <a:off x="4114800" y="5486400"/>
            <a:ext cx="933450" cy="366713"/>
          </a:xfrm>
          <a:prstGeom prst="rect">
            <a:avLst/>
          </a:prstGeom>
          <a:noFill/>
          <a:ln w="9525">
            <a:noFill/>
            <a:miter lim="800000"/>
            <a:headEnd/>
            <a:tailEnd/>
          </a:ln>
        </p:spPr>
        <p:txBody>
          <a:bodyPr wrap="none">
            <a:spAutoFit/>
          </a:bodyPr>
          <a:lstStyle/>
          <a:p>
            <a:pPr>
              <a:spcBef>
                <a:spcPct val="50000"/>
              </a:spcBef>
            </a:pPr>
            <a:r>
              <a:rPr lang="en-US">
                <a:solidFill>
                  <a:srgbClr val="FF6600"/>
                </a:solidFill>
              </a:rPr>
              <a:t>omitted</a:t>
            </a:r>
          </a:p>
        </p:txBody>
      </p:sp>
      <p:graphicFrame>
        <p:nvGraphicFramePr>
          <p:cNvPr id="63512" name="Group 24"/>
          <p:cNvGraphicFramePr>
            <a:graphicFrameLocks noGrp="1"/>
          </p:cNvGraphicFramePr>
          <p:nvPr/>
        </p:nvGraphicFramePr>
        <p:xfrm>
          <a:off x="3962400" y="4191000"/>
          <a:ext cx="1143000" cy="1097280"/>
        </p:xfrm>
        <a:graphic>
          <a:graphicData uri="http://schemas.openxmlformats.org/drawingml/2006/table">
            <a:tbl>
              <a:tblPr/>
              <a:tblGrid>
                <a:gridCol w="1143000"/>
              </a:tblGrid>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Obj2</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alpha val="50000"/>
                      </a:schemeClr>
                    </a:solidFill>
                  </a:tcPr>
                </a:tc>
              </a:tr>
              <a:tr h="182563">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a:noFill/>
                    </a:lnB>
                    <a:lnTlToBr>
                      <a:noFill/>
                    </a:lnTlToBr>
                    <a:lnBlToTr>
                      <a:noFill/>
                    </a:lnBlToTr>
                    <a:solidFill>
                      <a:schemeClr val="accent1">
                        <a:alpha val="50000"/>
                      </a:schemeClr>
                    </a:solidFill>
                  </a:tcPr>
                </a:tc>
              </a:tr>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Theme</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22557" name="Rectangle 33"/>
          <p:cNvSpPr>
            <a:spLocks noChangeArrowheads="1"/>
          </p:cNvSpPr>
          <p:nvPr/>
        </p:nvSpPr>
        <p:spPr bwMode="auto">
          <a:xfrm>
            <a:off x="4114800" y="3200400"/>
            <a:ext cx="933450" cy="366713"/>
          </a:xfrm>
          <a:prstGeom prst="rect">
            <a:avLst/>
          </a:prstGeom>
          <a:noFill/>
          <a:ln w="9525">
            <a:noFill/>
            <a:miter lim="800000"/>
            <a:headEnd/>
            <a:tailEnd/>
          </a:ln>
        </p:spPr>
        <p:txBody>
          <a:bodyPr wrap="none">
            <a:spAutoFit/>
          </a:bodyPr>
          <a:lstStyle/>
          <a:p>
            <a:pPr>
              <a:spcBef>
                <a:spcPct val="50000"/>
              </a:spcBef>
            </a:pPr>
            <a:r>
              <a:rPr lang="en-US">
                <a:solidFill>
                  <a:srgbClr val="FF6600"/>
                </a:solidFill>
              </a:rPr>
              <a:t>omitted</a:t>
            </a:r>
          </a:p>
        </p:txBody>
      </p:sp>
      <p:graphicFrame>
        <p:nvGraphicFramePr>
          <p:cNvPr id="63522" name="Group 34"/>
          <p:cNvGraphicFramePr>
            <a:graphicFrameLocks noGrp="1"/>
          </p:cNvGraphicFramePr>
          <p:nvPr/>
        </p:nvGraphicFramePr>
        <p:xfrm>
          <a:off x="3962400" y="1905000"/>
          <a:ext cx="1143000" cy="1097280"/>
        </p:xfrm>
        <a:graphic>
          <a:graphicData uri="http://schemas.openxmlformats.org/drawingml/2006/table">
            <a:tbl>
              <a:tblPr/>
              <a:tblGrid>
                <a:gridCol w="1143000"/>
              </a:tblGrid>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Obj1</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alpha val="50000"/>
                      </a:schemeClr>
                    </a:solidFill>
                  </a:tcPr>
                </a:tc>
              </a:tr>
              <a:tr h="182563">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a:noFill/>
                    </a:lnB>
                    <a:lnTlToBr>
                      <a:noFill/>
                    </a:lnTlToBr>
                    <a:lnBlToTr>
                      <a:noFill/>
                    </a:lnBlToTr>
                    <a:solidFill>
                      <a:schemeClr val="accent1">
                        <a:alpha val="50000"/>
                      </a:schemeClr>
                    </a:solidFill>
                  </a:tcPr>
                </a:tc>
              </a:tr>
              <a:tr h="273050">
                <a:tc>
                  <a:txBody>
                    <a:bodyPr/>
                    <a:lstStyle/>
                    <a:p>
                      <a:pPr marL="0" marR="0" lvl="0" indent="0" algn="ctr"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Recipient</a:t>
                      </a:r>
                    </a:p>
                  </a:txBody>
                  <a:tcPr horzOverflow="overflow">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63530" name="Freeform 42"/>
          <p:cNvSpPr>
            <a:spLocks/>
          </p:cNvSpPr>
          <p:nvPr/>
        </p:nvSpPr>
        <p:spPr bwMode="auto">
          <a:xfrm>
            <a:off x="5029200" y="4841875"/>
            <a:ext cx="1382713" cy="268288"/>
          </a:xfrm>
          <a:custGeom>
            <a:avLst/>
            <a:gdLst>
              <a:gd name="T0" fmla="*/ 0 w 871"/>
              <a:gd name="T1" fmla="*/ 162 h 169"/>
              <a:gd name="T2" fmla="*/ 404 w 871"/>
              <a:gd name="T3" fmla="*/ 146 h 169"/>
              <a:gd name="T4" fmla="*/ 545 w 871"/>
              <a:gd name="T5" fmla="*/ 24 h 169"/>
              <a:gd name="T6" fmla="*/ 871 w 871"/>
              <a:gd name="T7" fmla="*/ 3 h 169"/>
              <a:gd name="T8" fmla="*/ 0 60000 65536"/>
              <a:gd name="T9" fmla="*/ 0 60000 65536"/>
              <a:gd name="T10" fmla="*/ 0 60000 65536"/>
              <a:gd name="T11" fmla="*/ 0 60000 65536"/>
              <a:gd name="T12" fmla="*/ 0 w 871"/>
              <a:gd name="T13" fmla="*/ 0 h 169"/>
              <a:gd name="T14" fmla="*/ 871 w 871"/>
              <a:gd name="T15" fmla="*/ 169 h 169"/>
            </a:gdLst>
            <a:ahLst/>
            <a:cxnLst>
              <a:cxn ang="T8">
                <a:pos x="T0" y="T1"/>
              </a:cxn>
              <a:cxn ang="T9">
                <a:pos x="T2" y="T3"/>
              </a:cxn>
              <a:cxn ang="T10">
                <a:pos x="T4" y="T5"/>
              </a:cxn>
              <a:cxn ang="T11">
                <a:pos x="T6" y="T7"/>
              </a:cxn>
            </a:cxnLst>
            <a:rect l="T12" t="T13" r="T14" b="T15"/>
            <a:pathLst>
              <a:path w="871" h="169">
                <a:moveTo>
                  <a:pt x="0" y="162"/>
                </a:moveTo>
                <a:cubicBezTo>
                  <a:pt x="68" y="159"/>
                  <a:pt x="313" y="169"/>
                  <a:pt x="404" y="146"/>
                </a:cubicBezTo>
                <a:cubicBezTo>
                  <a:pt x="495" y="123"/>
                  <a:pt x="467" y="48"/>
                  <a:pt x="545" y="24"/>
                </a:cubicBezTo>
                <a:cubicBezTo>
                  <a:pt x="623" y="0"/>
                  <a:pt x="803" y="7"/>
                  <a:pt x="871" y="3"/>
                </a:cubicBezTo>
              </a:path>
            </a:pathLst>
          </a:custGeom>
          <a:noFill/>
          <a:ln w="25400">
            <a:solidFill>
              <a:schemeClr val="tx1"/>
            </a:solidFill>
            <a:round/>
            <a:headEnd/>
            <a:tailEnd type="triangle" w="lg" len="lg"/>
          </a:ln>
        </p:spPr>
        <p:txBody>
          <a:bodyPr/>
          <a:lstStyle/>
          <a:p>
            <a:endParaRPr lang="en-US"/>
          </a:p>
        </p:txBody>
      </p:sp>
      <p:sp>
        <p:nvSpPr>
          <p:cNvPr id="63520" name="Freeform 32"/>
          <p:cNvSpPr>
            <a:spLocks/>
          </p:cNvSpPr>
          <p:nvPr/>
        </p:nvSpPr>
        <p:spPr bwMode="auto">
          <a:xfrm>
            <a:off x="5029200" y="2819400"/>
            <a:ext cx="1393825" cy="1825625"/>
          </a:xfrm>
          <a:custGeom>
            <a:avLst/>
            <a:gdLst>
              <a:gd name="T0" fmla="*/ 0 w 878"/>
              <a:gd name="T1" fmla="*/ 35 h 1150"/>
              <a:gd name="T2" fmla="*/ 404 w 878"/>
              <a:gd name="T3" fmla="*/ 160 h 1150"/>
              <a:gd name="T4" fmla="*/ 461 w 878"/>
              <a:gd name="T5" fmla="*/ 990 h 1150"/>
              <a:gd name="T6" fmla="*/ 878 w 878"/>
              <a:gd name="T7" fmla="*/ 1118 h 1150"/>
              <a:gd name="T8" fmla="*/ 0 60000 65536"/>
              <a:gd name="T9" fmla="*/ 0 60000 65536"/>
              <a:gd name="T10" fmla="*/ 0 60000 65536"/>
              <a:gd name="T11" fmla="*/ 0 60000 65536"/>
              <a:gd name="T12" fmla="*/ 0 w 878"/>
              <a:gd name="T13" fmla="*/ 0 h 1150"/>
              <a:gd name="T14" fmla="*/ 878 w 878"/>
              <a:gd name="T15" fmla="*/ 1150 h 1150"/>
            </a:gdLst>
            <a:ahLst/>
            <a:cxnLst>
              <a:cxn ang="T8">
                <a:pos x="T0" y="T1"/>
              </a:cxn>
              <a:cxn ang="T9">
                <a:pos x="T2" y="T3"/>
              </a:cxn>
              <a:cxn ang="T10">
                <a:pos x="T4" y="T5"/>
              </a:cxn>
              <a:cxn ang="T11">
                <a:pos x="T6" y="T7"/>
              </a:cxn>
            </a:cxnLst>
            <a:rect l="T12" t="T13" r="T14" b="T15"/>
            <a:pathLst>
              <a:path w="878" h="1150">
                <a:moveTo>
                  <a:pt x="0" y="35"/>
                </a:moveTo>
                <a:cubicBezTo>
                  <a:pt x="68" y="56"/>
                  <a:pt x="327" y="0"/>
                  <a:pt x="404" y="160"/>
                </a:cubicBezTo>
                <a:cubicBezTo>
                  <a:pt x="480" y="319"/>
                  <a:pt x="382" y="830"/>
                  <a:pt x="461" y="990"/>
                </a:cubicBezTo>
                <a:cubicBezTo>
                  <a:pt x="540" y="1150"/>
                  <a:pt x="791" y="1091"/>
                  <a:pt x="878" y="1118"/>
                </a:cubicBezTo>
              </a:path>
            </a:pathLst>
          </a:custGeom>
          <a:noFill/>
          <a:ln w="25400">
            <a:solidFill>
              <a:schemeClr val="tx1"/>
            </a:solidFill>
            <a:round/>
            <a:headEnd/>
            <a:tailEnd type="triangle" w="lg" len="lg"/>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5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5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30" grpId="0" animBg="1"/>
      <p:bldP spid="63520"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52400" y="274638"/>
            <a:ext cx="8763000" cy="1143000"/>
          </a:xfrm>
        </p:spPr>
        <p:txBody>
          <a:bodyPr/>
          <a:lstStyle/>
          <a:p>
            <a:pPr eaLnBrk="1" hangingPunct="1"/>
            <a:r>
              <a:rPr lang="en-US" sz="4000" smtClean="0"/>
              <a:t>Modeling context for </a:t>
            </a:r>
            <a:br>
              <a:rPr lang="en-US" sz="4000" smtClean="0"/>
            </a:br>
            <a:r>
              <a:rPr lang="en-US" sz="4000" smtClean="0"/>
              <a:t>language understanding and learning</a:t>
            </a:r>
          </a:p>
        </p:txBody>
      </p:sp>
      <p:sp>
        <p:nvSpPr>
          <p:cNvPr id="1732611" name="Rectangle 3"/>
          <p:cNvSpPr>
            <a:spLocks noGrp="1" noChangeArrowheads="1"/>
          </p:cNvSpPr>
          <p:nvPr>
            <p:ph type="body" idx="1"/>
          </p:nvPr>
        </p:nvSpPr>
        <p:spPr>
          <a:xfrm>
            <a:off x="457200" y="1824038"/>
            <a:ext cx="8229600" cy="4302125"/>
          </a:xfrm>
        </p:spPr>
        <p:txBody>
          <a:bodyPr/>
          <a:lstStyle/>
          <a:p>
            <a:pPr eaLnBrk="1" hangingPunct="1"/>
            <a:r>
              <a:rPr lang="en-US" sz="2800" smtClean="0"/>
              <a:t>Linguistic structure reflects experiential structure</a:t>
            </a:r>
          </a:p>
          <a:p>
            <a:pPr lvl="1" eaLnBrk="1" hangingPunct="1">
              <a:spcBef>
                <a:spcPct val="50000"/>
              </a:spcBef>
            </a:pPr>
            <a:r>
              <a:rPr lang="en-US" sz="2400" smtClean="0"/>
              <a:t>Discourse participants and entities </a:t>
            </a:r>
          </a:p>
          <a:p>
            <a:pPr lvl="1" eaLnBrk="1" hangingPunct="1">
              <a:spcBef>
                <a:spcPct val="50000"/>
              </a:spcBef>
            </a:pPr>
            <a:r>
              <a:rPr lang="en-US" sz="2400" smtClean="0"/>
              <a:t>Embodied schemas:</a:t>
            </a:r>
          </a:p>
          <a:p>
            <a:pPr lvl="2" eaLnBrk="1" hangingPunct="1"/>
            <a:r>
              <a:rPr lang="en-US" sz="2000" smtClean="0"/>
              <a:t>action, perception, emotion, attention, perspective </a:t>
            </a:r>
          </a:p>
          <a:p>
            <a:pPr lvl="1" eaLnBrk="1" hangingPunct="1">
              <a:spcBef>
                <a:spcPct val="50000"/>
              </a:spcBef>
            </a:pPr>
            <a:r>
              <a:rPr lang="en-US" sz="2400" smtClean="0"/>
              <a:t>Semantic and pragmatic relations: </a:t>
            </a:r>
          </a:p>
          <a:p>
            <a:pPr lvl="2" eaLnBrk="1" hangingPunct="1"/>
            <a:r>
              <a:rPr lang="en-US" sz="2000" smtClean="0"/>
              <a:t>spatial, social, ontological, causal </a:t>
            </a:r>
          </a:p>
          <a:p>
            <a:pPr eaLnBrk="1" hangingPunct="1">
              <a:spcBef>
                <a:spcPct val="80000"/>
              </a:spcBef>
            </a:pPr>
            <a:r>
              <a:rPr lang="en-US" sz="2800" smtClean="0">
                <a:solidFill>
                  <a:srgbClr val="FF0066"/>
                </a:solidFill>
              </a:rPr>
              <a:t>‘Contextual bootstrapping’</a:t>
            </a:r>
            <a:r>
              <a:rPr lang="en-US" sz="2800" smtClean="0"/>
              <a:t> for grammar learning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326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2611"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z="3600" smtClean="0"/>
              <a:t>The context model tracks accessible </a:t>
            </a:r>
            <a:br>
              <a:rPr lang="en-US" sz="3600" smtClean="0"/>
            </a:br>
            <a:r>
              <a:rPr lang="en-US" sz="3600" smtClean="0"/>
              <a:t>entities, events, and utterances</a:t>
            </a:r>
          </a:p>
        </p:txBody>
      </p:sp>
      <p:grpSp>
        <p:nvGrpSpPr>
          <p:cNvPr id="54275" name="Group 3"/>
          <p:cNvGrpSpPr>
            <a:grpSpLocks/>
          </p:cNvGrpSpPr>
          <p:nvPr/>
        </p:nvGrpSpPr>
        <p:grpSpPr bwMode="auto">
          <a:xfrm>
            <a:off x="2209800" y="1752600"/>
            <a:ext cx="2286000" cy="1381125"/>
            <a:chOff x="5019" y="3082"/>
            <a:chExt cx="2063" cy="557"/>
          </a:xfrm>
        </p:grpSpPr>
        <p:sp>
          <p:nvSpPr>
            <p:cNvPr id="54282" name="AutoShape 4"/>
            <p:cNvSpPr>
              <a:spLocks noChangeArrowheads="1"/>
            </p:cNvSpPr>
            <p:nvPr/>
          </p:nvSpPr>
          <p:spPr bwMode="auto">
            <a:xfrm>
              <a:off x="5146" y="3082"/>
              <a:ext cx="1936" cy="418"/>
            </a:xfrm>
            <a:prstGeom prst="roundRect">
              <a:avLst>
                <a:gd name="adj" fmla="val 16667"/>
              </a:avLst>
            </a:prstGeom>
            <a:solidFill>
              <a:srgbClr val="FFFF66"/>
            </a:solidFill>
            <a:ln w="38100">
              <a:solidFill>
                <a:srgbClr val="FF6600"/>
              </a:solidFill>
              <a:round/>
              <a:headEnd/>
              <a:tailEnd/>
            </a:ln>
          </p:spPr>
          <p:txBody>
            <a:bodyPr lIns="0" tIns="77724" rIns="0" bIns="0"/>
            <a:lstStyle/>
            <a:p>
              <a:pPr eaLnBrk="0" hangingPunct="0"/>
              <a:endParaRPr lang="en-GB" sz="2200">
                <a:latin typeface="Verdana" pitchFamily="34" charset="0"/>
                <a:cs typeface="Tahoma" pitchFamily="34" charset="0"/>
              </a:endParaRPr>
            </a:p>
          </p:txBody>
        </p:sp>
        <p:sp>
          <p:nvSpPr>
            <p:cNvPr id="54283" name="AutoShape 5"/>
            <p:cNvSpPr>
              <a:spLocks noChangeArrowheads="1"/>
            </p:cNvSpPr>
            <p:nvPr/>
          </p:nvSpPr>
          <p:spPr bwMode="auto">
            <a:xfrm>
              <a:off x="5080" y="3144"/>
              <a:ext cx="1938" cy="418"/>
            </a:xfrm>
            <a:prstGeom prst="roundRect">
              <a:avLst>
                <a:gd name="adj" fmla="val 16667"/>
              </a:avLst>
            </a:prstGeom>
            <a:solidFill>
              <a:srgbClr val="FFFF66"/>
            </a:solidFill>
            <a:ln w="38100">
              <a:solidFill>
                <a:srgbClr val="FF6600"/>
              </a:solidFill>
              <a:round/>
              <a:headEnd/>
              <a:tailEnd/>
            </a:ln>
          </p:spPr>
          <p:txBody>
            <a:bodyPr lIns="0" tIns="77724" rIns="0" bIns="0"/>
            <a:lstStyle/>
            <a:p>
              <a:pPr eaLnBrk="0" hangingPunct="0"/>
              <a:endParaRPr lang="en-GB" sz="2200">
                <a:latin typeface="Verdana" pitchFamily="34" charset="0"/>
                <a:cs typeface="Tahoma" pitchFamily="34" charset="0"/>
              </a:endParaRPr>
            </a:p>
          </p:txBody>
        </p:sp>
        <p:sp>
          <p:nvSpPr>
            <p:cNvPr id="54284" name="AutoShape 6"/>
            <p:cNvSpPr>
              <a:spLocks noChangeArrowheads="1"/>
            </p:cNvSpPr>
            <p:nvPr/>
          </p:nvSpPr>
          <p:spPr bwMode="auto">
            <a:xfrm>
              <a:off x="5019" y="3222"/>
              <a:ext cx="1939" cy="417"/>
            </a:xfrm>
            <a:prstGeom prst="roundRect">
              <a:avLst>
                <a:gd name="adj" fmla="val 16667"/>
              </a:avLst>
            </a:prstGeom>
            <a:solidFill>
              <a:srgbClr val="FFFF66"/>
            </a:solidFill>
            <a:ln w="38100">
              <a:solidFill>
                <a:srgbClr val="FF6600"/>
              </a:solidFill>
              <a:round/>
              <a:headEnd/>
              <a:tailEnd/>
            </a:ln>
          </p:spPr>
          <p:txBody>
            <a:bodyPr lIns="0" tIns="15545" rIns="0" bIns="0"/>
            <a:lstStyle/>
            <a:p>
              <a:pPr algn="ctr" eaLnBrk="0" hangingPunct="0"/>
              <a:r>
                <a:rPr lang="en-US" altLang="zh-TW" sz="2000">
                  <a:latin typeface="Verdana" pitchFamily="34" charset="0"/>
                  <a:ea typeface="PMingLiU" pitchFamily="18" charset="-120"/>
                </a:rPr>
                <a:t>Discourse &amp; Situational Context</a:t>
              </a:r>
              <a:endParaRPr lang="en-US" sz="2000">
                <a:latin typeface="Verdana" pitchFamily="34" charset="0"/>
                <a:ea typeface="PMingLiU" pitchFamily="18" charset="-120"/>
              </a:endParaRPr>
            </a:p>
          </p:txBody>
        </p:sp>
      </p:grpSp>
      <p:grpSp>
        <p:nvGrpSpPr>
          <p:cNvPr id="54276" name="Group 7"/>
          <p:cNvGrpSpPr>
            <a:grpSpLocks/>
          </p:cNvGrpSpPr>
          <p:nvPr/>
        </p:nvGrpSpPr>
        <p:grpSpPr bwMode="auto">
          <a:xfrm>
            <a:off x="2133600" y="3581400"/>
            <a:ext cx="5334000" cy="2362200"/>
            <a:chOff x="240" y="672"/>
            <a:chExt cx="2640" cy="1056"/>
          </a:xfrm>
        </p:grpSpPr>
        <p:grpSp>
          <p:nvGrpSpPr>
            <p:cNvPr id="54277" name="Group 8"/>
            <p:cNvGrpSpPr>
              <a:grpSpLocks/>
            </p:cNvGrpSpPr>
            <p:nvPr/>
          </p:nvGrpSpPr>
          <p:grpSpPr bwMode="auto">
            <a:xfrm>
              <a:off x="288" y="912"/>
              <a:ext cx="2592" cy="816"/>
              <a:chOff x="288" y="864"/>
              <a:chExt cx="2592" cy="816"/>
            </a:xfrm>
          </p:grpSpPr>
          <p:sp>
            <p:nvSpPr>
              <p:cNvPr id="54279" name="AutoShape 9"/>
              <p:cNvSpPr>
                <a:spLocks/>
              </p:cNvSpPr>
              <p:nvPr/>
            </p:nvSpPr>
            <p:spPr bwMode="auto">
              <a:xfrm>
                <a:off x="288" y="864"/>
                <a:ext cx="48" cy="816"/>
              </a:xfrm>
              <a:prstGeom prst="leftBracket">
                <a:avLst>
                  <a:gd name="adj" fmla="val 0"/>
                </a:avLst>
              </a:prstGeom>
              <a:noFill/>
              <a:ln w="6350">
                <a:solidFill>
                  <a:srgbClr val="000000"/>
                </a:solidFill>
                <a:round/>
                <a:headEnd/>
                <a:tailEnd/>
              </a:ln>
            </p:spPr>
            <p:txBody>
              <a:bodyPr/>
              <a:lstStyle/>
              <a:p>
                <a:endParaRPr lang="en-US"/>
              </a:p>
            </p:txBody>
          </p:sp>
          <p:sp>
            <p:nvSpPr>
              <p:cNvPr id="54280" name="AutoShape 10"/>
              <p:cNvSpPr>
                <a:spLocks/>
              </p:cNvSpPr>
              <p:nvPr/>
            </p:nvSpPr>
            <p:spPr bwMode="auto">
              <a:xfrm flipH="1">
                <a:off x="2828" y="864"/>
                <a:ext cx="52" cy="816"/>
              </a:xfrm>
              <a:prstGeom prst="leftBracket">
                <a:avLst>
                  <a:gd name="adj" fmla="val 0"/>
                </a:avLst>
              </a:prstGeom>
              <a:noFill/>
              <a:ln w="6350">
                <a:solidFill>
                  <a:srgbClr val="000000"/>
                </a:solidFill>
                <a:round/>
                <a:headEnd/>
                <a:tailEnd/>
              </a:ln>
            </p:spPr>
            <p:txBody>
              <a:bodyPr/>
              <a:lstStyle/>
              <a:p>
                <a:endParaRPr lang="en-US"/>
              </a:p>
            </p:txBody>
          </p:sp>
          <p:sp>
            <p:nvSpPr>
              <p:cNvPr id="54281" name="Text Box 11"/>
              <p:cNvSpPr txBox="1">
                <a:spLocks noChangeArrowheads="1"/>
              </p:cNvSpPr>
              <p:nvPr/>
            </p:nvSpPr>
            <p:spPr bwMode="auto">
              <a:xfrm>
                <a:off x="341" y="864"/>
                <a:ext cx="2486" cy="795"/>
              </a:xfrm>
              <a:prstGeom prst="rect">
                <a:avLst/>
              </a:prstGeom>
              <a:noFill/>
              <a:ln w="9525">
                <a:noFill/>
                <a:miter lim="800000"/>
                <a:headEnd/>
                <a:tailEnd/>
              </a:ln>
            </p:spPr>
            <p:txBody>
              <a:bodyPr tIns="18288" rIns="0" bIns="0"/>
              <a:lstStyle/>
              <a:p>
                <a:pPr>
                  <a:tabLst>
                    <a:tab pos="176213" algn="l"/>
                    <a:tab pos="341313" algn="l"/>
                  </a:tabLst>
                </a:pPr>
                <a:r>
                  <a:rPr lang="en-US" altLang="zh-TW" sz="2200">
                    <a:latin typeface="Verdana" pitchFamily="34" charset="0"/>
                    <a:ea typeface="PMingLiU" pitchFamily="18" charset="-120"/>
                  </a:rPr>
                  <a:t>Discourse01</a:t>
                </a:r>
              </a:p>
              <a:p>
                <a:pPr>
                  <a:tabLst>
                    <a:tab pos="176213" algn="l"/>
                    <a:tab pos="341313" algn="l"/>
                  </a:tabLst>
                </a:pPr>
                <a:r>
                  <a:rPr lang="en-US" altLang="zh-TW" sz="2200">
                    <a:latin typeface="Verdana" pitchFamily="34" charset="0"/>
                    <a:ea typeface="PMingLiU" pitchFamily="18" charset="-120"/>
                  </a:rPr>
                  <a:t>	participants: Eve , Mother</a:t>
                </a:r>
              </a:p>
              <a:p>
                <a:pPr>
                  <a:tabLst>
                    <a:tab pos="176213" algn="l"/>
                    <a:tab pos="341313" algn="l"/>
                  </a:tabLst>
                </a:pPr>
                <a:r>
                  <a:rPr lang="en-US" altLang="zh-TW" sz="2200">
                    <a:latin typeface="Verdana" pitchFamily="34" charset="0"/>
                    <a:ea typeface="PMingLiU" pitchFamily="18" charset="-120"/>
                  </a:rPr>
                  <a:t>	objects: Hands, ...</a:t>
                </a:r>
              </a:p>
              <a:p>
                <a:pPr>
                  <a:tabLst>
                    <a:tab pos="176213" algn="l"/>
                    <a:tab pos="341313" algn="l"/>
                  </a:tabLst>
                </a:pPr>
                <a:r>
                  <a:rPr lang="en-US" altLang="zh-TW" sz="2200">
                    <a:latin typeface="Verdana" pitchFamily="34" charset="0"/>
                    <a:ea typeface="PMingLiU" pitchFamily="18" charset="-120"/>
                  </a:rPr>
                  <a:t>	discourse-history: DS01</a:t>
                </a:r>
              </a:p>
              <a:p>
                <a:pPr>
                  <a:tabLst>
                    <a:tab pos="176213" algn="l"/>
                    <a:tab pos="341313" algn="l"/>
                  </a:tabLst>
                </a:pPr>
                <a:r>
                  <a:rPr lang="en-US" altLang="zh-TW" sz="2200">
                    <a:latin typeface="Verdana" pitchFamily="34" charset="0"/>
                    <a:ea typeface="PMingLiU" pitchFamily="18" charset="-120"/>
                  </a:rPr>
                  <a:t>	situational-history: Wash-Action</a:t>
                </a:r>
                <a:endParaRPr lang="en-US" sz="2200">
                  <a:latin typeface="Verdana" pitchFamily="34" charset="0"/>
                  <a:ea typeface="PMingLiU" pitchFamily="18" charset="-120"/>
                </a:endParaRPr>
              </a:p>
            </p:txBody>
          </p:sp>
        </p:grpSp>
        <p:sp>
          <p:nvSpPr>
            <p:cNvPr id="54278" name="Text Box 12"/>
            <p:cNvSpPr txBox="1">
              <a:spLocks noChangeArrowheads="1"/>
            </p:cNvSpPr>
            <p:nvPr/>
          </p:nvSpPr>
          <p:spPr bwMode="auto">
            <a:xfrm>
              <a:off x="240" y="672"/>
              <a:ext cx="1930" cy="144"/>
            </a:xfrm>
            <a:prstGeom prst="rect">
              <a:avLst/>
            </a:prstGeom>
            <a:noFill/>
            <a:ln w="9525">
              <a:noFill/>
              <a:miter lim="800000"/>
              <a:headEnd/>
              <a:tailEnd/>
            </a:ln>
          </p:spPr>
          <p:txBody>
            <a:bodyPr lIns="54864" tIns="36576" rIns="0" bIns="0"/>
            <a:lstStyle/>
            <a:p>
              <a:r>
                <a:rPr lang="en-US" altLang="zh-TW" sz="2200" b="1">
                  <a:solidFill>
                    <a:srgbClr val="FF0066"/>
                  </a:solidFill>
                  <a:latin typeface="Verdana" pitchFamily="34" charset="0"/>
                  <a:ea typeface="PMingLiU" pitchFamily="18" charset="-120"/>
                </a:rPr>
                <a:t>Discourse:</a:t>
              </a:r>
              <a:endParaRPr lang="en-US" sz="2200">
                <a:solidFill>
                  <a:srgbClr val="FF0066"/>
                </a:solidFill>
                <a:cs typeface="Arial" charset="0"/>
              </a:endParaRPr>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mtClean="0"/>
              <a:t>Each of the items in the context model has rich internal structure</a:t>
            </a:r>
          </a:p>
        </p:txBody>
      </p:sp>
      <p:sp>
        <p:nvSpPr>
          <p:cNvPr id="55299" name="AutoShape 3"/>
          <p:cNvSpPr>
            <a:spLocks noChangeAspect="1" noChangeArrowheads="1"/>
          </p:cNvSpPr>
          <p:nvPr/>
        </p:nvSpPr>
        <p:spPr bwMode="auto">
          <a:xfrm>
            <a:off x="533400" y="2057400"/>
            <a:ext cx="8077200" cy="4114800"/>
          </a:xfrm>
          <a:prstGeom prst="rect">
            <a:avLst/>
          </a:prstGeom>
          <a:noFill/>
          <a:ln w="9525">
            <a:solidFill>
              <a:srgbClr val="000000"/>
            </a:solidFill>
            <a:miter lim="800000"/>
            <a:headEnd/>
            <a:tailEnd/>
          </a:ln>
        </p:spPr>
        <p:txBody>
          <a:bodyPr/>
          <a:lstStyle/>
          <a:p>
            <a:endParaRPr lang="en-US"/>
          </a:p>
        </p:txBody>
      </p:sp>
      <p:sp>
        <p:nvSpPr>
          <p:cNvPr id="55300" name="Text Box 4"/>
          <p:cNvSpPr txBox="1">
            <a:spLocks noChangeArrowheads="1"/>
          </p:cNvSpPr>
          <p:nvPr/>
        </p:nvSpPr>
        <p:spPr bwMode="auto">
          <a:xfrm>
            <a:off x="609600" y="4191000"/>
            <a:ext cx="3276600" cy="381000"/>
          </a:xfrm>
          <a:prstGeom prst="rect">
            <a:avLst/>
          </a:prstGeom>
          <a:noFill/>
          <a:ln w="9525">
            <a:noFill/>
            <a:miter lim="800000"/>
            <a:headEnd/>
            <a:tailEnd/>
          </a:ln>
        </p:spPr>
        <p:txBody>
          <a:bodyPr lIns="54864" tIns="36576" rIns="0" bIns="0"/>
          <a:lstStyle/>
          <a:p>
            <a:r>
              <a:rPr lang="en-US" altLang="zh-TW" sz="2400">
                <a:solidFill>
                  <a:srgbClr val="FF0066"/>
                </a:solidFill>
                <a:latin typeface="Verdana" pitchFamily="34" charset="0"/>
                <a:ea typeface="PMingLiU" pitchFamily="18" charset="-120"/>
              </a:rPr>
              <a:t>Situational History:</a:t>
            </a:r>
            <a:endParaRPr lang="en-US" sz="2400">
              <a:solidFill>
                <a:srgbClr val="FF0066"/>
              </a:solidFill>
              <a:latin typeface="Verdana" pitchFamily="34" charset="0"/>
              <a:cs typeface="Arial" charset="0"/>
            </a:endParaRPr>
          </a:p>
        </p:txBody>
      </p:sp>
      <p:sp>
        <p:nvSpPr>
          <p:cNvPr id="55301" name="Text Box 5"/>
          <p:cNvSpPr txBox="1">
            <a:spLocks noChangeArrowheads="1"/>
          </p:cNvSpPr>
          <p:nvPr/>
        </p:nvSpPr>
        <p:spPr bwMode="auto">
          <a:xfrm>
            <a:off x="4724400" y="4191000"/>
            <a:ext cx="3505200" cy="381000"/>
          </a:xfrm>
          <a:prstGeom prst="rect">
            <a:avLst/>
          </a:prstGeom>
          <a:noFill/>
          <a:ln w="9525">
            <a:noFill/>
            <a:miter lim="800000"/>
            <a:headEnd/>
            <a:tailEnd/>
          </a:ln>
        </p:spPr>
        <p:txBody>
          <a:bodyPr lIns="54864" tIns="36576" rIns="0" bIns="0"/>
          <a:lstStyle/>
          <a:p>
            <a:r>
              <a:rPr lang="en-US" altLang="zh-TW" sz="2400">
                <a:solidFill>
                  <a:srgbClr val="FF0066"/>
                </a:solidFill>
                <a:latin typeface="Verdana" pitchFamily="34" charset="0"/>
                <a:ea typeface="PMingLiU" pitchFamily="18" charset="-120"/>
              </a:rPr>
              <a:t>Discourse History:</a:t>
            </a:r>
            <a:endParaRPr lang="en-US" sz="2400">
              <a:solidFill>
                <a:srgbClr val="FF0066"/>
              </a:solidFill>
              <a:latin typeface="Verdana" pitchFamily="34" charset="0"/>
              <a:cs typeface="Arial" charset="0"/>
            </a:endParaRPr>
          </a:p>
        </p:txBody>
      </p:sp>
      <p:sp>
        <p:nvSpPr>
          <p:cNvPr id="55302" name="Text Box 6"/>
          <p:cNvSpPr txBox="1">
            <a:spLocks noChangeArrowheads="1"/>
          </p:cNvSpPr>
          <p:nvPr/>
        </p:nvSpPr>
        <p:spPr bwMode="auto">
          <a:xfrm>
            <a:off x="609600" y="2209800"/>
            <a:ext cx="3101975" cy="508000"/>
          </a:xfrm>
          <a:prstGeom prst="rect">
            <a:avLst/>
          </a:prstGeom>
          <a:noFill/>
          <a:ln w="9525">
            <a:noFill/>
            <a:miter lim="800000"/>
            <a:headEnd/>
            <a:tailEnd/>
          </a:ln>
        </p:spPr>
        <p:txBody>
          <a:bodyPr lIns="73152" tIns="36576" rIns="0" bIns="0"/>
          <a:lstStyle/>
          <a:p>
            <a:r>
              <a:rPr lang="en-US" altLang="zh-TW" sz="2400">
                <a:solidFill>
                  <a:srgbClr val="FF0066"/>
                </a:solidFill>
                <a:latin typeface="Verdana" pitchFamily="34" charset="0"/>
                <a:ea typeface="PMingLiU" pitchFamily="18" charset="-120"/>
              </a:rPr>
              <a:t>Participants:</a:t>
            </a:r>
            <a:endParaRPr lang="en-US" sz="2400">
              <a:solidFill>
                <a:srgbClr val="FF0066"/>
              </a:solidFill>
              <a:latin typeface="Verdana" pitchFamily="34" charset="0"/>
              <a:cs typeface="Arial" charset="0"/>
            </a:endParaRPr>
          </a:p>
        </p:txBody>
      </p:sp>
      <p:sp>
        <p:nvSpPr>
          <p:cNvPr id="55303" name="Text Box 7"/>
          <p:cNvSpPr txBox="1">
            <a:spLocks noChangeArrowheads="1"/>
          </p:cNvSpPr>
          <p:nvPr/>
        </p:nvSpPr>
        <p:spPr bwMode="auto">
          <a:xfrm>
            <a:off x="4724400" y="2209800"/>
            <a:ext cx="2895600" cy="381000"/>
          </a:xfrm>
          <a:prstGeom prst="rect">
            <a:avLst/>
          </a:prstGeom>
          <a:noFill/>
          <a:ln w="9525">
            <a:noFill/>
            <a:miter lim="800000"/>
            <a:headEnd/>
            <a:tailEnd/>
          </a:ln>
        </p:spPr>
        <p:txBody>
          <a:bodyPr lIns="54864" tIns="36576" rIns="0" bIns="0"/>
          <a:lstStyle/>
          <a:p>
            <a:r>
              <a:rPr lang="en-US" altLang="zh-TW" sz="2400">
                <a:solidFill>
                  <a:srgbClr val="FF0066"/>
                </a:solidFill>
                <a:latin typeface="Verdana" pitchFamily="34" charset="0"/>
                <a:ea typeface="PMingLiU" pitchFamily="18" charset="-120"/>
              </a:rPr>
              <a:t>Objects:</a:t>
            </a:r>
            <a:endParaRPr lang="en-US" sz="2400">
              <a:solidFill>
                <a:srgbClr val="FF0066"/>
              </a:solidFill>
              <a:latin typeface="Verdana" pitchFamily="34" charset="0"/>
              <a:cs typeface="Arial" charset="0"/>
            </a:endParaRPr>
          </a:p>
        </p:txBody>
      </p:sp>
      <p:sp>
        <p:nvSpPr>
          <p:cNvPr id="55304" name="Text Box 8"/>
          <p:cNvSpPr txBox="1">
            <a:spLocks noChangeArrowheads="1"/>
          </p:cNvSpPr>
          <p:nvPr/>
        </p:nvSpPr>
        <p:spPr bwMode="auto">
          <a:xfrm>
            <a:off x="457200" y="1600200"/>
            <a:ext cx="3117850" cy="381000"/>
          </a:xfrm>
          <a:prstGeom prst="rect">
            <a:avLst/>
          </a:prstGeom>
          <a:noFill/>
          <a:ln w="9525">
            <a:noFill/>
            <a:miter lim="800000"/>
            <a:headEnd/>
            <a:tailEnd/>
          </a:ln>
        </p:spPr>
        <p:txBody>
          <a:bodyPr lIns="54864" tIns="36576" rIns="0" bIns="0"/>
          <a:lstStyle/>
          <a:p>
            <a:r>
              <a:rPr lang="en-US" altLang="zh-TW" sz="2400">
                <a:solidFill>
                  <a:srgbClr val="FF0066"/>
                </a:solidFill>
                <a:latin typeface="Verdana" pitchFamily="34" charset="0"/>
                <a:ea typeface="PMingLiU" pitchFamily="18" charset="-120"/>
              </a:rPr>
              <a:t>Discourse:</a:t>
            </a:r>
            <a:endParaRPr lang="en-US" sz="2400">
              <a:solidFill>
                <a:srgbClr val="FF0066"/>
              </a:solidFill>
              <a:latin typeface="Verdana" pitchFamily="34" charset="0"/>
              <a:cs typeface="Arial" charset="0"/>
            </a:endParaRPr>
          </a:p>
        </p:txBody>
      </p:sp>
      <p:grpSp>
        <p:nvGrpSpPr>
          <p:cNvPr id="55305" name="Group 9"/>
          <p:cNvGrpSpPr>
            <a:grpSpLocks/>
          </p:cNvGrpSpPr>
          <p:nvPr/>
        </p:nvGrpSpPr>
        <p:grpSpPr bwMode="auto">
          <a:xfrm>
            <a:off x="685800" y="4648200"/>
            <a:ext cx="2362200" cy="762000"/>
            <a:chOff x="3120" y="1920"/>
            <a:chExt cx="1488" cy="432"/>
          </a:xfrm>
        </p:grpSpPr>
        <p:sp>
          <p:nvSpPr>
            <p:cNvPr id="55322" name="Text Box 10"/>
            <p:cNvSpPr txBox="1">
              <a:spLocks noChangeArrowheads="1"/>
            </p:cNvSpPr>
            <p:nvPr/>
          </p:nvSpPr>
          <p:spPr bwMode="auto">
            <a:xfrm>
              <a:off x="3120" y="1920"/>
              <a:ext cx="1442" cy="384"/>
            </a:xfrm>
            <a:prstGeom prst="rect">
              <a:avLst/>
            </a:prstGeom>
            <a:noFill/>
            <a:ln w="9525">
              <a:noFill/>
              <a:miter lim="800000"/>
              <a:headEnd/>
              <a:tailEnd/>
            </a:ln>
          </p:spPr>
          <p:txBody>
            <a:bodyPr tIns="18288" rIns="0" bIns="0"/>
            <a:lstStyle/>
            <a:p>
              <a:pPr>
                <a:tabLst>
                  <a:tab pos="231775" algn="l"/>
                  <a:tab pos="461963" algn="l"/>
                </a:tabLst>
              </a:pPr>
              <a:r>
                <a:rPr lang="en-US" altLang="zh-TW" sz="2200">
                  <a:latin typeface="Verdana" pitchFamily="34" charset="0"/>
                  <a:ea typeface="PMingLiU" pitchFamily="18" charset="-120"/>
                </a:rPr>
                <a:t>Wash-Action</a:t>
              </a:r>
            </a:p>
            <a:p>
              <a:pPr>
                <a:tabLst>
                  <a:tab pos="231775" algn="l"/>
                  <a:tab pos="461963" algn="l"/>
                </a:tabLst>
              </a:pPr>
              <a:r>
                <a:rPr lang="en-US" altLang="zh-TW" sz="1200">
                  <a:solidFill>
                    <a:srgbClr val="969696"/>
                  </a:solidFill>
                  <a:latin typeface="Verdana" pitchFamily="34" charset="0"/>
                  <a:ea typeface="PMingLiU" pitchFamily="18" charset="-120"/>
                </a:rPr>
                <a:t>	washer: Eve</a:t>
              </a:r>
            </a:p>
            <a:p>
              <a:pPr>
                <a:tabLst>
                  <a:tab pos="231775" algn="l"/>
                  <a:tab pos="461963" algn="l"/>
                </a:tabLst>
              </a:pPr>
              <a:r>
                <a:rPr lang="en-US" altLang="zh-TW" sz="1200">
                  <a:solidFill>
                    <a:srgbClr val="969696"/>
                  </a:solidFill>
                  <a:latin typeface="Verdana" pitchFamily="34" charset="0"/>
                  <a:ea typeface="PMingLiU" pitchFamily="18" charset="-120"/>
                </a:rPr>
                <a:t>	washee: Hands</a:t>
              </a:r>
              <a:endParaRPr lang="en-US" sz="1200">
                <a:solidFill>
                  <a:srgbClr val="969696"/>
                </a:solidFill>
                <a:latin typeface="Verdana" pitchFamily="34" charset="0"/>
                <a:cs typeface="Arial" charset="0"/>
              </a:endParaRPr>
            </a:p>
          </p:txBody>
        </p:sp>
        <p:sp>
          <p:nvSpPr>
            <p:cNvPr id="55323" name="AutoShape 11"/>
            <p:cNvSpPr>
              <a:spLocks/>
            </p:cNvSpPr>
            <p:nvPr/>
          </p:nvSpPr>
          <p:spPr bwMode="auto">
            <a:xfrm>
              <a:off x="3120" y="1920"/>
              <a:ext cx="47" cy="432"/>
            </a:xfrm>
            <a:prstGeom prst="leftBracket">
              <a:avLst>
                <a:gd name="adj" fmla="val 0"/>
              </a:avLst>
            </a:prstGeom>
            <a:noFill/>
            <a:ln w="6350">
              <a:solidFill>
                <a:srgbClr val="000000"/>
              </a:solidFill>
              <a:round/>
              <a:headEnd/>
              <a:tailEnd/>
            </a:ln>
          </p:spPr>
          <p:txBody>
            <a:bodyPr/>
            <a:lstStyle/>
            <a:p>
              <a:endParaRPr lang="en-US"/>
            </a:p>
          </p:txBody>
        </p:sp>
        <p:sp>
          <p:nvSpPr>
            <p:cNvPr id="55324" name="AutoShape 12"/>
            <p:cNvSpPr>
              <a:spLocks/>
            </p:cNvSpPr>
            <p:nvPr/>
          </p:nvSpPr>
          <p:spPr bwMode="auto">
            <a:xfrm flipH="1">
              <a:off x="4560" y="1920"/>
              <a:ext cx="48" cy="432"/>
            </a:xfrm>
            <a:prstGeom prst="leftBracket">
              <a:avLst>
                <a:gd name="adj" fmla="val 0"/>
              </a:avLst>
            </a:prstGeom>
            <a:noFill/>
            <a:ln w="6350">
              <a:solidFill>
                <a:srgbClr val="000000"/>
              </a:solidFill>
              <a:round/>
              <a:headEnd/>
              <a:tailEnd/>
            </a:ln>
          </p:spPr>
          <p:txBody>
            <a:bodyPr/>
            <a:lstStyle/>
            <a:p>
              <a:endParaRPr lang="en-US"/>
            </a:p>
          </p:txBody>
        </p:sp>
      </p:grpSp>
      <p:grpSp>
        <p:nvGrpSpPr>
          <p:cNvPr id="55306" name="Group 13"/>
          <p:cNvGrpSpPr>
            <a:grpSpLocks/>
          </p:cNvGrpSpPr>
          <p:nvPr/>
        </p:nvGrpSpPr>
        <p:grpSpPr bwMode="auto">
          <a:xfrm>
            <a:off x="4800600" y="4648200"/>
            <a:ext cx="3733800" cy="1295400"/>
            <a:chOff x="3024" y="2880"/>
            <a:chExt cx="2352" cy="960"/>
          </a:xfrm>
        </p:grpSpPr>
        <p:sp>
          <p:nvSpPr>
            <p:cNvPr id="55319" name="Text Box 14"/>
            <p:cNvSpPr txBox="1">
              <a:spLocks noChangeArrowheads="1"/>
            </p:cNvSpPr>
            <p:nvPr/>
          </p:nvSpPr>
          <p:spPr bwMode="auto">
            <a:xfrm>
              <a:off x="3024" y="2880"/>
              <a:ext cx="2352" cy="912"/>
            </a:xfrm>
            <a:prstGeom prst="rect">
              <a:avLst/>
            </a:prstGeom>
            <a:noFill/>
            <a:ln w="9525">
              <a:noFill/>
              <a:miter lim="800000"/>
              <a:headEnd/>
              <a:tailEnd/>
            </a:ln>
          </p:spPr>
          <p:txBody>
            <a:bodyPr tIns="18288" rIns="0" bIns="0"/>
            <a:lstStyle/>
            <a:p>
              <a:pPr>
                <a:tabLst>
                  <a:tab pos="231775" algn="l"/>
                  <a:tab pos="461963" algn="l"/>
                </a:tabLst>
              </a:pPr>
              <a:r>
                <a:rPr lang="en-US" altLang="zh-TW" sz="2200">
                  <a:latin typeface="Verdana" pitchFamily="34" charset="0"/>
                  <a:ea typeface="PMingLiU" pitchFamily="18" charset="-120"/>
                </a:rPr>
                <a:t>DS01</a:t>
              </a:r>
            </a:p>
            <a:p>
              <a:pPr>
                <a:tabLst>
                  <a:tab pos="231775" algn="l"/>
                  <a:tab pos="461963" algn="l"/>
                </a:tabLst>
              </a:pPr>
              <a:r>
                <a:rPr lang="en-US" altLang="zh-TW" sz="1200">
                  <a:solidFill>
                    <a:srgbClr val="969696"/>
                  </a:solidFill>
                  <a:latin typeface="Verdana" pitchFamily="34" charset="0"/>
                  <a:ea typeface="PMingLiU" pitchFamily="18" charset="-120"/>
                </a:rPr>
                <a:t>	speaker: Mother</a:t>
              </a:r>
            </a:p>
            <a:p>
              <a:pPr>
                <a:tabLst>
                  <a:tab pos="231775" algn="l"/>
                  <a:tab pos="461963" algn="l"/>
                </a:tabLst>
              </a:pPr>
              <a:r>
                <a:rPr lang="en-US" altLang="zh-TW" sz="1200">
                  <a:solidFill>
                    <a:srgbClr val="969696"/>
                  </a:solidFill>
                  <a:latin typeface="Verdana" pitchFamily="34" charset="0"/>
                  <a:ea typeface="PMingLiU" pitchFamily="18" charset="-120"/>
                </a:rPr>
                <a:t>	addressee: Eve</a:t>
              </a:r>
            </a:p>
            <a:p>
              <a:pPr>
                <a:tabLst>
                  <a:tab pos="231775" algn="l"/>
                  <a:tab pos="461963" algn="l"/>
                </a:tabLst>
              </a:pPr>
              <a:r>
                <a:rPr lang="en-US" altLang="zh-TW" sz="1200">
                  <a:solidFill>
                    <a:srgbClr val="969696"/>
                  </a:solidFill>
                  <a:latin typeface="Verdana" pitchFamily="34" charset="0"/>
                  <a:ea typeface="PMingLiU" pitchFamily="18" charset="-120"/>
                </a:rPr>
                <a:t>	attentional-focus: Hands</a:t>
              </a:r>
            </a:p>
            <a:p>
              <a:pPr>
                <a:tabLst>
                  <a:tab pos="231775" algn="l"/>
                  <a:tab pos="461963" algn="l"/>
                </a:tabLst>
              </a:pPr>
              <a:r>
                <a:rPr lang="en-US" altLang="zh-TW" sz="1200">
                  <a:solidFill>
                    <a:srgbClr val="969696"/>
                  </a:solidFill>
                  <a:latin typeface="Verdana" pitchFamily="34" charset="0"/>
                  <a:ea typeface="PMingLiU" pitchFamily="18" charset="-120"/>
                </a:rPr>
                <a:t>	content: {"are they clean yet?"}</a:t>
              </a:r>
            </a:p>
            <a:p>
              <a:pPr>
                <a:tabLst>
                  <a:tab pos="231775" algn="l"/>
                  <a:tab pos="461963" algn="l"/>
                </a:tabLst>
              </a:pPr>
              <a:r>
                <a:rPr lang="en-US" altLang="zh-TW" sz="1200">
                  <a:solidFill>
                    <a:srgbClr val="969696"/>
                  </a:solidFill>
                  <a:latin typeface="Verdana" pitchFamily="34" charset="0"/>
                  <a:ea typeface="PMingLiU" pitchFamily="18" charset="-120"/>
                </a:rPr>
                <a:t>	speech-act: question</a:t>
              </a:r>
              <a:endParaRPr lang="en-US" sz="1200">
                <a:solidFill>
                  <a:srgbClr val="969696"/>
                </a:solidFill>
                <a:latin typeface="Verdana" pitchFamily="34" charset="0"/>
                <a:cs typeface="Arial" charset="0"/>
              </a:endParaRPr>
            </a:p>
          </p:txBody>
        </p:sp>
        <p:sp>
          <p:nvSpPr>
            <p:cNvPr id="55320" name="AutoShape 15"/>
            <p:cNvSpPr>
              <a:spLocks/>
            </p:cNvSpPr>
            <p:nvPr/>
          </p:nvSpPr>
          <p:spPr bwMode="auto">
            <a:xfrm>
              <a:off x="3024" y="2880"/>
              <a:ext cx="49" cy="960"/>
            </a:xfrm>
            <a:prstGeom prst="leftBracket">
              <a:avLst>
                <a:gd name="adj" fmla="val 0"/>
              </a:avLst>
            </a:prstGeom>
            <a:noFill/>
            <a:ln w="6350">
              <a:solidFill>
                <a:srgbClr val="000000"/>
              </a:solidFill>
              <a:round/>
              <a:headEnd/>
              <a:tailEnd/>
            </a:ln>
          </p:spPr>
          <p:txBody>
            <a:bodyPr/>
            <a:lstStyle/>
            <a:p>
              <a:endParaRPr lang="en-US"/>
            </a:p>
          </p:txBody>
        </p:sp>
        <p:sp>
          <p:nvSpPr>
            <p:cNvPr id="55321" name="AutoShape 16"/>
            <p:cNvSpPr>
              <a:spLocks/>
            </p:cNvSpPr>
            <p:nvPr/>
          </p:nvSpPr>
          <p:spPr bwMode="auto">
            <a:xfrm flipH="1">
              <a:off x="5328" y="2880"/>
              <a:ext cx="48" cy="960"/>
            </a:xfrm>
            <a:prstGeom prst="leftBracket">
              <a:avLst>
                <a:gd name="adj" fmla="val 0"/>
              </a:avLst>
            </a:prstGeom>
            <a:noFill/>
            <a:ln w="6350">
              <a:solidFill>
                <a:srgbClr val="000000"/>
              </a:solidFill>
              <a:round/>
              <a:headEnd/>
              <a:tailEnd/>
            </a:ln>
          </p:spPr>
          <p:txBody>
            <a:bodyPr/>
            <a:lstStyle/>
            <a:p>
              <a:endParaRPr lang="en-US"/>
            </a:p>
          </p:txBody>
        </p:sp>
      </p:grpSp>
      <p:grpSp>
        <p:nvGrpSpPr>
          <p:cNvPr id="55307" name="Group 17"/>
          <p:cNvGrpSpPr>
            <a:grpSpLocks/>
          </p:cNvGrpSpPr>
          <p:nvPr/>
        </p:nvGrpSpPr>
        <p:grpSpPr bwMode="auto">
          <a:xfrm>
            <a:off x="685800" y="2667000"/>
            <a:ext cx="1752600" cy="1143000"/>
            <a:chOff x="3408" y="912"/>
            <a:chExt cx="1536" cy="816"/>
          </a:xfrm>
        </p:grpSpPr>
        <p:sp>
          <p:nvSpPr>
            <p:cNvPr id="55316" name="Text Box 18"/>
            <p:cNvSpPr txBox="1">
              <a:spLocks noChangeArrowheads="1"/>
            </p:cNvSpPr>
            <p:nvPr/>
          </p:nvSpPr>
          <p:spPr bwMode="auto">
            <a:xfrm>
              <a:off x="3408" y="912"/>
              <a:ext cx="1536" cy="816"/>
            </a:xfrm>
            <a:prstGeom prst="rect">
              <a:avLst/>
            </a:prstGeom>
            <a:noFill/>
            <a:ln w="9525">
              <a:noFill/>
              <a:miter lim="800000"/>
              <a:headEnd/>
              <a:tailEnd/>
            </a:ln>
          </p:spPr>
          <p:txBody>
            <a:bodyPr tIns="18288" rIns="0" bIns="0"/>
            <a:lstStyle/>
            <a:p>
              <a:pPr>
                <a:tabLst>
                  <a:tab pos="231775" algn="l"/>
                  <a:tab pos="517525" algn="l"/>
                </a:tabLst>
              </a:pPr>
              <a:r>
                <a:rPr lang="en-US" altLang="zh-TW" sz="2200">
                  <a:latin typeface="Verdana" pitchFamily="34" charset="0"/>
                  <a:ea typeface="PMingLiU" pitchFamily="18" charset="-120"/>
                </a:rPr>
                <a:t>Eve</a:t>
              </a:r>
            </a:p>
            <a:p>
              <a:pPr>
                <a:tabLst>
                  <a:tab pos="231775" algn="l"/>
                  <a:tab pos="517525" algn="l"/>
                </a:tabLst>
              </a:pPr>
              <a:r>
                <a:rPr lang="en-US" altLang="zh-TW" sz="1200">
                  <a:solidFill>
                    <a:srgbClr val="969696"/>
                  </a:solidFill>
                  <a:latin typeface="Verdana" pitchFamily="34" charset="0"/>
                  <a:ea typeface="PMingLiU" pitchFamily="18" charset="-120"/>
                </a:rPr>
                <a:t>	category: child</a:t>
              </a:r>
            </a:p>
            <a:p>
              <a:pPr>
                <a:tabLst>
                  <a:tab pos="231775" algn="l"/>
                  <a:tab pos="517525" algn="l"/>
                </a:tabLst>
              </a:pPr>
              <a:r>
                <a:rPr lang="en-US" altLang="zh-TW" sz="1200">
                  <a:solidFill>
                    <a:srgbClr val="969696"/>
                  </a:solidFill>
                  <a:latin typeface="Verdana" pitchFamily="34" charset="0"/>
                  <a:ea typeface="PMingLiU" pitchFamily="18" charset="-120"/>
                </a:rPr>
                <a:t>	gender: female</a:t>
              </a:r>
            </a:p>
            <a:p>
              <a:pPr>
                <a:tabLst>
                  <a:tab pos="231775" algn="l"/>
                  <a:tab pos="517525" algn="l"/>
                </a:tabLst>
              </a:pPr>
              <a:r>
                <a:rPr lang="en-US" altLang="zh-TW" sz="1200">
                  <a:solidFill>
                    <a:srgbClr val="969696"/>
                  </a:solidFill>
                  <a:latin typeface="Verdana" pitchFamily="34" charset="0"/>
                  <a:ea typeface="PMingLiU" pitchFamily="18" charset="-120"/>
                </a:rPr>
                <a:t>	name: Eve</a:t>
              </a:r>
            </a:p>
            <a:p>
              <a:pPr>
                <a:tabLst>
                  <a:tab pos="231775" algn="l"/>
                  <a:tab pos="517525" algn="l"/>
                </a:tabLst>
              </a:pPr>
              <a:r>
                <a:rPr lang="en-US" altLang="zh-TW" sz="1200">
                  <a:solidFill>
                    <a:srgbClr val="969696"/>
                  </a:solidFill>
                  <a:latin typeface="Verdana" pitchFamily="34" charset="0"/>
                  <a:ea typeface="PMingLiU" pitchFamily="18" charset="-120"/>
                </a:rPr>
                <a:t>	age: 2</a:t>
              </a:r>
              <a:endParaRPr lang="en-US" sz="1200">
                <a:solidFill>
                  <a:srgbClr val="969696"/>
                </a:solidFill>
                <a:latin typeface="Verdana" pitchFamily="34" charset="0"/>
                <a:cs typeface="Arial" charset="0"/>
              </a:endParaRPr>
            </a:p>
          </p:txBody>
        </p:sp>
        <p:sp>
          <p:nvSpPr>
            <p:cNvPr id="55317" name="AutoShape 19"/>
            <p:cNvSpPr>
              <a:spLocks/>
            </p:cNvSpPr>
            <p:nvPr/>
          </p:nvSpPr>
          <p:spPr bwMode="auto">
            <a:xfrm>
              <a:off x="3408" y="912"/>
              <a:ext cx="48" cy="816"/>
            </a:xfrm>
            <a:prstGeom prst="leftBracket">
              <a:avLst>
                <a:gd name="adj" fmla="val 0"/>
              </a:avLst>
            </a:prstGeom>
            <a:noFill/>
            <a:ln w="6350">
              <a:solidFill>
                <a:srgbClr val="000000"/>
              </a:solidFill>
              <a:round/>
              <a:headEnd/>
              <a:tailEnd/>
            </a:ln>
          </p:spPr>
          <p:txBody>
            <a:bodyPr/>
            <a:lstStyle/>
            <a:p>
              <a:endParaRPr lang="en-US"/>
            </a:p>
          </p:txBody>
        </p:sp>
        <p:sp>
          <p:nvSpPr>
            <p:cNvPr id="55318" name="AutoShape 20"/>
            <p:cNvSpPr>
              <a:spLocks/>
            </p:cNvSpPr>
            <p:nvPr/>
          </p:nvSpPr>
          <p:spPr bwMode="auto">
            <a:xfrm flipH="1">
              <a:off x="4787" y="912"/>
              <a:ext cx="47" cy="816"/>
            </a:xfrm>
            <a:prstGeom prst="leftBracket">
              <a:avLst>
                <a:gd name="adj" fmla="val 0"/>
              </a:avLst>
            </a:prstGeom>
            <a:noFill/>
            <a:ln w="6350">
              <a:solidFill>
                <a:srgbClr val="000000"/>
              </a:solidFill>
              <a:round/>
              <a:headEnd/>
              <a:tailEnd/>
            </a:ln>
          </p:spPr>
          <p:txBody>
            <a:bodyPr/>
            <a:lstStyle/>
            <a:p>
              <a:endParaRPr lang="en-US"/>
            </a:p>
          </p:txBody>
        </p:sp>
      </p:grpSp>
      <p:grpSp>
        <p:nvGrpSpPr>
          <p:cNvPr id="55308" name="Group 21"/>
          <p:cNvGrpSpPr>
            <a:grpSpLocks/>
          </p:cNvGrpSpPr>
          <p:nvPr/>
        </p:nvGrpSpPr>
        <p:grpSpPr bwMode="auto">
          <a:xfrm>
            <a:off x="2438400" y="2667000"/>
            <a:ext cx="1752600" cy="1143000"/>
            <a:chOff x="288" y="2976"/>
            <a:chExt cx="1440" cy="816"/>
          </a:xfrm>
        </p:grpSpPr>
        <p:sp>
          <p:nvSpPr>
            <p:cNvPr id="55313" name="Text Box 22"/>
            <p:cNvSpPr txBox="1">
              <a:spLocks noChangeArrowheads="1"/>
            </p:cNvSpPr>
            <p:nvPr/>
          </p:nvSpPr>
          <p:spPr bwMode="auto">
            <a:xfrm>
              <a:off x="288" y="2976"/>
              <a:ext cx="1440" cy="816"/>
            </a:xfrm>
            <a:prstGeom prst="rect">
              <a:avLst/>
            </a:prstGeom>
            <a:noFill/>
            <a:ln w="9525">
              <a:noFill/>
              <a:miter lim="800000"/>
              <a:headEnd/>
              <a:tailEnd/>
            </a:ln>
          </p:spPr>
          <p:txBody>
            <a:bodyPr tIns="18288" rIns="0" bIns="0"/>
            <a:lstStyle/>
            <a:p>
              <a:pPr>
                <a:tabLst>
                  <a:tab pos="231775" algn="l"/>
                  <a:tab pos="461963" algn="l"/>
                </a:tabLst>
              </a:pPr>
              <a:r>
                <a:rPr lang="en-US" altLang="zh-TW" sz="2200">
                  <a:latin typeface="Verdana" pitchFamily="34" charset="0"/>
                  <a:ea typeface="PMingLiU" pitchFamily="18" charset="-120"/>
                </a:rPr>
                <a:t>Mother</a:t>
              </a:r>
            </a:p>
            <a:p>
              <a:pPr>
                <a:tabLst>
                  <a:tab pos="231775" algn="l"/>
                  <a:tab pos="461963" algn="l"/>
                </a:tabLst>
              </a:pPr>
              <a:r>
                <a:rPr lang="en-US" altLang="zh-TW" sz="1200">
                  <a:solidFill>
                    <a:srgbClr val="969696"/>
                  </a:solidFill>
                  <a:latin typeface="Verdana" pitchFamily="34" charset="0"/>
                  <a:ea typeface="PMingLiU" pitchFamily="18" charset="-120"/>
                </a:rPr>
                <a:t>	category: parent</a:t>
              </a:r>
            </a:p>
            <a:p>
              <a:pPr>
                <a:tabLst>
                  <a:tab pos="231775" algn="l"/>
                  <a:tab pos="461963" algn="l"/>
                </a:tabLst>
              </a:pPr>
              <a:r>
                <a:rPr lang="en-US" altLang="zh-TW" sz="1200">
                  <a:solidFill>
                    <a:srgbClr val="969696"/>
                  </a:solidFill>
                  <a:latin typeface="Verdana" pitchFamily="34" charset="0"/>
                  <a:ea typeface="PMingLiU" pitchFamily="18" charset="-120"/>
                </a:rPr>
                <a:t>	gender: female</a:t>
              </a:r>
            </a:p>
            <a:p>
              <a:pPr>
                <a:tabLst>
                  <a:tab pos="231775" algn="l"/>
                  <a:tab pos="461963" algn="l"/>
                </a:tabLst>
              </a:pPr>
              <a:r>
                <a:rPr lang="en-US" altLang="zh-TW" sz="1200">
                  <a:solidFill>
                    <a:srgbClr val="969696"/>
                  </a:solidFill>
                  <a:latin typeface="Verdana" pitchFamily="34" charset="0"/>
                  <a:ea typeface="PMingLiU" pitchFamily="18" charset="-120"/>
                </a:rPr>
                <a:t>	name: Eve</a:t>
              </a:r>
            </a:p>
            <a:p>
              <a:pPr>
                <a:tabLst>
                  <a:tab pos="231775" algn="l"/>
                  <a:tab pos="461963" algn="l"/>
                </a:tabLst>
              </a:pPr>
              <a:r>
                <a:rPr lang="en-US" altLang="zh-TW" sz="1200">
                  <a:solidFill>
                    <a:srgbClr val="969696"/>
                  </a:solidFill>
                  <a:latin typeface="Verdana" pitchFamily="34" charset="0"/>
                  <a:ea typeface="PMingLiU" pitchFamily="18" charset="-120"/>
                </a:rPr>
                <a:t>	age: 33</a:t>
              </a:r>
              <a:endParaRPr lang="en-US" sz="1200">
                <a:solidFill>
                  <a:srgbClr val="969696"/>
                </a:solidFill>
                <a:latin typeface="Verdana" pitchFamily="34" charset="0"/>
                <a:cs typeface="Arial" charset="0"/>
              </a:endParaRPr>
            </a:p>
          </p:txBody>
        </p:sp>
        <p:sp>
          <p:nvSpPr>
            <p:cNvPr id="55314" name="AutoShape 23"/>
            <p:cNvSpPr>
              <a:spLocks/>
            </p:cNvSpPr>
            <p:nvPr/>
          </p:nvSpPr>
          <p:spPr bwMode="auto">
            <a:xfrm>
              <a:off x="288" y="2976"/>
              <a:ext cx="48" cy="816"/>
            </a:xfrm>
            <a:prstGeom prst="leftBracket">
              <a:avLst>
                <a:gd name="adj" fmla="val 0"/>
              </a:avLst>
            </a:prstGeom>
            <a:noFill/>
            <a:ln w="6350">
              <a:solidFill>
                <a:srgbClr val="000000"/>
              </a:solidFill>
              <a:round/>
              <a:headEnd/>
              <a:tailEnd/>
            </a:ln>
          </p:spPr>
          <p:txBody>
            <a:bodyPr/>
            <a:lstStyle/>
            <a:p>
              <a:endParaRPr lang="en-US"/>
            </a:p>
          </p:txBody>
        </p:sp>
        <p:sp>
          <p:nvSpPr>
            <p:cNvPr id="55315" name="AutoShape 24"/>
            <p:cNvSpPr>
              <a:spLocks/>
            </p:cNvSpPr>
            <p:nvPr/>
          </p:nvSpPr>
          <p:spPr bwMode="auto">
            <a:xfrm flipH="1">
              <a:off x="1680" y="2976"/>
              <a:ext cx="48" cy="816"/>
            </a:xfrm>
            <a:prstGeom prst="leftBracket">
              <a:avLst>
                <a:gd name="adj" fmla="val 0"/>
              </a:avLst>
            </a:prstGeom>
            <a:noFill/>
            <a:ln w="6350">
              <a:solidFill>
                <a:srgbClr val="000000"/>
              </a:solidFill>
              <a:round/>
              <a:headEnd/>
              <a:tailEnd/>
            </a:ln>
          </p:spPr>
          <p:txBody>
            <a:bodyPr/>
            <a:lstStyle/>
            <a:p>
              <a:endParaRPr lang="en-US"/>
            </a:p>
          </p:txBody>
        </p:sp>
      </p:grpSp>
      <p:grpSp>
        <p:nvGrpSpPr>
          <p:cNvPr id="55309" name="Group 25"/>
          <p:cNvGrpSpPr>
            <a:grpSpLocks/>
          </p:cNvGrpSpPr>
          <p:nvPr/>
        </p:nvGrpSpPr>
        <p:grpSpPr bwMode="auto">
          <a:xfrm>
            <a:off x="4800600" y="2667000"/>
            <a:ext cx="2895600" cy="1143000"/>
            <a:chOff x="3024" y="864"/>
            <a:chExt cx="1824" cy="816"/>
          </a:xfrm>
        </p:grpSpPr>
        <p:sp>
          <p:nvSpPr>
            <p:cNvPr id="55310" name="Text Box 26"/>
            <p:cNvSpPr txBox="1">
              <a:spLocks noChangeArrowheads="1"/>
            </p:cNvSpPr>
            <p:nvPr/>
          </p:nvSpPr>
          <p:spPr bwMode="auto">
            <a:xfrm>
              <a:off x="3024" y="864"/>
              <a:ext cx="1776" cy="816"/>
            </a:xfrm>
            <a:prstGeom prst="rect">
              <a:avLst/>
            </a:prstGeom>
            <a:noFill/>
            <a:ln w="9525">
              <a:noFill/>
              <a:miter lim="800000"/>
              <a:headEnd/>
              <a:tailEnd/>
            </a:ln>
          </p:spPr>
          <p:txBody>
            <a:bodyPr tIns="18288" rIns="0" bIns="0"/>
            <a:lstStyle/>
            <a:p>
              <a:pPr>
                <a:tabLst>
                  <a:tab pos="231775" algn="l"/>
                  <a:tab pos="461963" algn="l"/>
                </a:tabLst>
              </a:pPr>
              <a:r>
                <a:rPr lang="en-US" altLang="zh-TW" sz="2200">
                  <a:latin typeface="Verdana" pitchFamily="34" charset="0"/>
                  <a:ea typeface="PMingLiU" pitchFamily="18" charset="-120"/>
                </a:rPr>
                <a:t>Hands</a:t>
              </a:r>
            </a:p>
            <a:p>
              <a:pPr>
                <a:tabLst>
                  <a:tab pos="231775" algn="l"/>
                  <a:tab pos="461963" algn="l"/>
                </a:tabLst>
              </a:pPr>
              <a:r>
                <a:rPr lang="en-US" altLang="zh-TW" sz="1200">
                  <a:solidFill>
                    <a:srgbClr val="969696"/>
                  </a:solidFill>
                  <a:latin typeface="Verdana" pitchFamily="34" charset="0"/>
                  <a:ea typeface="PMingLiU" pitchFamily="18" charset="-120"/>
                </a:rPr>
                <a:t>	category: BodyPart</a:t>
              </a:r>
            </a:p>
            <a:p>
              <a:pPr>
                <a:tabLst>
                  <a:tab pos="231775" algn="l"/>
                  <a:tab pos="461963" algn="l"/>
                </a:tabLst>
              </a:pPr>
              <a:r>
                <a:rPr lang="en-US" altLang="zh-TW" sz="1200">
                  <a:solidFill>
                    <a:srgbClr val="969696"/>
                  </a:solidFill>
                  <a:latin typeface="Verdana" pitchFamily="34" charset="0"/>
                  <a:ea typeface="PMingLiU" pitchFamily="18" charset="-120"/>
                </a:rPr>
                <a:t>	part-of: Eve</a:t>
              </a:r>
            </a:p>
            <a:p>
              <a:pPr>
                <a:tabLst>
                  <a:tab pos="231775" algn="l"/>
                  <a:tab pos="461963" algn="l"/>
                </a:tabLst>
              </a:pPr>
              <a:r>
                <a:rPr lang="en-US" altLang="zh-TW" sz="1200">
                  <a:solidFill>
                    <a:srgbClr val="969696"/>
                  </a:solidFill>
                  <a:latin typeface="Verdana" pitchFamily="34" charset="0"/>
                  <a:ea typeface="PMingLiU" pitchFamily="18" charset="-120"/>
                </a:rPr>
                <a:t>	number: plural</a:t>
              </a:r>
            </a:p>
            <a:p>
              <a:pPr>
                <a:tabLst>
                  <a:tab pos="231775" algn="l"/>
                  <a:tab pos="461963" algn="l"/>
                </a:tabLst>
              </a:pPr>
              <a:r>
                <a:rPr lang="en-US" altLang="zh-TW" sz="1200">
                  <a:solidFill>
                    <a:srgbClr val="969696"/>
                  </a:solidFill>
                  <a:latin typeface="Verdana" pitchFamily="34" charset="0"/>
                  <a:ea typeface="PMingLiU" pitchFamily="18" charset="-120"/>
                </a:rPr>
                <a:t>	accessibility: accessible</a:t>
              </a:r>
              <a:endParaRPr lang="en-US" sz="1200">
                <a:solidFill>
                  <a:srgbClr val="969696"/>
                </a:solidFill>
                <a:latin typeface="Verdana" pitchFamily="34" charset="0"/>
                <a:cs typeface="Arial" charset="0"/>
              </a:endParaRPr>
            </a:p>
          </p:txBody>
        </p:sp>
        <p:sp>
          <p:nvSpPr>
            <p:cNvPr id="55311" name="AutoShape 27"/>
            <p:cNvSpPr>
              <a:spLocks/>
            </p:cNvSpPr>
            <p:nvPr/>
          </p:nvSpPr>
          <p:spPr bwMode="auto">
            <a:xfrm>
              <a:off x="3025" y="864"/>
              <a:ext cx="47" cy="816"/>
            </a:xfrm>
            <a:prstGeom prst="leftBracket">
              <a:avLst>
                <a:gd name="adj" fmla="val 0"/>
              </a:avLst>
            </a:prstGeom>
            <a:noFill/>
            <a:ln w="6350">
              <a:solidFill>
                <a:srgbClr val="000000"/>
              </a:solidFill>
              <a:round/>
              <a:headEnd/>
              <a:tailEnd/>
            </a:ln>
          </p:spPr>
          <p:txBody>
            <a:bodyPr/>
            <a:lstStyle/>
            <a:p>
              <a:endParaRPr lang="en-US"/>
            </a:p>
          </p:txBody>
        </p:sp>
        <p:sp>
          <p:nvSpPr>
            <p:cNvPr id="55312" name="AutoShape 28"/>
            <p:cNvSpPr>
              <a:spLocks/>
            </p:cNvSpPr>
            <p:nvPr/>
          </p:nvSpPr>
          <p:spPr bwMode="auto">
            <a:xfrm flipH="1">
              <a:off x="4800" y="864"/>
              <a:ext cx="48" cy="816"/>
            </a:xfrm>
            <a:prstGeom prst="leftBracket">
              <a:avLst>
                <a:gd name="adj" fmla="val 0"/>
              </a:avLst>
            </a:prstGeom>
            <a:noFill/>
            <a:ln w="6350">
              <a:solidFill>
                <a:srgbClr val="000000"/>
              </a:solidFill>
              <a:round/>
              <a:headEnd/>
              <a:tailEnd/>
            </a:ln>
          </p:spPr>
          <p:txBody>
            <a:bodyPr/>
            <a:lstStyle/>
            <a:p>
              <a:endParaRPr lang="en-US"/>
            </a:p>
          </p:txBody>
        </p:sp>
      </p:gr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mtClean="0"/>
              <a:t>Analysis produces a semantic specification</a:t>
            </a:r>
          </a:p>
        </p:txBody>
      </p:sp>
      <p:sp>
        <p:nvSpPr>
          <p:cNvPr id="56323" name="AutoShape 3"/>
          <p:cNvSpPr>
            <a:spLocks noChangeArrowheads="1"/>
          </p:cNvSpPr>
          <p:nvPr/>
        </p:nvSpPr>
        <p:spPr bwMode="auto">
          <a:xfrm>
            <a:off x="6781800" y="1752600"/>
            <a:ext cx="1757363" cy="1295400"/>
          </a:xfrm>
          <a:prstGeom prst="can">
            <a:avLst>
              <a:gd name="adj" fmla="val 25000"/>
            </a:avLst>
          </a:prstGeom>
          <a:solidFill>
            <a:srgbClr val="99CCFF"/>
          </a:solidFill>
          <a:ln w="38100">
            <a:solidFill>
              <a:srgbClr val="666699"/>
            </a:solidFill>
            <a:round/>
            <a:headEnd/>
            <a:tailEnd/>
          </a:ln>
        </p:spPr>
        <p:txBody>
          <a:bodyPr lIns="0" tIns="77724" rIns="0" bIns="0"/>
          <a:lstStyle/>
          <a:p>
            <a:pPr algn="ctr" eaLnBrk="0" hangingPunct="0"/>
            <a:r>
              <a:rPr lang="en-US" altLang="zh-TW" sz="2000">
                <a:latin typeface="Verdana" pitchFamily="34" charset="0"/>
                <a:ea typeface="PMingLiU" pitchFamily="18" charset="-120"/>
              </a:rPr>
              <a:t>Linguistic Knowledge</a:t>
            </a:r>
          </a:p>
          <a:p>
            <a:pPr algn="ctr" eaLnBrk="0" hangingPunct="0"/>
            <a:endParaRPr lang="en-US" sz="2000">
              <a:latin typeface="Verdana" pitchFamily="34" charset="0"/>
              <a:ea typeface="PMingLiU" pitchFamily="18" charset="-120"/>
            </a:endParaRPr>
          </a:p>
        </p:txBody>
      </p:sp>
      <p:sp>
        <p:nvSpPr>
          <p:cNvPr id="56324" name="Text Box 4"/>
          <p:cNvSpPr txBox="1">
            <a:spLocks noChangeArrowheads="1"/>
          </p:cNvSpPr>
          <p:nvPr/>
        </p:nvSpPr>
        <p:spPr bwMode="auto">
          <a:xfrm>
            <a:off x="304800" y="1828800"/>
            <a:ext cx="1674813" cy="401638"/>
          </a:xfrm>
          <a:prstGeom prst="rect">
            <a:avLst/>
          </a:prstGeom>
          <a:noFill/>
          <a:ln w="38100">
            <a:noFill/>
            <a:miter lim="800000"/>
            <a:headEnd/>
            <a:tailEnd/>
          </a:ln>
        </p:spPr>
        <p:txBody>
          <a:bodyPr lIns="77724" tIns="38862" rIns="77724" bIns="0"/>
          <a:lstStyle/>
          <a:p>
            <a:pPr algn="ctr" eaLnBrk="0" hangingPunct="0"/>
            <a:r>
              <a:rPr lang="en-US" altLang="zh-TW" sz="2000">
                <a:latin typeface="Verdana" pitchFamily="34" charset="0"/>
                <a:ea typeface="PMingLiU" pitchFamily="18" charset="-120"/>
              </a:rPr>
              <a:t>Utterance</a:t>
            </a:r>
            <a:endParaRPr lang="en-US" sz="2000">
              <a:latin typeface="Verdana" pitchFamily="34" charset="0"/>
              <a:ea typeface="PMingLiU" pitchFamily="18" charset="-120"/>
            </a:endParaRPr>
          </a:p>
        </p:txBody>
      </p:sp>
      <p:grpSp>
        <p:nvGrpSpPr>
          <p:cNvPr id="56325" name="Group 5"/>
          <p:cNvGrpSpPr>
            <a:grpSpLocks/>
          </p:cNvGrpSpPr>
          <p:nvPr/>
        </p:nvGrpSpPr>
        <p:grpSpPr bwMode="auto">
          <a:xfrm>
            <a:off x="2209800" y="1752600"/>
            <a:ext cx="2286000" cy="1381125"/>
            <a:chOff x="5019" y="3082"/>
            <a:chExt cx="2063" cy="557"/>
          </a:xfrm>
        </p:grpSpPr>
        <p:sp>
          <p:nvSpPr>
            <p:cNvPr id="56336" name="AutoShape 6"/>
            <p:cNvSpPr>
              <a:spLocks noChangeArrowheads="1"/>
            </p:cNvSpPr>
            <p:nvPr/>
          </p:nvSpPr>
          <p:spPr bwMode="auto">
            <a:xfrm>
              <a:off x="5146" y="3082"/>
              <a:ext cx="1936" cy="418"/>
            </a:xfrm>
            <a:prstGeom prst="roundRect">
              <a:avLst>
                <a:gd name="adj" fmla="val 16667"/>
              </a:avLst>
            </a:prstGeom>
            <a:solidFill>
              <a:srgbClr val="FFFF66"/>
            </a:solidFill>
            <a:ln w="38100">
              <a:solidFill>
                <a:srgbClr val="FF6600"/>
              </a:solidFill>
              <a:round/>
              <a:headEnd/>
              <a:tailEnd/>
            </a:ln>
          </p:spPr>
          <p:txBody>
            <a:bodyPr lIns="0" tIns="77724" rIns="0" bIns="0"/>
            <a:lstStyle/>
            <a:p>
              <a:pPr eaLnBrk="0" hangingPunct="0"/>
              <a:endParaRPr lang="en-GB" sz="2000">
                <a:latin typeface="Verdana" pitchFamily="34" charset="0"/>
                <a:cs typeface="Tahoma" pitchFamily="34" charset="0"/>
              </a:endParaRPr>
            </a:p>
          </p:txBody>
        </p:sp>
        <p:sp>
          <p:nvSpPr>
            <p:cNvPr id="56337" name="AutoShape 7"/>
            <p:cNvSpPr>
              <a:spLocks noChangeArrowheads="1"/>
            </p:cNvSpPr>
            <p:nvPr/>
          </p:nvSpPr>
          <p:spPr bwMode="auto">
            <a:xfrm>
              <a:off x="5080" y="3144"/>
              <a:ext cx="1938" cy="418"/>
            </a:xfrm>
            <a:prstGeom prst="roundRect">
              <a:avLst>
                <a:gd name="adj" fmla="val 16667"/>
              </a:avLst>
            </a:prstGeom>
            <a:solidFill>
              <a:srgbClr val="FFFF66"/>
            </a:solidFill>
            <a:ln w="38100">
              <a:solidFill>
                <a:srgbClr val="FF6600"/>
              </a:solidFill>
              <a:round/>
              <a:headEnd/>
              <a:tailEnd/>
            </a:ln>
          </p:spPr>
          <p:txBody>
            <a:bodyPr lIns="0" tIns="77724" rIns="0" bIns="0"/>
            <a:lstStyle/>
            <a:p>
              <a:pPr eaLnBrk="0" hangingPunct="0"/>
              <a:endParaRPr lang="en-GB" sz="2000">
                <a:latin typeface="Verdana" pitchFamily="34" charset="0"/>
                <a:cs typeface="Tahoma" pitchFamily="34" charset="0"/>
              </a:endParaRPr>
            </a:p>
          </p:txBody>
        </p:sp>
        <p:sp>
          <p:nvSpPr>
            <p:cNvPr id="56338" name="AutoShape 8"/>
            <p:cNvSpPr>
              <a:spLocks noChangeArrowheads="1"/>
            </p:cNvSpPr>
            <p:nvPr/>
          </p:nvSpPr>
          <p:spPr bwMode="auto">
            <a:xfrm>
              <a:off x="5019" y="3222"/>
              <a:ext cx="1939" cy="417"/>
            </a:xfrm>
            <a:prstGeom prst="roundRect">
              <a:avLst>
                <a:gd name="adj" fmla="val 16667"/>
              </a:avLst>
            </a:prstGeom>
            <a:solidFill>
              <a:srgbClr val="FFFF66"/>
            </a:solidFill>
            <a:ln w="38100">
              <a:solidFill>
                <a:srgbClr val="FF6600"/>
              </a:solidFill>
              <a:round/>
              <a:headEnd/>
              <a:tailEnd/>
            </a:ln>
          </p:spPr>
          <p:txBody>
            <a:bodyPr lIns="0" tIns="15545" rIns="0" bIns="0"/>
            <a:lstStyle/>
            <a:p>
              <a:pPr algn="ctr" eaLnBrk="0" hangingPunct="0"/>
              <a:r>
                <a:rPr lang="en-US" altLang="zh-TW" sz="2000">
                  <a:latin typeface="Verdana" pitchFamily="34" charset="0"/>
                  <a:ea typeface="PMingLiU" pitchFamily="18" charset="-120"/>
                </a:rPr>
                <a:t>Discourse &amp; Situational Context</a:t>
              </a:r>
              <a:endParaRPr lang="en-US" sz="2000">
                <a:latin typeface="Verdana" pitchFamily="34" charset="0"/>
                <a:ea typeface="PMingLiU" pitchFamily="18" charset="-120"/>
              </a:endParaRPr>
            </a:p>
          </p:txBody>
        </p:sp>
      </p:grpSp>
      <p:sp>
        <p:nvSpPr>
          <p:cNvPr id="1740809" name="Text Box 9"/>
          <p:cNvSpPr txBox="1">
            <a:spLocks noChangeArrowheads="1"/>
          </p:cNvSpPr>
          <p:nvPr/>
        </p:nvSpPr>
        <p:spPr bwMode="auto">
          <a:xfrm>
            <a:off x="2590800" y="4572000"/>
            <a:ext cx="3419475" cy="381000"/>
          </a:xfrm>
          <a:prstGeom prst="rect">
            <a:avLst/>
          </a:prstGeom>
          <a:noFill/>
          <a:ln w="38100">
            <a:noFill/>
            <a:miter lim="800000"/>
            <a:headEnd/>
            <a:tailEnd/>
          </a:ln>
        </p:spPr>
        <p:txBody>
          <a:bodyPr lIns="77724" tIns="73152" rIns="77724" bIns="0"/>
          <a:lstStyle/>
          <a:p>
            <a:pPr algn="ctr" eaLnBrk="0" hangingPunct="0">
              <a:spcAft>
                <a:spcPct val="30000"/>
              </a:spcAft>
            </a:pPr>
            <a:r>
              <a:rPr lang="en-US" altLang="zh-TW" sz="2000">
                <a:latin typeface="Verdana" pitchFamily="34" charset="0"/>
                <a:ea typeface="PMingLiU" pitchFamily="18" charset="-120"/>
              </a:rPr>
              <a:t>Semantic Specification</a:t>
            </a:r>
          </a:p>
        </p:txBody>
      </p:sp>
      <p:sp>
        <p:nvSpPr>
          <p:cNvPr id="56327" name="AutoShape 10"/>
          <p:cNvSpPr>
            <a:spLocks noChangeArrowheads="1"/>
          </p:cNvSpPr>
          <p:nvPr/>
        </p:nvSpPr>
        <p:spPr bwMode="auto">
          <a:xfrm>
            <a:off x="4876800" y="1752600"/>
            <a:ext cx="1757363" cy="1295400"/>
          </a:xfrm>
          <a:prstGeom prst="can">
            <a:avLst>
              <a:gd name="adj" fmla="val 25000"/>
            </a:avLst>
          </a:prstGeom>
          <a:solidFill>
            <a:srgbClr val="99CCFF"/>
          </a:solidFill>
          <a:ln w="38100">
            <a:solidFill>
              <a:srgbClr val="666699"/>
            </a:solidFill>
            <a:round/>
            <a:headEnd/>
            <a:tailEnd/>
          </a:ln>
        </p:spPr>
        <p:txBody>
          <a:bodyPr lIns="0" tIns="77724" rIns="0" bIns="0"/>
          <a:lstStyle/>
          <a:p>
            <a:pPr algn="ctr" eaLnBrk="0" hangingPunct="0"/>
            <a:r>
              <a:rPr lang="en-US" altLang="zh-TW" sz="2000">
                <a:latin typeface="Verdana" pitchFamily="34" charset="0"/>
                <a:ea typeface="PMingLiU" pitchFamily="18" charset="-120"/>
              </a:rPr>
              <a:t>World Knowledge</a:t>
            </a:r>
            <a:endParaRPr lang="en-US" sz="2000">
              <a:latin typeface="Verdana" pitchFamily="34" charset="0"/>
              <a:ea typeface="PMingLiU" pitchFamily="18" charset="-120"/>
            </a:endParaRPr>
          </a:p>
        </p:txBody>
      </p:sp>
      <p:grpSp>
        <p:nvGrpSpPr>
          <p:cNvPr id="3" name="Group 11"/>
          <p:cNvGrpSpPr>
            <a:grpSpLocks/>
          </p:cNvGrpSpPr>
          <p:nvPr/>
        </p:nvGrpSpPr>
        <p:grpSpPr bwMode="auto">
          <a:xfrm>
            <a:off x="1143000" y="3276600"/>
            <a:ext cx="6719888" cy="1219200"/>
            <a:chOff x="864" y="1728"/>
            <a:chExt cx="4233" cy="1488"/>
          </a:xfrm>
        </p:grpSpPr>
        <p:sp>
          <p:nvSpPr>
            <p:cNvPr id="56331" name="AutoShape 12"/>
            <p:cNvSpPr>
              <a:spLocks noChangeArrowheads="1"/>
            </p:cNvSpPr>
            <p:nvPr/>
          </p:nvSpPr>
          <p:spPr bwMode="auto">
            <a:xfrm rot="5400000">
              <a:off x="2271" y="1473"/>
              <a:ext cx="1104" cy="2381"/>
            </a:xfrm>
            <a:prstGeom prst="notchedRightArrow">
              <a:avLst>
                <a:gd name="adj1" fmla="val 66111"/>
                <a:gd name="adj2" fmla="val 26426"/>
              </a:avLst>
            </a:prstGeom>
            <a:solidFill>
              <a:srgbClr val="CCFFCC"/>
            </a:solidFill>
            <a:ln w="38100">
              <a:solidFill>
                <a:srgbClr val="339966"/>
              </a:solidFill>
              <a:miter lim="800000"/>
              <a:headEnd/>
              <a:tailEnd/>
            </a:ln>
          </p:spPr>
          <p:txBody>
            <a:bodyPr rot="10800000" vert="eaVert" lIns="182880" tIns="38862" rIns="77724" bIns="38862"/>
            <a:lstStyle/>
            <a:p>
              <a:pPr algn="ctr"/>
              <a:r>
                <a:rPr lang="en-US" sz="2000">
                  <a:latin typeface="Verdana" pitchFamily="34" charset="0"/>
                  <a:cs typeface="Tahoma" pitchFamily="34" charset="0"/>
                </a:rPr>
                <a:t>Analysis</a:t>
              </a:r>
            </a:p>
          </p:txBody>
        </p:sp>
        <p:sp>
          <p:nvSpPr>
            <p:cNvPr id="56332" name="Freeform 13"/>
            <p:cNvSpPr>
              <a:spLocks/>
            </p:cNvSpPr>
            <p:nvPr/>
          </p:nvSpPr>
          <p:spPr bwMode="auto">
            <a:xfrm>
              <a:off x="3408" y="1728"/>
              <a:ext cx="1689" cy="336"/>
            </a:xfrm>
            <a:custGeom>
              <a:avLst/>
              <a:gdLst>
                <a:gd name="T0" fmla="*/ 1428 w 1479"/>
                <a:gd name="T1" fmla="*/ 0 h 384"/>
                <a:gd name="T2" fmla="*/ 1275 w 1479"/>
                <a:gd name="T3" fmla="*/ 180 h 384"/>
                <a:gd name="T4" fmla="*/ 206 w 1479"/>
                <a:gd name="T5" fmla="*/ 222 h 384"/>
                <a:gd name="T6" fmla="*/ 40 w 1479"/>
                <a:gd name="T7" fmla="*/ 384 h 384"/>
                <a:gd name="T8" fmla="*/ 0 60000 65536"/>
                <a:gd name="T9" fmla="*/ 0 60000 65536"/>
                <a:gd name="T10" fmla="*/ 0 60000 65536"/>
                <a:gd name="T11" fmla="*/ 0 60000 65536"/>
                <a:gd name="T12" fmla="*/ 0 w 1479"/>
                <a:gd name="T13" fmla="*/ 0 h 384"/>
                <a:gd name="T14" fmla="*/ 1479 w 1479"/>
                <a:gd name="T15" fmla="*/ 384 h 384"/>
              </a:gdLst>
              <a:ahLst/>
              <a:cxnLst>
                <a:cxn ang="T8">
                  <a:pos x="T0" y="T1"/>
                </a:cxn>
                <a:cxn ang="T9">
                  <a:pos x="T2" y="T3"/>
                </a:cxn>
                <a:cxn ang="T10">
                  <a:pos x="T4" y="T5"/>
                </a:cxn>
                <a:cxn ang="T11">
                  <a:pos x="T6" y="T7"/>
                </a:cxn>
              </a:cxnLst>
              <a:rect l="T12" t="T13" r="T14" b="T15"/>
              <a:pathLst>
                <a:path w="1479" h="384">
                  <a:moveTo>
                    <a:pt x="1428" y="0"/>
                  </a:moveTo>
                  <a:cubicBezTo>
                    <a:pt x="1402" y="30"/>
                    <a:pt x="1479" y="143"/>
                    <a:pt x="1275" y="180"/>
                  </a:cubicBezTo>
                  <a:cubicBezTo>
                    <a:pt x="1071" y="217"/>
                    <a:pt x="412" y="188"/>
                    <a:pt x="206" y="222"/>
                  </a:cubicBezTo>
                  <a:cubicBezTo>
                    <a:pt x="0" y="256"/>
                    <a:pt x="75" y="350"/>
                    <a:pt x="40" y="384"/>
                  </a:cubicBezTo>
                </a:path>
              </a:pathLst>
            </a:custGeom>
            <a:noFill/>
            <a:ln w="38100">
              <a:solidFill>
                <a:srgbClr val="339966"/>
              </a:solidFill>
              <a:round/>
              <a:headEnd/>
              <a:tailEnd type="triangle" w="med" len="med"/>
            </a:ln>
          </p:spPr>
          <p:txBody>
            <a:bodyPr lIns="182880"/>
            <a:lstStyle/>
            <a:p>
              <a:endParaRPr lang="en-US"/>
            </a:p>
          </p:txBody>
        </p:sp>
        <p:sp>
          <p:nvSpPr>
            <p:cNvPr id="56333" name="Freeform 14"/>
            <p:cNvSpPr>
              <a:spLocks/>
            </p:cNvSpPr>
            <p:nvPr/>
          </p:nvSpPr>
          <p:spPr bwMode="auto">
            <a:xfrm>
              <a:off x="864" y="1728"/>
              <a:ext cx="1343" cy="337"/>
            </a:xfrm>
            <a:custGeom>
              <a:avLst/>
              <a:gdLst>
                <a:gd name="T0" fmla="*/ 32 w 1621"/>
                <a:gd name="T1" fmla="*/ 0 h 528"/>
                <a:gd name="T2" fmla="*/ 227 w 1621"/>
                <a:gd name="T3" fmla="*/ 271 h 528"/>
                <a:gd name="T4" fmla="*/ 1395 w 1621"/>
                <a:gd name="T5" fmla="*/ 288 h 528"/>
                <a:gd name="T6" fmla="*/ 1584 w 1621"/>
                <a:gd name="T7" fmla="*/ 528 h 528"/>
                <a:gd name="T8" fmla="*/ 0 60000 65536"/>
                <a:gd name="T9" fmla="*/ 0 60000 65536"/>
                <a:gd name="T10" fmla="*/ 0 60000 65536"/>
                <a:gd name="T11" fmla="*/ 0 60000 65536"/>
                <a:gd name="T12" fmla="*/ 0 w 1621"/>
                <a:gd name="T13" fmla="*/ 0 h 528"/>
                <a:gd name="T14" fmla="*/ 1621 w 1621"/>
                <a:gd name="T15" fmla="*/ 528 h 528"/>
              </a:gdLst>
              <a:ahLst/>
              <a:cxnLst>
                <a:cxn ang="T8">
                  <a:pos x="T0" y="T1"/>
                </a:cxn>
                <a:cxn ang="T9">
                  <a:pos x="T2" y="T3"/>
                </a:cxn>
                <a:cxn ang="T10">
                  <a:pos x="T4" y="T5"/>
                </a:cxn>
                <a:cxn ang="T11">
                  <a:pos x="T6" y="T7"/>
                </a:cxn>
              </a:cxnLst>
              <a:rect l="T12" t="T13" r="T14" b="T15"/>
              <a:pathLst>
                <a:path w="1621" h="528">
                  <a:moveTo>
                    <a:pt x="32" y="0"/>
                  </a:moveTo>
                  <a:cubicBezTo>
                    <a:pt x="65" y="46"/>
                    <a:pt x="0" y="223"/>
                    <a:pt x="227" y="271"/>
                  </a:cubicBezTo>
                  <a:cubicBezTo>
                    <a:pt x="454" y="319"/>
                    <a:pt x="1169" y="245"/>
                    <a:pt x="1395" y="288"/>
                  </a:cubicBezTo>
                  <a:cubicBezTo>
                    <a:pt x="1621" y="331"/>
                    <a:pt x="1545" y="478"/>
                    <a:pt x="1584" y="528"/>
                  </a:cubicBezTo>
                </a:path>
              </a:pathLst>
            </a:custGeom>
            <a:noFill/>
            <a:ln w="38100">
              <a:solidFill>
                <a:srgbClr val="339966"/>
              </a:solidFill>
              <a:round/>
              <a:headEnd/>
              <a:tailEnd type="triangle" w="med" len="med"/>
            </a:ln>
          </p:spPr>
          <p:txBody>
            <a:bodyPr lIns="182880"/>
            <a:lstStyle/>
            <a:p>
              <a:endParaRPr lang="en-US"/>
            </a:p>
          </p:txBody>
        </p:sp>
        <p:sp>
          <p:nvSpPr>
            <p:cNvPr id="56334" name="Freeform 15"/>
            <p:cNvSpPr>
              <a:spLocks/>
            </p:cNvSpPr>
            <p:nvPr/>
          </p:nvSpPr>
          <p:spPr bwMode="auto">
            <a:xfrm flipH="1">
              <a:off x="2976" y="1728"/>
              <a:ext cx="720" cy="384"/>
            </a:xfrm>
            <a:custGeom>
              <a:avLst/>
              <a:gdLst>
                <a:gd name="T0" fmla="*/ 14 w 306"/>
                <a:gd name="T1" fmla="*/ 0 h 489"/>
                <a:gd name="T2" fmla="*/ 42 w 306"/>
                <a:gd name="T3" fmla="*/ 159 h 489"/>
                <a:gd name="T4" fmla="*/ 264 w 306"/>
                <a:gd name="T5" fmla="*/ 236 h 489"/>
                <a:gd name="T6" fmla="*/ 293 w 306"/>
                <a:gd name="T7" fmla="*/ 489 h 489"/>
                <a:gd name="T8" fmla="*/ 0 60000 65536"/>
                <a:gd name="T9" fmla="*/ 0 60000 65536"/>
                <a:gd name="T10" fmla="*/ 0 60000 65536"/>
                <a:gd name="T11" fmla="*/ 0 60000 65536"/>
                <a:gd name="T12" fmla="*/ 0 w 306"/>
                <a:gd name="T13" fmla="*/ 0 h 489"/>
                <a:gd name="T14" fmla="*/ 306 w 306"/>
                <a:gd name="T15" fmla="*/ 489 h 489"/>
              </a:gdLst>
              <a:ahLst/>
              <a:cxnLst>
                <a:cxn ang="T8">
                  <a:pos x="T0" y="T1"/>
                </a:cxn>
                <a:cxn ang="T9">
                  <a:pos x="T2" y="T3"/>
                </a:cxn>
                <a:cxn ang="T10">
                  <a:pos x="T4" y="T5"/>
                </a:cxn>
                <a:cxn ang="T11">
                  <a:pos x="T6" y="T7"/>
                </a:cxn>
              </a:cxnLst>
              <a:rect l="T12" t="T13" r="T14" b="T15"/>
              <a:pathLst>
                <a:path w="306" h="489">
                  <a:moveTo>
                    <a:pt x="14" y="0"/>
                  </a:moveTo>
                  <a:cubicBezTo>
                    <a:pt x="17" y="26"/>
                    <a:pt x="0" y="120"/>
                    <a:pt x="42" y="159"/>
                  </a:cubicBezTo>
                  <a:cubicBezTo>
                    <a:pt x="84" y="198"/>
                    <a:pt x="222" y="181"/>
                    <a:pt x="264" y="236"/>
                  </a:cubicBezTo>
                  <a:cubicBezTo>
                    <a:pt x="306" y="291"/>
                    <a:pt x="287" y="436"/>
                    <a:pt x="293" y="489"/>
                  </a:cubicBezTo>
                </a:path>
              </a:pathLst>
            </a:custGeom>
            <a:noFill/>
            <a:ln w="38100">
              <a:solidFill>
                <a:srgbClr val="339966"/>
              </a:solidFill>
              <a:round/>
              <a:headEnd/>
              <a:tailEnd type="triangle" w="med" len="med"/>
            </a:ln>
          </p:spPr>
          <p:txBody>
            <a:bodyPr lIns="182880"/>
            <a:lstStyle/>
            <a:p>
              <a:endParaRPr lang="en-US"/>
            </a:p>
          </p:txBody>
        </p:sp>
        <p:sp>
          <p:nvSpPr>
            <p:cNvPr id="56335" name="Freeform 16"/>
            <p:cNvSpPr>
              <a:spLocks/>
            </p:cNvSpPr>
            <p:nvPr/>
          </p:nvSpPr>
          <p:spPr bwMode="auto">
            <a:xfrm>
              <a:off x="2354" y="1824"/>
              <a:ext cx="286" cy="288"/>
            </a:xfrm>
            <a:custGeom>
              <a:avLst/>
              <a:gdLst>
                <a:gd name="T0" fmla="*/ 6 w 381"/>
                <a:gd name="T1" fmla="*/ 0 h 240"/>
                <a:gd name="T2" fmla="*/ 54 w 381"/>
                <a:gd name="T3" fmla="*/ 98 h 240"/>
                <a:gd name="T4" fmla="*/ 328 w 381"/>
                <a:gd name="T5" fmla="*/ 131 h 240"/>
                <a:gd name="T6" fmla="*/ 373 w 381"/>
                <a:gd name="T7" fmla="*/ 240 h 240"/>
                <a:gd name="T8" fmla="*/ 0 60000 65536"/>
                <a:gd name="T9" fmla="*/ 0 60000 65536"/>
                <a:gd name="T10" fmla="*/ 0 60000 65536"/>
                <a:gd name="T11" fmla="*/ 0 60000 65536"/>
                <a:gd name="T12" fmla="*/ 0 w 381"/>
                <a:gd name="T13" fmla="*/ 0 h 240"/>
                <a:gd name="T14" fmla="*/ 381 w 381"/>
                <a:gd name="T15" fmla="*/ 240 h 240"/>
              </a:gdLst>
              <a:ahLst/>
              <a:cxnLst>
                <a:cxn ang="T8">
                  <a:pos x="T0" y="T1"/>
                </a:cxn>
                <a:cxn ang="T9">
                  <a:pos x="T2" y="T3"/>
                </a:cxn>
                <a:cxn ang="T10">
                  <a:pos x="T4" y="T5"/>
                </a:cxn>
                <a:cxn ang="T11">
                  <a:pos x="T6" y="T7"/>
                </a:cxn>
              </a:cxnLst>
              <a:rect l="T12" t="T13" r="T14" b="T15"/>
              <a:pathLst>
                <a:path w="381" h="240">
                  <a:moveTo>
                    <a:pt x="6" y="0"/>
                  </a:moveTo>
                  <a:cubicBezTo>
                    <a:pt x="14" y="16"/>
                    <a:pt x="0" y="76"/>
                    <a:pt x="54" y="98"/>
                  </a:cubicBezTo>
                  <a:cubicBezTo>
                    <a:pt x="108" y="120"/>
                    <a:pt x="275" y="107"/>
                    <a:pt x="328" y="131"/>
                  </a:cubicBezTo>
                  <a:cubicBezTo>
                    <a:pt x="381" y="155"/>
                    <a:pt x="364" y="217"/>
                    <a:pt x="373" y="240"/>
                  </a:cubicBezTo>
                </a:path>
              </a:pathLst>
            </a:custGeom>
            <a:noFill/>
            <a:ln w="38100">
              <a:solidFill>
                <a:srgbClr val="339966"/>
              </a:solidFill>
              <a:round/>
              <a:headEnd/>
              <a:tailEnd type="triangle" w="med" len="med"/>
            </a:ln>
          </p:spPr>
          <p:txBody>
            <a:bodyPr lIns="182880"/>
            <a:lstStyle/>
            <a:p>
              <a:endParaRPr lang="en-US"/>
            </a:p>
          </p:txBody>
        </p:sp>
      </p:grpSp>
      <p:sp>
        <p:nvSpPr>
          <p:cNvPr id="56329" name="Text Box 17"/>
          <p:cNvSpPr txBox="1">
            <a:spLocks noChangeArrowheads="1"/>
          </p:cNvSpPr>
          <p:nvPr/>
        </p:nvSpPr>
        <p:spPr bwMode="auto">
          <a:xfrm>
            <a:off x="152400" y="2286000"/>
            <a:ext cx="1905000" cy="838200"/>
          </a:xfrm>
          <a:prstGeom prst="rect">
            <a:avLst/>
          </a:prstGeom>
          <a:noFill/>
          <a:ln w="38100">
            <a:noFill/>
            <a:miter lim="800000"/>
            <a:headEnd/>
            <a:tailEnd/>
          </a:ln>
        </p:spPr>
        <p:txBody>
          <a:bodyPr lIns="77724" tIns="38862" rIns="77724" bIns="0"/>
          <a:lstStyle/>
          <a:p>
            <a:pPr algn="ctr" eaLnBrk="0" hangingPunct="0"/>
            <a:r>
              <a:rPr lang="en-US" altLang="zh-TW" sz="2400">
                <a:latin typeface="Book Antiqua" pitchFamily="18" charset="0"/>
                <a:ea typeface="PMingLiU" pitchFamily="18" charset="-120"/>
              </a:rPr>
              <a:t>“</a:t>
            </a:r>
            <a:r>
              <a:rPr lang="en-US" altLang="zh-TW" sz="2400" i="1">
                <a:latin typeface="Book Antiqua" pitchFamily="18" charset="0"/>
                <a:ea typeface="PMingLiU" pitchFamily="18" charset="-120"/>
              </a:rPr>
              <a:t>You washed them</a:t>
            </a:r>
            <a:r>
              <a:rPr lang="en-US" altLang="zh-TW" sz="2400">
                <a:latin typeface="Book Antiqua" pitchFamily="18" charset="0"/>
                <a:ea typeface="PMingLiU" pitchFamily="18" charset="-120"/>
              </a:rPr>
              <a:t>”</a:t>
            </a:r>
            <a:endParaRPr lang="en-US" sz="2400">
              <a:latin typeface="Book Antiqua" pitchFamily="18" charset="0"/>
              <a:ea typeface="PMingLiU" pitchFamily="18" charset="-120"/>
            </a:endParaRPr>
          </a:p>
        </p:txBody>
      </p:sp>
      <p:sp>
        <p:nvSpPr>
          <p:cNvPr id="1740818" name="Text Box 18"/>
          <p:cNvSpPr txBox="1">
            <a:spLocks noChangeArrowheads="1"/>
          </p:cNvSpPr>
          <p:nvPr/>
        </p:nvSpPr>
        <p:spPr bwMode="auto">
          <a:xfrm>
            <a:off x="2971800" y="5029200"/>
            <a:ext cx="2590800" cy="1096963"/>
          </a:xfrm>
          <a:prstGeom prst="rect">
            <a:avLst/>
          </a:prstGeom>
          <a:solidFill>
            <a:srgbClr val="CCFFFF"/>
          </a:solidFill>
          <a:ln w="9525">
            <a:noFill/>
            <a:miter lim="800000"/>
            <a:headEnd/>
            <a:tailEnd/>
          </a:ln>
        </p:spPr>
        <p:txBody>
          <a:bodyPr>
            <a:spAutoFit/>
          </a:bodyPr>
          <a:lstStyle/>
          <a:p>
            <a:pPr>
              <a:tabLst>
                <a:tab pos="461963" algn="l"/>
              </a:tabLst>
            </a:pPr>
            <a:r>
              <a:rPr lang="en-US" sz="2200">
                <a:cs typeface="Arial" charset="0"/>
              </a:rPr>
              <a:t>WASH-ACTION</a:t>
            </a:r>
          </a:p>
          <a:p>
            <a:pPr>
              <a:tabLst>
                <a:tab pos="461963" algn="l"/>
              </a:tabLst>
            </a:pPr>
            <a:r>
              <a:rPr lang="en-US" sz="2200">
                <a:cs typeface="Arial" charset="0"/>
              </a:rPr>
              <a:t>	washer: Eve</a:t>
            </a:r>
          </a:p>
          <a:p>
            <a:pPr>
              <a:tabLst>
                <a:tab pos="461963" algn="l"/>
              </a:tabLst>
            </a:pPr>
            <a:r>
              <a:rPr lang="en-US" sz="2200">
                <a:cs typeface="Arial" charset="0"/>
              </a:rPr>
              <a:t>	washee: Hands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174080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7408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09" grpId="0" autoUpdateAnimBg="0"/>
      <p:bldP spid="1740818"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17250" name="Rectangle 2"/>
          <p:cNvSpPr>
            <a:spLocks noGrp="1" noChangeArrowheads="1"/>
          </p:cNvSpPr>
          <p:nvPr>
            <p:ph type="title"/>
          </p:nvPr>
        </p:nvSpPr>
        <p:spPr>
          <a:xfrm>
            <a:off x="457200" y="274638"/>
            <a:ext cx="8078788" cy="1042987"/>
          </a:xfrm>
        </p:spPr>
        <p:txBody>
          <a:bodyPr/>
          <a:lstStyle/>
          <a:p>
            <a:r>
              <a:rPr lang="en-US" sz="4000"/>
              <a:t>How Can Children Be So Good At </a:t>
            </a:r>
            <a:br>
              <a:rPr lang="en-US" sz="4000"/>
            </a:br>
            <a:r>
              <a:rPr lang="en-US" sz="4000"/>
              <a:t>Learning Language?</a:t>
            </a:r>
          </a:p>
        </p:txBody>
      </p:sp>
      <p:sp>
        <p:nvSpPr>
          <p:cNvPr id="1717251" name="Rectangle 3"/>
          <p:cNvSpPr>
            <a:spLocks noGrp="1" noChangeArrowheads="1"/>
          </p:cNvSpPr>
          <p:nvPr>
            <p:ph type="body" sz="half" idx="1"/>
          </p:nvPr>
        </p:nvSpPr>
        <p:spPr>
          <a:xfrm>
            <a:off x="457200" y="1600200"/>
            <a:ext cx="8229600" cy="3405188"/>
          </a:xfrm>
        </p:spPr>
        <p:txBody>
          <a:bodyPr/>
          <a:lstStyle/>
          <a:p>
            <a:pPr>
              <a:lnSpc>
                <a:spcPct val="90000"/>
              </a:lnSpc>
              <a:tabLst>
                <a:tab pos="1149350" algn="l"/>
              </a:tabLst>
            </a:pPr>
            <a:r>
              <a:rPr lang="en-US"/>
              <a:t>Gold’s Theorem:</a:t>
            </a:r>
          </a:p>
          <a:p>
            <a:pPr marL="692150" lvl="1" indent="0">
              <a:lnSpc>
                <a:spcPct val="90000"/>
              </a:lnSpc>
              <a:buFontTx/>
              <a:buNone/>
              <a:tabLst>
                <a:tab pos="1149350" algn="l"/>
              </a:tabLst>
            </a:pPr>
            <a:r>
              <a:rPr lang="en-US"/>
              <a:t>No superfinite class of language is identifiable in the limit from positive data only</a:t>
            </a:r>
          </a:p>
          <a:p>
            <a:pPr>
              <a:lnSpc>
                <a:spcPct val="90000"/>
              </a:lnSpc>
              <a:tabLst>
                <a:tab pos="1149350" algn="l"/>
              </a:tabLst>
            </a:pPr>
            <a:r>
              <a:rPr lang="en-US"/>
              <a:t>Principles &amp; Parameters</a:t>
            </a:r>
          </a:p>
          <a:p>
            <a:pPr marL="692150" lvl="1" indent="0">
              <a:lnSpc>
                <a:spcPct val="90000"/>
              </a:lnSpc>
              <a:buFontTx/>
              <a:buNone/>
              <a:tabLst>
                <a:tab pos="1149350" algn="l"/>
              </a:tabLst>
            </a:pPr>
            <a:r>
              <a:rPr lang="en-US"/>
              <a:t>Babies are born as blank slates but acquire language quickly (with noisy input and little correction) </a:t>
            </a:r>
            <a:r>
              <a:rPr lang="en-US">
                <a:latin typeface="Arial Unicode MS" pitchFamily="34" charset="-128"/>
                <a:ea typeface="Arial Unicode MS" pitchFamily="34" charset="-128"/>
                <a:cs typeface="Arial Unicode MS" pitchFamily="34" charset="-128"/>
              </a:rPr>
              <a:t>→</a:t>
            </a:r>
            <a:r>
              <a:rPr lang="en-US"/>
              <a:t> Language must be innate:</a:t>
            </a:r>
          </a:p>
          <a:p>
            <a:pPr marL="692150" lvl="1" indent="0">
              <a:lnSpc>
                <a:spcPct val="90000"/>
              </a:lnSpc>
              <a:buFontTx/>
              <a:buNone/>
              <a:tabLst>
                <a:tab pos="1149350" algn="l"/>
              </a:tabLst>
            </a:pPr>
            <a:r>
              <a:rPr lang="en-US"/>
              <a:t>	Universal Grammar + parameter setting</a:t>
            </a:r>
          </a:p>
        </p:txBody>
      </p:sp>
      <p:sp>
        <p:nvSpPr>
          <p:cNvPr id="1717252" name="Rectangle 4"/>
          <p:cNvSpPr>
            <a:spLocks noGrp="1" noChangeArrowheads="1"/>
          </p:cNvSpPr>
          <p:nvPr>
            <p:ph type="body" sz="half" idx="2"/>
          </p:nvPr>
        </p:nvSpPr>
        <p:spPr>
          <a:xfrm>
            <a:off x="538163" y="5295900"/>
            <a:ext cx="8148637" cy="830263"/>
          </a:xfrm>
          <a:solidFill>
            <a:schemeClr val="folHlink"/>
          </a:solidFill>
          <a:ln cap="flat">
            <a:solidFill>
              <a:schemeClr val="tx1"/>
            </a:solidFill>
            <a:prstDash val="dash"/>
          </a:ln>
        </p:spPr>
        <p:txBody>
          <a:bodyPr/>
          <a:lstStyle/>
          <a:p>
            <a:pPr algn="ctr">
              <a:lnSpc>
                <a:spcPct val="90000"/>
              </a:lnSpc>
              <a:buFontTx/>
              <a:buNone/>
            </a:pPr>
            <a:r>
              <a:rPr lang="en-US" sz="2400"/>
              <a:t>But babies aren’t born as blank slates!</a:t>
            </a:r>
          </a:p>
          <a:p>
            <a:pPr algn="ctr">
              <a:lnSpc>
                <a:spcPct val="90000"/>
              </a:lnSpc>
              <a:buFontTx/>
              <a:buNone/>
            </a:pPr>
            <a:r>
              <a:rPr lang="en-US" sz="2400"/>
              <a:t>And they do not learn language in a vacuum!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172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172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7251" grpId="0" autoUpdateAnimBg="0"/>
      <p:bldP spid="1717252"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lIns="92075" tIns="46038" rIns="92075" bIns="46038"/>
          <a:lstStyle/>
          <a:p>
            <a:pPr eaLnBrk="1" hangingPunct="1"/>
            <a:r>
              <a:rPr lang="en-US" sz="3200" smtClean="0"/>
              <a:t>Key ideas for a NT of language acquisition</a:t>
            </a:r>
            <a:br>
              <a:rPr lang="en-US" sz="3200" smtClean="0"/>
            </a:br>
            <a:r>
              <a:rPr lang="en-US" sz="2400" smtClean="0">
                <a:solidFill>
                  <a:schemeClr val="hlink"/>
                </a:solidFill>
              </a:rPr>
              <a:t>Nancy Chang and Eva Mok</a:t>
            </a:r>
          </a:p>
        </p:txBody>
      </p:sp>
      <p:sp>
        <p:nvSpPr>
          <p:cNvPr id="48131" name="Rectangle 3"/>
          <p:cNvSpPr>
            <a:spLocks noGrp="1" noChangeArrowheads="1"/>
          </p:cNvSpPr>
          <p:nvPr>
            <p:ph type="body" sz="half" idx="1"/>
          </p:nvPr>
        </p:nvSpPr>
        <p:spPr>
          <a:xfrm>
            <a:off x="381000" y="1600200"/>
            <a:ext cx="7696200" cy="5114925"/>
          </a:xfrm>
          <a:noFill/>
        </p:spPr>
        <p:txBody>
          <a:bodyPr lIns="92075" tIns="46038" rIns="92075" bIns="46038"/>
          <a:lstStyle/>
          <a:p>
            <a:pPr eaLnBrk="1" hangingPunct="1">
              <a:lnSpc>
                <a:spcPct val="90000"/>
              </a:lnSpc>
            </a:pPr>
            <a:r>
              <a:rPr lang="en-US" sz="2000" smtClean="0"/>
              <a:t>Embodied Construction Grammar</a:t>
            </a:r>
          </a:p>
          <a:p>
            <a:pPr eaLnBrk="1" hangingPunct="1">
              <a:lnSpc>
                <a:spcPct val="90000"/>
              </a:lnSpc>
            </a:pPr>
            <a:endParaRPr lang="en-US" sz="2000" smtClean="0"/>
          </a:p>
          <a:p>
            <a:pPr eaLnBrk="1" hangingPunct="1">
              <a:lnSpc>
                <a:spcPct val="90000"/>
              </a:lnSpc>
            </a:pPr>
            <a:r>
              <a:rPr lang="en-US" sz="2000" smtClean="0"/>
              <a:t>Opulence of the Substrate</a:t>
            </a:r>
          </a:p>
          <a:p>
            <a:pPr lvl="1" eaLnBrk="1" hangingPunct="1">
              <a:lnSpc>
                <a:spcPct val="90000"/>
              </a:lnSpc>
            </a:pPr>
            <a:r>
              <a:rPr lang="en-US" sz="2000" smtClean="0"/>
              <a:t>Prelinguistic children already have rich sensorimotor representations and sophisticated social knowledge</a:t>
            </a:r>
          </a:p>
          <a:p>
            <a:pPr algn="r" eaLnBrk="1" hangingPunct="1">
              <a:lnSpc>
                <a:spcPct val="90000"/>
              </a:lnSpc>
              <a:buFontTx/>
              <a:buNone/>
            </a:pPr>
            <a:endParaRPr lang="en-US" sz="2000" smtClean="0"/>
          </a:p>
          <a:p>
            <a:pPr eaLnBrk="1" hangingPunct="1">
              <a:lnSpc>
                <a:spcPct val="90000"/>
              </a:lnSpc>
            </a:pPr>
            <a:r>
              <a:rPr lang="en-US" sz="2000" smtClean="0"/>
              <a:t>Basic Scenes </a:t>
            </a:r>
          </a:p>
          <a:p>
            <a:pPr lvl="1" eaLnBrk="1" hangingPunct="1">
              <a:lnSpc>
                <a:spcPct val="90000"/>
              </a:lnSpc>
            </a:pPr>
            <a:r>
              <a:rPr lang="en-US" sz="2000" smtClean="0"/>
              <a:t>Simple clause constructions are associated directly with </a:t>
            </a:r>
            <a:r>
              <a:rPr lang="en-US" sz="2000" smtClean="0">
                <a:solidFill>
                  <a:srgbClr val="9900FF"/>
                </a:solidFill>
              </a:rPr>
              <a:t>scenes basic to human experience</a:t>
            </a:r>
            <a:endParaRPr lang="en-US" sz="2000" smtClean="0"/>
          </a:p>
          <a:p>
            <a:pPr algn="r" eaLnBrk="1" hangingPunct="1">
              <a:lnSpc>
                <a:spcPct val="90000"/>
              </a:lnSpc>
              <a:buFontTx/>
              <a:buNone/>
            </a:pPr>
            <a:r>
              <a:rPr lang="en-US" sz="2000" i="1" smtClean="0">
                <a:solidFill>
                  <a:srgbClr val="009999"/>
                </a:solidFill>
              </a:rPr>
              <a:t>(Goldberg 1995, Slobin 1985)</a:t>
            </a:r>
            <a:endParaRPr lang="en-US" sz="2000" smtClean="0"/>
          </a:p>
          <a:p>
            <a:pPr eaLnBrk="1" hangingPunct="1">
              <a:lnSpc>
                <a:spcPct val="90000"/>
              </a:lnSpc>
            </a:pPr>
            <a:r>
              <a:rPr lang="en-US" sz="2000" smtClean="0"/>
              <a:t>Verb Island Hypothesis </a:t>
            </a:r>
          </a:p>
          <a:p>
            <a:pPr lvl="1" eaLnBrk="1" hangingPunct="1">
              <a:lnSpc>
                <a:spcPct val="90000"/>
              </a:lnSpc>
            </a:pPr>
            <a:r>
              <a:rPr lang="en-US" sz="2000" smtClean="0"/>
              <a:t>Children learn their earliest constructions </a:t>
            </a:r>
            <a:br>
              <a:rPr lang="en-US" sz="2000" smtClean="0"/>
            </a:br>
            <a:r>
              <a:rPr lang="en-US" sz="2000" smtClean="0"/>
              <a:t>(arguments, syntactic marking) on a </a:t>
            </a:r>
            <a:r>
              <a:rPr lang="en-US" sz="2000" smtClean="0">
                <a:solidFill>
                  <a:srgbClr val="9900FF"/>
                </a:solidFill>
              </a:rPr>
              <a:t>verb-specific basis</a:t>
            </a:r>
            <a:endParaRPr lang="en-US" sz="2000" smtClean="0"/>
          </a:p>
          <a:p>
            <a:pPr algn="r" eaLnBrk="1" hangingPunct="1">
              <a:lnSpc>
                <a:spcPct val="90000"/>
              </a:lnSpc>
              <a:buFontTx/>
              <a:buNone/>
            </a:pPr>
            <a:r>
              <a:rPr lang="en-US" sz="2000" i="1" smtClean="0">
                <a:solidFill>
                  <a:srgbClr val="009999"/>
                </a:solidFill>
              </a:rPr>
              <a:t>(Verb Island Hypothesis, Tomasello 1992)</a:t>
            </a:r>
          </a:p>
        </p:txBody>
      </p:sp>
    </p:spTree>
  </p:cSld>
  <p:clrMapOvr>
    <a:masterClrMapping/>
  </p:clrMapOvr>
  <p:transition advTm="41584"/>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3600" smtClean="0">
                <a:solidFill>
                  <a:schemeClr val="hlink"/>
                </a:solidFill>
              </a:rPr>
              <a:t>Embodiment and Grammar Learning</a:t>
            </a:r>
          </a:p>
        </p:txBody>
      </p:sp>
      <p:sp>
        <p:nvSpPr>
          <p:cNvPr id="31747" name="Rectangle 3"/>
          <p:cNvSpPr>
            <a:spLocks noGrp="1" noChangeArrowheads="1"/>
          </p:cNvSpPr>
          <p:nvPr>
            <p:ph type="body" idx="1"/>
          </p:nvPr>
        </p:nvSpPr>
        <p:spPr>
          <a:xfrm>
            <a:off x="381000" y="2667000"/>
            <a:ext cx="7924800" cy="3810000"/>
          </a:xfrm>
        </p:spPr>
        <p:txBody>
          <a:bodyPr/>
          <a:lstStyle/>
          <a:p>
            <a:pPr marL="609600" indent="-609600" eaLnBrk="1" hangingPunct="1">
              <a:buFontTx/>
              <a:buAutoNum type="arabicPeriod"/>
            </a:pPr>
            <a:endParaRPr lang="en-US" smtClean="0"/>
          </a:p>
          <a:p>
            <a:pPr marL="609600" indent="-609600" eaLnBrk="1" hangingPunct="1">
              <a:buFontTx/>
              <a:buNone/>
            </a:pPr>
            <a:endParaRPr lang="en-US" smtClean="0"/>
          </a:p>
        </p:txBody>
      </p:sp>
      <p:sp>
        <p:nvSpPr>
          <p:cNvPr id="31748" name="Text Box 4"/>
          <p:cNvSpPr txBox="1">
            <a:spLocks noChangeArrowheads="1"/>
          </p:cNvSpPr>
          <p:nvPr/>
        </p:nvSpPr>
        <p:spPr bwMode="auto">
          <a:xfrm>
            <a:off x="0" y="2057400"/>
            <a:ext cx="8915400" cy="3262313"/>
          </a:xfrm>
          <a:prstGeom prst="rect">
            <a:avLst/>
          </a:prstGeom>
          <a:noFill/>
          <a:ln w="9525">
            <a:noFill/>
            <a:miter lim="800000"/>
            <a:headEnd/>
            <a:tailEnd/>
          </a:ln>
        </p:spPr>
        <p:txBody>
          <a:bodyPr>
            <a:spAutoFit/>
          </a:bodyPr>
          <a:lstStyle/>
          <a:p>
            <a:pPr>
              <a:spcBef>
                <a:spcPct val="50000"/>
              </a:spcBef>
            </a:pPr>
            <a:r>
              <a:rPr lang="en-US" sz="3200"/>
              <a:t>Paradigm problem for Nature vs. Nurture</a:t>
            </a:r>
          </a:p>
          <a:p>
            <a:pPr>
              <a:spcBef>
                <a:spcPct val="50000"/>
              </a:spcBef>
            </a:pPr>
            <a:r>
              <a:rPr lang="en-US" sz="3200"/>
              <a:t>The </a:t>
            </a:r>
            <a:r>
              <a:rPr lang="en-US" sz="3200">
                <a:solidFill>
                  <a:schemeClr val="hlink"/>
                </a:solidFill>
              </a:rPr>
              <a:t>poverty</a:t>
            </a:r>
            <a:r>
              <a:rPr lang="en-US" sz="3200"/>
              <a:t>  of  the </a:t>
            </a:r>
            <a:r>
              <a:rPr lang="en-US" sz="3200">
                <a:solidFill>
                  <a:schemeClr val="hlink"/>
                </a:solidFill>
              </a:rPr>
              <a:t>stimulus</a:t>
            </a:r>
          </a:p>
          <a:p>
            <a:pPr>
              <a:spcBef>
                <a:spcPct val="50000"/>
              </a:spcBef>
            </a:pPr>
            <a:r>
              <a:rPr lang="en-US" sz="3200"/>
              <a:t>The </a:t>
            </a:r>
            <a:r>
              <a:rPr lang="en-US" sz="3200">
                <a:solidFill>
                  <a:schemeClr val="hlink"/>
                </a:solidFill>
              </a:rPr>
              <a:t>opulence</a:t>
            </a:r>
            <a:r>
              <a:rPr lang="en-US" sz="3200"/>
              <a:t> of the </a:t>
            </a:r>
            <a:r>
              <a:rPr lang="en-US" sz="3200">
                <a:solidFill>
                  <a:schemeClr val="hlink"/>
                </a:solidFill>
              </a:rPr>
              <a:t>substrate</a:t>
            </a:r>
          </a:p>
          <a:p>
            <a:pPr>
              <a:spcBef>
                <a:spcPct val="50000"/>
              </a:spcBef>
            </a:pPr>
            <a:r>
              <a:rPr lang="en-US" sz="3200"/>
              <a:t>Intricate interplay of genetic and  environmental, including social, factors.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050"/>
          <p:cNvSpPr>
            <a:spLocks noGrp="1" noChangeArrowheads="1"/>
          </p:cNvSpPr>
          <p:nvPr>
            <p:ph type="title"/>
          </p:nvPr>
        </p:nvSpPr>
        <p:spPr>
          <a:xfrm>
            <a:off x="0" y="0"/>
            <a:ext cx="8686800" cy="1143000"/>
          </a:xfrm>
        </p:spPr>
        <p:txBody>
          <a:bodyPr/>
          <a:lstStyle/>
          <a:p>
            <a:pPr eaLnBrk="1" hangingPunct="1"/>
            <a:r>
              <a:rPr lang="en-US" sz="3600" smtClean="0"/>
              <a:t>Simulation based Language Understanding</a:t>
            </a:r>
          </a:p>
        </p:txBody>
      </p:sp>
      <p:sp>
        <p:nvSpPr>
          <p:cNvPr id="1630211" name="AutoShape 2051"/>
          <p:cNvSpPr>
            <a:spLocks noChangeArrowheads="1"/>
          </p:cNvSpPr>
          <p:nvPr/>
        </p:nvSpPr>
        <p:spPr bwMode="auto">
          <a:xfrm>
            <a:off x="6548438" y="1676400"/>
            <a:ext cx="1757362" cy="838200"/>
          </a:xfrm>
          <a:prstGeom prst="can">
            <a:avLst>
              <a:gd name="adj" fmla="val 25000"/>
            </a:avLst>
          </a:prstGeom>
          <a:solidFill>
            <a:srgbClr val="99CCFF"/>
          </a:solidFill>
          <a:ln w="38100">
            <a:solidFill>
              <a:srgbClr val="666699"/>
            </a:solidFill>
            <a:round/>
            <a:headEnd/>
            <a:tailEnd/>
          </a:ln>
        </p:spPr>
        <p:txBody>
          <a:bodyPr lIns="0" tIns="77724" rIns="0" bIns="0"/>
          <a:lstStyle/>
          <a:p>
            <a:pPr algn="ctr" eaLnBrk="0" hangingPunct="0"/>
            <a:r>
              <a:rPr lang="en-US" altLang="zh-TW">
                <a:latin typeface="Verdana" pitchFamily="34" charset="0"/>
                <a:ea typeface="PMingLiU" pitchFamily="18" charset="-120"/>
              </a:rPr>
              <a:t>Constructions</a:t>
            </a:r>
            <a:endParaRPr lang="en-US">
              <a:latin typeface="Verdana" pitchFamily="34" charset="0"/>
              <a:cs typeface="Arial" charset="0"/>
            </a:endParaRPr>
          </a:p>
        </p:txBody>
      </p:sp>
      <p:sp>
        <p:nvSpPr>
          <p:cNvPr id="1630212" name="AutoShape 2052"/>
          <p:cNvSpPr>
            <a:spLocks noChangeArrowheads="1"/>
          </p:cNvSpPr>
          <p:nvPr/>
        </p:nvSpPr>
        <p:spPr bwMode="auto">
          <a:xfrm>
            <a:off x="6629400" y="5257800"/>
            <a:ext cx="1981200" cy="690563"/>
          </a:xfrm>
          <a:prstGeom prst="hexagon">
            <a:avLst>
              <a:gd name="adj" fmla="val 71724"/>
              <a:gd name="vf" fmla="val 115470"/>
            </a:avLst>
          </a:prstGeom>
          <a:solidFill>
            <a:srgbClr val="FF7C80"/>
          </a:solidFill>
          <a:ln w="38100">
            <a:solidFill>
              <a:srgbClr val="993300"/>
            </a:solidFill>
            <a:miter lim="800000"/>
            <a:headEnd/>
            <a:tailEnd/>
          </a:ln>
        </p:spPr>
        <p:txBody>
          <a:bodyPr lIns="0" tIns="77724" rIns="0" bIns="0"/>
          <a:lstStyle/>
          <a:p>
            <a:pPr algn="ctr" eaLnBrk="0" hangingPunct="0"/>
            <a:r>
              <a:rPr lang="en-US" altLang="zh-TW">
                <a:latin typeface="Verdana" pitchFamily="34" charset="0"/>
                <a:ea typeface="PMingLiU" pitchFamily="18" charset="-120"/>
              </a:rPr>
              <a:t>Simulation</a:t>
            </a:r>
            <a:endParaRPr lang="en-US">
              <a:latin typeface="Verdana" pitchFamily="34" charset="0"/>
              <a:cs typeface="Arial" charset="0"/>
            </a:endParaRPr>
          </a:p>
        </p:txBody>
      </p:sp>
      <p:sp>
        <p:nvSpPr>
          <p:cNvPr id="1630213" name="Text Box 2053"/>
          <p:cNvSpPr txBox="1">
            <a:spLocks noChangeArrowheads="1"/>
          </p:cNvSpPr>
          <p:nvPr/>
        </p:nvSpPr>
        <p:spPr bwMode="auto">
          <a:xfrm>
            <a:off x="609600" y="1981200"/>
            <a:ext cx="1674813" cy="401638"/>
          </a:xfrm>
          <a:prstGeom prst="rect">
            <a:avLst/>
          </a:prstGeom>
          <a:noFill/>
          <a:ln w="38100">
            <a:noFill/>
            <a:miter lim="800000"/>
            <a:headEnd/>
            <a:tailEnd/>
          </a:ln>
        </p:spPr>
        <p:txBody>
          <a:bodyPr lIns="77724" tIns="38862" rIns="77724" bIns="0"/>
          <a:lstStyle/>
          <a:p>
            <a:pPr algn="ctr" eaLnBrk="0" hangingPunct="0"/>
            <a:r>
              <a:rPr lang="en-US" altLang="zh-TW">
                <a:latin typeface="Verdana" pitchFamily="34" charset="0"/>
                <a:ea typeface="PMingLiU" pitchFamily="18" charset="-120"/>
              </a:rPr>
              <a:t>Utterance</a:t>
            </a:r>
            <a:endParaRPr lang="en-US">
              <a:latin typeface="Verdana" pitchFamily="34" charset="0"/>
              <a:cs typeface="Arial" charset="0"/>
            </a:endParaRPr>
          </a:p>
        </p:txBody>
      </p:sp>
      <p:grpSp>
        <p:nvGrpSpPr>
          <p:cNvPr id="2" name="Group 2054"/>
          <p:cNvGrpSpPr>
            <a:grpSpLocks/>
          </p:cNvGrpSpPr>
          <p:nvPr/>
        </p:nvGrpSpPr>
        <p:grpSpPr bwMode="auto">
          <a:xfrm>
            <a:off x="2667000" y="1676400"/>
            <a:ext cx="3200400" cy="847725"/>
            <a:chOff x="5019" y="3082"/>
            <a:chExt cx="2063" cy="557"/>
          </a:xfrm>
        </p:grpSpPr>
        <p:sp>
          <p:nvSpPr>
            <p:cNvPr id="26639" name="AutoShape 2055"/>
            <p:cNvSpPr>
              <a:spLocks noChangeArrowheads="1"/>
            </p:cNvSpPr>
            <p:nvPr/>
          </p:nvSpPr>
          <p:spPr bwMode="auto">
            <a:xfrm>
              <a:off x="5146" y="3082"/>
              <a:ext cx="1936" cy="418"/>
            </a:xfrm>
            <a:prstGeom prst="roundRect">
              <a:avLst>
                <a:gd name="adj" fmla="val 16667"/>
              </a:avLst>
            </a:prstGeom>
            <a:solidFill>
              <a:srgbClr val="FFCC99"/>
            </a:solidFill>
            <a:ln w="38100">
              <a:solidFill>
                <a:srgbClr val="FF9900"/>
              </a:solidFill>
              <a:round/>
              <a:headEnd/>
              <a:tailEnd/>
            </a:ln>
          </p:spPr>
          <p:txBody>
            <a:bodyPr lIns="0" tIns="77724" rIns="0" bIns="0"/>
            <a:lstStyle/>
            <a:p>
              <a:pPr eaLnBrk="0" hangingPunct="0"/>
              <a:endParaRPr lang="en-GB" sz="1600">
                <a:latin typeface="Verdana" pitchFamily="34" charset="0"/>
                <a:cs typeface="Arial" charset="0"/>
              </a:endParaRPr>
            </a:p>
          </p:txBody>
        </p:sp>
        <p:sp>
          <p:nvSpPr>
            <p:cNvPr id="26640" name="AutoShape 2056"/>
            <p:cNvSpPr>
              <a:spLocks noChangeArrowheads="1"/>
            </p:cNvSpPr>
            <p:nvPr/>
          </p:nvSpPr>
          <p:spPr bwMode="auto">
            <a:xfrm>
              <a:off x="5080" y="3144"/>
              <a:ext cx="1938" cy="418"/>
            </a:xfrm>
            <a:prstGeom prst="roundRect">
              <a:avLst>
                <a:gd name="adj" fmla="val 16667"/>
              </a:avLst>
            </a:prstGeom>
            <a:solidFill>
              <a:srgbClr val="FFCC99"/>
            </a:solidFill>
            <a:ln w="38100">
              <a:solidFill>
                <a:srgbClr val="FF9900"/>
              </a:solidFill>
              <a:round/>
              <a:headEnd/>
              <a:tailEnd/>
            </a:ln>
          </p:spPr>
          <p:txBody>
            <a:bodyPr lIns="0" tIns="77724" rIns="0" bIns="0"/>
            <a:lstStyle/>
            <a:p>
              <a:pPr eaLnBrk="0" hangingPunct="0"/>
              <a:endParaRPr lang="en-GB" sz="1600">
                <a:latin typeface="Verdana" pitchFamily="34" charset="0"/>
                <a:cs typeface="Arial" charset="0"/>
              </a:endParaRPr>
            </a:p>
          </p:txBody>
        </p:sp>
        <p:sp>
          <p:nvSpPr>
            <p:cNvPr id="26641" name="AutoShape 2057"/>
            <p:cNvSpPr>
              <a:spLocks noChangeArrowheads="1"/>
            </p:cNvSpPr>
            <p:nvPr/>
          </p:nvSpPr>
          <p:spPr bwMode="auto">
            <a:xfrm>
              <a:off x="5019" y="3222"/>
              <a:ext cx="1939" cy="417"/>
            </a:xfrm>
            <a:prstGeom prst="roundRect">
              <a:avLst>
                <a:gd name="adj" fmla="val 16667"/>
              </a:avLst>
            </a:prstGeom>
            <a:solidFill>
              <a:srgbClr val="FFCC99"/>
            </a:solidFill>
            <a:ln w="38100">
              <a:solidFill>
                <a:srgbClr val="FF9900"/>
              </a:solidFill>
              <a:round/>
              <a:headEnd/>
              <a:tailEnd/>
            </a:ln>
          </p:spPr>
          <p:txBody>
            <a:bodyPr lIns="0" tIns="15545" rIns="0" bIns="0"/>
            <a:lstStyle/>
            <a:p>
              <a:pPr algn="ctr" eaLnBrk="0" hangingPunct="0"/>
              <a:r>
                <a:rPr lang="en-US" altLang="zh-TW">
                  <a:latin typeface="Verdana" pitchFamily="34" charset="0"/>
                  <a:ea typeface="PMingLiU" pitchFamily="18" charset="-120"/>
                </a:rPr>
                <a:t>Discourse &amp; Situational Context</a:t>
              </a:r>
              <a:endParaRPr lang="en-US">
                <a:latin typeface="Verdana" pitchFamily="34" charset="0"/>
                <a:cs typeface="Arial" charset="0"/>
              </a:endParaRPr>
            </a:p>
          </p:txBody>
        </p:sp>
      </p:grpSp>
      <p:sp>
        <p:nvSpPr>
          <p:cNvPr id="1630218" name="Text Box 2058"/>
          <p:cNvSpPr txBox="1">
            <a:spLocks noChangeArrowheads="1"/>
          </p:cNvSpPr>
          <p:nvPr/>
        </p:nvSpPr>
        <p:spPr bwMode="auto">
          <a:xfrm>
            <a:off x="2667000" y="5181600"/>
            <a:ext cx="3419475" cy="868363"/>
          </a:xfrm>
          <a:prstGeom prst="rect">
            <a:avLst/>
          </a:prstGeom>
          <a:noFill/>
          <a:ln w="38100">
            <a:noFill/>
            <a:miter lim="800000"/>
            <a:headEnd/>
            <a:tailEnd/>
          </a:ln>
        </p:spPr>
        <p:txBody>
          <a:bodyPr lIns="77724" tIns="38862" rIns="77724" bIns="0"/>
          <a:lstStyle/>
          <a:p>
            <a:pPr algn="ctr" eaLnBrk="0" hangingPunct="0">
              <a:spcAft>
                <a:spcPct val="30000"/>
              </a:spcAft>
            </a:pPr>
            <a:r>
              <a:rPr lang="en-US" altLang="zh-TW">
                <a:latin typeface="Verdana" pitchFamily="34" charset="0"/>
                <a:ea typeface="PMingLiU" pitchFamily="18" charset="-120"/>
              </a:rPr>
              <a:t>Semantic Specification:</a:t>
            </a:r>
          </a:p>
          <a:p>
            <a:pPr algn="ctr" eaLnBrk="0" hangingPunct="0"/>
            <a:r>
              <a:rPr lang="en-US" altLang="zh-TW" sz="1600">
                <a:latin typeface="Verdana" pitchFamily="34" charset="0"/>
                <a:ea typeface="PMingLiU" pitchFamily="18" charset="-120"/>
              </a:rPr>
              <a:t>image schemas, frames, </a:t>
            </a:r>
            <a:br>
              <a:rPr lang="en-US" altLang="zh-TW" sz="1600">
                <a:latin typeface="Verdana" pitchFamily="34" charset="0"/>
                <a:ea typeface="PMingLiU" pitchFamily="18" charset="-120"/>
              </a:rPr>
            </a:br>
            <a:r>
              <a:rPr lang="en-US" altLang="zh-TW" sz="1600">
                <a:latin typeface="Verdana" pitchFamily="34" charset="0"/>
                <a:ea typeface="PMingLiU" pitchFamily="18" charset="-120"/>
              </a:rPr>
              <a:t>action schemas</a:t>
            </a:r>
            <a:endParaRPr lang="en-US" sz="1600">
              <a:latin typeface="Verdana" pitchFamily="34" charset="0"/>
              <a:cs typeface="Arial" charset="0"/>
            </a:endParaRPr>
          </a:p>
        </p:txBody>
      </p:sp>
      <p:sp>
        <p:nvSpPr>
          <p:cNvPr id="1630219" name="Freeform 2059"/>
          <p:cNvSpPr>
            <a:spLocks/>
          </p:cNvSpPr>
          <p:nvPr/>
        </p:nvSpPr>
        <p:spPr bwMode="auto">
          <a:xfrm>
            <a:off x="6019800" y="5638800"/>
            <a:ext cx="466725" cy="76200"/>
          </a:xfrm>
          <a:custGeom>
            <a:avLst/>
            <a:gdLst>
              <a:gd name="T0" fmla="*/ 0 w 570"/>
              <a:gd name="T1" fmla="*/ 0 h 1"/>
              <a:gd name="T2" fmla="*/ 570 w 570"/>
              <a:gd name="T3" fmla="*/ 0 h 1"/>
              <a:gd name="T4" fmla="*/ 0 60000 65536"/>
              <a:gd name="T5" fmla="*/ 0 60000 65536"/>
              <a:gd name="T6" fmla="*/ 0 w 570"/>
              <a:gd name="T7" fmla="*/ 0 h 1"/>
              <a:gd name="T8" fmla="*/ 570 w 570"/>
              <a:gd name="T9" fmla="*/ 1 h 1"/>
            </a:gdLst>
            <a:ahLst/>
            <a:cxnLst>
              <a:cxn ang="T4">
                <a:pos x="T0" y="T1"/>
              </a:cxn>
              <a:cxn ang="T5">
                <a:pos x="T2" y="T3"/>
              </a:cxn>
            </a:cxnLst>
            <a:rect l="T6" t="T7" r="T8" b="T9"/>
            <a:pathLst>
              <a:path w="570" h="1">
                <a:moveTo>
                  <a:pt x="0" y="0"/>
                </a:moveTo>
                <a:cubicBezTo>
                  <a:pt x="95" y="0"/>
                  <a:pt x="451" y="0"/>
                  <a:pt x="570" y="0"/>
                </a:cubicBezTo>
              </a:path>
            </a:pathLst>
          </a:custGeom>
          <a:noFill/>
          <a:ln w="38100">
            <a:solidFill>
              <a:srgbClr val="339966"/>
            </a:solidFill>
            <a:round/>
            <a:headEnd/>
            <a:tailEnd type="triangle" w="med" len="med"/>
          </a:ln>
        </p:spPr>
        <p:txBody>
          <a:bodyPr/>
          <a:lstStyle/>
          <a:p>
            <a:endParaRPr lang="en-US"/>
          </a:p>
        </p:txBody>
      </p:sp>
      <p:grpSp>
        <p:nvGrpSpPr>
          <p:cNvPr id="3" name="Group 2060"/>
          <p:cNvGrpSpPr>
            <a:grpSpLocks/>
          </p:cNvGrpSpPr>
          <p:nvPr/>
        </p:nvGrpSpPr>
        <p:grpSpPr bwMode="auto">
          <a:xfrm>
            <a:off x="1397000" y="2478088"/>
            <a:ext cx="5513388" cy="2627312"/>
            <a:chOff x="880" y="1561"/>
            <a:chExt cx="3473" cy="1655"/>
          </a:xfrm>
        </p:grpSpPr>
        <p:sp>
          <p:nvSpPr>
            <p:cNvPr id="26635" name="AutoShape 2061"/>
            <p:cNvSpPr>
              <a:spLocks noChangeArrowheads="1"/>
            </p:cNvSpPr>
            <p:nvPr/>
          </p:nvSpPr>
          <p:spPr bwMode="auto">
            <a:xfrm rot="5400000">
              <a:off x="2127" y="1377"/>
              <a:ext cx="1296" cy="2381"/>
            </a:xfrm>
            <a:prstGeom prst="notchedRightArrow">
              <a:avLst>
                <a:gd name="adj1" fmla="val 66111"/>
                <a:gd name="adj2" fmla="val 26426"/>
              </a:avLst>
            </a:prstGeom>
            <a:solidFill>
              <a:srgbClr val="CCFFCC"/>
            </a:solidFill>
            <a:ln w="38100">
              <a:solidFill>
                <a:srgbClr val="339966"/>
              </a:solidFill>
              <a:miter lim="800000"/>
              <a:headEnd/>
              <a:tailEnd/>
            </a:ln>
          </p:spPr>
          <p:txBody>
            <a:bodyPr rot="10800000" vert="eaVert" lIns="77724" tIns="38862" rIns="77724" bIns="38862"/>
            <a:lstStyle/>
            <a:p>
              <a:pPr algn="ctr">
                <a:spcAft>
                  <a:spcPct val="30000"/>
                </a:spcAft>
              </a:pPr>
              <a:r>
                <a:rPr lang="en-US">
                  <a:latin typeface="Verdana" pitchFamily="34" charset="0"/>
                  <a:cs typeface="Arial" charset="0"/>
                </a:rPr>
                <a:t>Analyzer:</a:t>
              </a:r>
            </a:p>
          </p:txBody>
        </p:sp>
        <p:sp>
          <p:nvSpPr>
            <p:cNvPr id="26636" name="Freeform 2062"/>
            <p:cNvSpPr>
              <a:spLocks/>
            </p:cNvSpPr>
            <p:nvPr/>
          </p:nvSpPr>
          <p:spPr bwMode="auto">
            <a:xfrm>
              <a:off x="3158" y="1644"/>
              <a:ext cx="1195" cy="212"/>
            </a:xfrm>
            <a:custGeom>
              <a:avLst/>
              <a:gdLst>
                <a:gd name="T0" fmla="*/ 1242 w 1266"/>
                <a:gd name="T1" fmla="*/ 0 h 434"/>
                <a:gd name="T2" fmla="*/ 1089 w 1266"/>
                <a:gd name="T3" fmla="*/ 152 h 434"/>
                <a:gd name="T4" fmla="*/ 180 w 1266"/>
                <a:gd name="T5" fmla="*/ 173 h 434"/>
                <a:gd name="T6" fmla="*/ 9 w 1266"/>
                <a:gd name="T7" fmla="*/ 434 h 434"/>
                <a:gd name="T8" fmla="*/ 0 60000 65536"/>
                <a:gd name="T9" fmla="*/ 0 60000 65536"/>
                <a:gd name="T10" fmla="*/ 0 60000 65536"/>
                <a:gd name="T11" fmla="*/ 0 60000 65536"/>
                <a:gd name="T12" fmla="*/ 0 w 1266"/>
                <a:gd name="T13" fmla="*/ 0 h 434"/>
                <a:gd name="T14" fmla="*/ 1266 w 1266"/>
                <a:gd name="T15" fmla="*/ 434 h 434"/>
              </a:gdLst>
              <a:ahLst/>
              <a:cxnLst>
                <a:cxn ang="T8">
                  <a:pos x="T0" y="T1"/>
                </a:cxn>
                <a:cxn ang="T9">
                  <a:pos x="T2" y="T3"/>
                </a:cxn>
                <a:cxn ang="T10">
                  <a:pos x="T4" y="T5"/>
                </a:cxn>
                <a:cxn ang="T11">
                  <a:pos x="T6" y="T7"/>
                </a:cxn>
              </a:cxnLst>
              <a:rect l="T12" t="T13" r="T14" b="T15"/>
              <a:pathLst>
                <a:path w="1266" h="434">
                  <a:moveTo>
                    <a:pt x="1242" y="0"/>
                  </a:moveTo>
                  <a:cubicBezTo>
                    <a:pt x="1217" y="25"/>
                    <a:pt x="1266" y="123"/>
                    <a:pt x="1089" y="152"/>
                  </a:cubicBezTo>
                  <a:cubicBezTo>
                    <a:pt x="912" y="181"/>
                    <a:pt x="360" y="126"/>
                    <a:pt x="180" y="173"/>
                  </a:cubicBezTo>
                  <a:cubicBezTo>
                    <a:pt x="0" y="220"/>
                    <a:pt x="45" y="380"/>
                    <a:pt x="9" y="434"/>
                  </a:cubicBezTo>
                </a:path>
              </a:pathLst>
            </a:custGeom>
            <a:noFill/>
            <a:ln w="38100">
              <a:solidFill>
                <a:srgbClr val="339966"/>
              </a:solidFill>
              <a:round/>
              <a:headEnd/>
              <a:tailEnd type="triangle" w="med" len="med"/>
            </a:ln>
          </p:spPr>
          <p:txBody>
            <a:bodyPr/>
            <a:lstStyle/>
            <a:p>
              <a:endParaRPr lang="en-US"/>
            </a:p>
          </p:txBody>
        </p:sp>
        <p:sp>
          <p:nvSpPr>
            <p:cNvPr id="26637" name="Freeform 2063"/>
            <p:cNvSpPr>
              <a:spLocks/>
            </p:cNvSpPr>
            <p:nvPr/>
          </p:nvSpPr>
          <p:spPr bwMode="auto">
            <a:xfrm>
              <a:off x="880" y="1561"/>
              <a:ext cx="1487" cy="337"/>
            </a:xfrm>
            <a:custGeom>
              <a:avLst/>
              <a:gdLst>
                <a:gd name="T0" fmla="*/ 32 w 1621"/>
                <a:gd name="T1" fmla="*/ 0 h 528"/>
                <a:gd name="T2" fmla="*/ 227 w 1621"/>
                <a:gd name="T3" fmla="*/ 271 h 528"/>
                <a:gd name="T4" fmla="*/ 1395 w 1621"/>
                <a:gd name="T5" fmla="*/ 288 h 528"/>
                <a:gd name="T6" fmla="*/ 1584 w 1621"/>
                <a:gd name="T7" fmla="*/ 528 h 528"/>
                <a:gd name="T8" fmla="*/ 0 60000 65536"/>
                <a:gd name="T9" fmla="*/ 0 60000 65536"/>
                <a:gd name="T10" fmla="*/ 0 60000 65536"/>
                <a:gd name="T11" fmla="*/ 0 60000 65536"/>
                <a:gd name="T12" fmla="*/ 0 w 1621"/>
                <a:gd name="T13" fmla="*/ 0 h 528"/>
                <a:gd name="T14" fmla="*/ 1621 w 1621"/>
                <a:gd name="T15" fmla="*/ 528 h 528"/>
              </a:gdLst>
              <a:ahLst/>
              <a:cxnLst>
                <a:cxn ang="T8">
                  <a:pos x="T0" y="T1"/>
                </a:cxn>
                <a:cxn ang="T9">
                  <a:pos x="T2" y="T3"/>
                </a:cxn>
                <a:cxn ang="T10">
                  <a:pos x="T4" y="T5"/>
                </a:cxn>
                <a:cxn ang="T11">
                  <a:pos x="T6" y="T7"/>
                </a:cxn>
              </a:cxnLst>
              <a:rect l="T12" t="T13" r="T14" b="T15"/>
              <a:pathLst>
                <a:path w="1621" h="528">
                  <a:moveTo>
                    <a:pt x="32" y="0"/>
                  </a:moveTo>
                  <a:cubicBezTo>
                    <a:pt x="65" y="46"/>
                    <a:pt x="0" y="223"/>
                    <a:pt x="227" y="271"/>
                  </a:cubicBezTo>
                  <a:cubicBezTo>
                    <a:pt x="454" y="319"/>
                    <a:pt x="1169" y="245"/>
                    <a:pt x="1395" y="288"/>
                  </a:cubicBezTo>
                  <a:cubicBezTo>
                    <a:pt x="1621" y="331"/>
                    <a:pt x="1545" y="478"/>
                    <a:pt x="1584" y="528"/>
                  </a:cubicBezTo>
                </a:path>
              </a:pathLst>
            </a:custGeom>
            <a:noFill/>
            <a:ln w="38100">
              <a:solidFill>
                <a:srgbClr val="339966"/>
              </a:solidFill>
              <a:round/>
              <a:headEnd/>
              <a:tailEnd type="triangle" w="med" len="med"/>
            </a:ln>
          </p:spPr>
          <p:txBody>
            <a:bodyPr/>
            <a:lstStyle/>
            <a:p>
              <a:endParaRPr lang="en-US"/>
            </a:p>
          </p:txBody>
        </p:sp>
        <p:sp>
          <p:nvSpPr>
            <p:cNvPr id="26638" name="Freeform 2064"/>
            <p:cNvSpPr>
              <a:spLocks/>
            </p:cNvSpPr>
            <p:nvPr/>
          </p:nvSpPr>
          <p:spPr bwMode="auto">
            <a:xfrm>
              <a:off x="2542" y="1645"/>
              <a:ext cx="242" cy="371"/>
            </a:xfrm>
            <a:custGeom>
              <a:avLst/>
              <a:gdLst>
                <a:gd name="T0" fmla="*/ 14 w 306"/>
                <a:gd name="T1" fmla="*/ 0 h 489"/>
                <a:gd name="T2" fmla="*/ 42 w 306"/>
                <a:gd name="T3" fmla="*/ 159 h 489"/>
                <a:gd name="T4" fmla="*/ 264 w 306"/>
                <a:gd name="T5" fmla="*/ 236 h 489"/>
                <a:gd name="T6" fmla="*/ 293 w 306"/>
                <a:gd name="T7" fmla="*/ 489 h 489"/>
                <a:gd name="T8" fmla="*/ 0 60000 65536"/>
                <a:gd name="T9" fmla="*/ 0 60000 65536"/>
                <a:gd name="T10" fmla="*/ 0 60000 65536"/>
                <a:gd name="T11" fmla="*/ 0 60000 65536"/>
                <a:gd name="T12" fmla="*/ 0 w 306"/>
                <a:gd name="T13" fmla="*/ 0 h 489"/>
                <a:gd name="T14" fmla="*/ 306 w 306"/>
                <a:gd name="T15" fmla="*/ 489 h 489"/>
              </a:gdLst>
              <a:ahLst/>
              <a:cxnLst>
                <a:cxn ang="T8">
                  <a:pos x="T0" y="T1"/>
                </a:cxn>
                <a:cxn ang="T9">
                  <a:pos x="T2" y="T3"/>
                </a:cxn>
                <a:cxn ang="T10">
                  <a:pos x="T4" y="T5"/>
                </a:cxn>
                <a:cxn ang="T11">
                  <a:pos x="T6" y="T7"/>
                </a:cxn>
              </a:cxnLst>
              <a:rect l="T12" t="T13" r="T14" b="T15"/>
              <a:pathLst>
                <a:path w="306" h="489">
                  <a:moveTo>
                    <a:pt x="14" y="0"/>
                  </a:moveTo>
                  <a:cubicBezTo>
                    <a:pt x="17" y="26"/>
                    <a:pt x="0" y="120"/>
                    <a:pt x="42" y="159"/>
                  </a:cubicBezTo>
                  <a:cubicBezTo>
                    <a:pt x="84" y="198"/>
                    <a:pt x="222" y="181"/>
                    <a:pt x="264" y="236"/>
                  </a:cubicBezTo>
                  <a:cubicBezTo>
                    <a:pt x="306" y="291"/>
                    <a:pt x="287" y="436"/>
                    <a:pt x="293" y="489"/>
                  </a:cubicBezTo>
                </a:path>
              </a:pathLst>
            </a:custGeom>
            <a:noFill/>
            <a:ln w="38100">
              <a:solidFill>
                <a:srgbClr val="339966"/>
              </a:solidFill>
              <a:round/>
              <a:headEnd/>
              <a:tailEnd type="triangle" w="med" len="med"/>
            </a:ln>
          </p:spPr>
          <p:txBody>
            <a:bodyPr/>
            <a:lstStyle/>
            <a:p>
              <a:endParaRPr lang="en-US"/>
            </a:p>
          </p:txBody>
        </p:sp>
      </p:grpSp>
      <p:sp>
        <p:nvSpPr>
          <p:cNvPr id="1630225" name="Rectangle 2065"/>
          <p:cNvSpPr>
            <a:spLocks noChangeArrowheads="1"/>
          </p:cNvSpPr>
          <p:nvPr/>
        </p:nvSpPr>
        <p:spPr bwMode="auto">
          <a:xfrm>
            <a:off x="3276600" y="3810000"/>
            <a:ext cx="2286000" cy="1069975"/>
          </a:xfrm>
          <a:prstGeom prst="rect">
            <a:avLst/>
          </a:prstGeom>
          <a:noFill/>
          <a:ln w="9525">
            <a:noFill/>
            <a:miter lim="800000"/>
            <a:headEnd/>
            <a:tailEnd/>
          </a:ln>
        </p:spPr>
        <p:txBody>
          <a:bodyPr>
            <a:spAutoFit/>
          </a:bodyPr>
          <a:lstStyle/>
          <a:p>
            <a:pPr algn="ctr"/>
            <a:r>
              <a:rPr lang="en-US" sz="1600">
                <a:latin typeface="Verdana" pitchFamily="34" charset="0"/>
                <a:cs typeface="Arial" charset="0"/>
              </a:rPr>
              <a:t>incremental,</a:t>
            </a:r>
          </a:p>
          <a:p>
            <a:pPr algn="ctr"/>
            <a:r>
              <a:rPr lang="en-US" sz="1600">
                <a:latin typeface="Verdana" pitchFamily="34" charset="0"/>
                <a:cs typeface="Arial" charset="0"/>
              </a:rPr>
              <a:t>competition-based, psycholinguistically plausible</a:t>
            </a:r>
            <a:endParaRPr lang="en-GB" sz="1600">
              <a:latin typeface="Verdana"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02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0213"/>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499"/>
                                          </p:stCondLst>
                                        </p:cTn>
                                        <p:tgtEl>
                                          <p:spTgt spid="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302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630212"/>
                                        </p:tgtEl>
                                        <p:attrNameLst>
                                          <p:attrName>style.visibility</p:attrName>
                                        </p:attrNameLst>
                                      </p:cBhvr>
                                      <p:to>
                                        <p:strVal val="visible"/>
                                      </p:to>
                                    </p:set>
                                  </p:childTnLst>
                                </p:cTn>
                              </p:par>
                            </p:childTnLst>
                          </p:cTn>
                        </p:par>
                        <p:par>
                          <p:cTn id="27" fill="hold">
                            <p:stCondLst>
                              <p:cond delay="500"/>
                            </p:stCondLst>
                            <p:childTnLst>
                              <p:par>
                                <p:cTn id="28" presetID="1" presetClass="entr" presetSubtype="0" fill="hold" grpId="0" nodeType="afterEffect">
                                  <p:stCondLst>
                                    <p:cond delay="0"/>
                                  </p:stCondLst>
                                  <p:childTnLst>
                                    <p:set>
                                      <p:cBhvr>
                                        <p:cTn id="29" dur="1" fill="hold">
                                          <p:stCondLst>
                                            <p:cond delay="499"/>
                                          </p:stCondLst>
                                        </p:cTn>
                                        <p:tgtEl>
                                          <p:spTgt spid="163021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16302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0211" grpId="0" animBg="1" autoUpdateAnimBg="0"/>
      <p:bldP spid="1630212" grpId="0" animBg="1" autoUpdateAnimBg="0"/>
      <p:bldP spid="1630213" grpId="0" autoUpdateAnimBg="0"/>
      <p:bldP spid="1630218" grpId="0" autoUpdateAnimBg="0"/>
      <p:bldP spid="1630219" grpId="0" animBg="1"/>
      <p:bldP spid="1630225"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52400" y="274638"/>
            <a:ext cx="8686800" cy="1143000"/>
          </a:xfrm>
        </p:spPr>
        <p:txBody>
          <a:bodyPr/>
          <a:lstStyle/>
          <a:p>
            <a:pPr eaLnBrk="1" hangingPunct="1"/>
            <a:r>
              <a:rPr lang="en-US" sz="3600" smtClean="0"/>
              <a:t>Two perspectives on grammar learning</a:t>
            </a:r>
          </a:p>
        </p:txBody>
      </p:sp>
      <p:sp>
        <p:nvSpPr>
          <p:cNvPr id="49155" name="Rectangle 3"/>
          <p:cNvSpPr>
            <a:spLocks noGrp="1" noChangeArrowheads="1"/>
          </p:cNvSpPr>
          <p:nvPr>
            <p:ph type="body" sz="half" idx="1"/>
          </p:nvPr>
        </p:nvSpPr>
        <p:spPr>
          <a:xfrm>
            <a:off x="538163" y="1447800"/>
            <a:ext cx="4033837" cy="4525963"/>
          </a:xfrm>
        </p:spPr>
        <p:txBody>
          <a:bodyPr/>
          <a:lstStyle/>
          <a:p>
            <a:pPr algn="ctr" eaLnBrk="1" hangingPunct="1">
              <a:lnSpc>
                <a:spcPct val="90000"/>
              </a:lnSpc>
              <a:spcAft>
                <a:spcPct val="15000"/>
              </a:spcAft>
              <a:buFontTx/>
              <a:buNone/>
            </a:pPr>
            <a:r>
              <a:rPr lang="en-US" b="1" smtClean="0">
                <a:solidFill>
                  <a:srgbClr val="0000CC"/>
                </a:solidFill>
              </a:rPr>
              <a:t>Computational models</a:t>
            </a:r>
          </a:p>
          <a:p>
            <a:pPr eaLnBrk="1" hangingPunct="1">
              <a:lnSpc>
                <a:spcPct val="90000"/>
              </a:lnSpc>
            </a:pPr>
            <a:r>
              <a:rPr lang="en-US" sz="2400" smtClean="0"/>
              <a:t>Grammatical induction</a:t>
            </a:r>
          </a:p>
          <a:p>
            <a:pPr lvl="1" eaLnBrk="1" hangingPunct="1">
              <a:lnSpc>
                <a:spcPct val="90000"/>
              </a:lnSpc>
            </a:pPr>
            <a:r>
              <a:rPr lang="en-US" sz="2000" smtClean="0"/>
              <a:t>language identification</a:t>
            </a:r>
          </a:p>
          <a:p>
            <a:pPr lvl="1" eaLnBrk="1" hangingPunct="1">
              <a:lnSpc>
                <a:spcPct val="90000"/>
              </a:lnSpc>
            </a:pPr>
            <a:r>
              <a:rPr lang="en-US" sz="2000" smtClean="0"/>
              <a:t>context-free grammars, unification grammars</a:t>
            </a:r>
          </a:p>
          <a:p>
            <a:pPr lvl="1" eaLnBrk="1" hangingPunct="1">
              <a:lnSpc>
                <a:spcPct val="90000"/>
              </a:lnSpc>
            </a:pPr>
            <a:r>
              <a:rPr lang="en-US" sz="2000" smtClean="0"/>
              <a:t>statistical NLP (parsing, etc.)</a:t>
            </a:r>
          </a:p>
          <a:p>
            <a:pPr eaLnBrk="1" hangingPunct="1">
              <a:lnSpc>
                <a:spcPct val="90000"/>
              </a:lnSpc>
            </a:pPr>
            <a:r>
              <a:rPr lang="en-US" sz="2400" smtClean="0"/>
              <a:t>Word learning models</a:t>
            </a:r>
          </a:p>
          <a:p>
            <a:pPr lvl="1" eaLnBrk="1" hangingPunct="1">
              <a:lnSpc>
                <a:spcPct val="90000"/>
              </a:lnSpc>
            </a:pPr>
            <a:r>
              <a:rPr lang="en-US" sz="2000" smtClean="0"/>
              <a:t>semantic representations</a:t>
            </a:r>
          </a:p>
          <a:p>
            <a:pPr lvl="2" eaLnBrk="1" hangingPunct="1">
              <a:lnSpc>
                <a:spcPct val="90000"/>
              </a:lnSpc>
            </a:pPr>
            <a:r>
              <a:rPr lang="en-US" sz="1800" smtClean="0"/>
              <a:t>logical forms</a:t>
            </a:r>
          </a:p>
          <a:p>
            <a:pPr lvl="2" eaLnBrk="1" hangingPunct="1">
              <a:lnSpc>
                <a:spcPct val="90000"/>
              </a:lnSpc>
            </a:pPr>
            <a:r>
              <a:rPr lang="en-US" sz="1800" smtClean="0"/>
              <a:t>discrete representations</a:t>
            </a:r>
          </a:p>
          <a:p>
            <a:pPr lvl="2" eaLnBrk="1" hangingPunct="1">
              <a:lnSpc>
                <a:spcPct val="90000"/>
              </a:lnSpc>
            </a:pPr>
            <a:r>
              <a:rPr lang="en-US" sz="1800" smtClean="0"/>
              <a:t>continuous representations</a:t>
            </a:r>
          </a:p>
          <a:p>
            <a:pPr lvl="1" eaLnBrk="1" hangingPunct="1">
              <a:lnSpc>
                <a:spcPct val="90000"/>
              </a:lnSpc>
            </a:pPr>
            <a:r>
              <a:rPr lang="en-US" sz="2000" smtClean="0"/>
              <a:t>statistical models</a:t>
            </a:r>
          </a:p>
        </p:txBody>
      </p:sp>
      <p:sp>
        <p:nvSpPr>
          <p:cNvPr id="49156" name="Rectangle 4"/>
          <p:cNvSpPr>
            <a:spLocks noGrp="1" noChangeArrowheads="1"/>
          </p:cNvSpPr>
          <p:nvPr>
            <p:ph type="body" sz="half" idx="2"/>
          </p:nvPr>
        </p:nvSpPr>
        <p:spPr>
          <a:xfrm>
            <a:off x="4652963" y="1600200"/>
            <a:ext cx="4033837" cy="4525963"/>
          </a:xfrm>
        </p:spPr>
        <p:txBody>
          <a:bodyPr/>
          <a:lstStyle/>
          <a:p>
            <a:pPr algn="ctr" eaLnBrk="1" hangingPunct="1">
              <a:lnSpc>
                <a:spcPct val="90000"/>
              </a:lnSpc>
              <a:spcAft>
                <a:spcPct val="15000"/>
              </a:spcAft>
              <a:buFontTx/>
              <a:buNone/>
            </a:pPr>
            <a:r>
              <a:rPr lang="en-US" b="1" smtClean="0">
                <a:solidFill>
                  <a:srgbClr val="0000CC"/>
                </a:solidFill>
              </a:rPr>
              <a:t>Developmental evidence</a:t>
            </a:r>
            <a:endParaRPr lang="en-US" sz="3200" b="1" smtClean="0">
              <a:solidFill>
                <a:srgbClr val="0000CC"/>
              </a:solidFill>
            </a:endParaRPr>
          </a:p>
          <a:p>
            <a:pPr eaLnBrk="1" hangingPunct="1">
              <a:lnSpc>
                <a:spcPct val="90000"/>
              </a:lnSpc>
            </a:pPr>
            <a:r>
              <a:rPr lang="en-US" sz="2400" smtClean="0"/>
              <a:t>Prior knowledge</a:t>
            </a:r>
          </a:p>
          <a:p>
            <a:pPr lvl="1" eaLnBrk="1" hangingPunct="1">
              <a:lnSpc>
                <a:spcPct val="90000"/>
              </a:lnSpc>
            </a:pPr>
            <a:r>
              <a:rPr lang="en-US" sz="2000" smtClean="0"/>
              <a:t>primitive concepts</a:t>
            </a:r>
          </a:p>
          <a:p>
            <a:pPr lvl="1" eaLnBrk="1" hangingPunct="1">
              <a:lnSpc>
                <a:spcPct val="90000"/>
              </a:lnSpc>
            </a:pPr>
            <a:r>
              <a:rPr lang="en-US" sz="2000" smtClean="0"/>
              <a:t>event-based knowledge</a:t>
            </a:r>
          </a:p>
          <a:p>
            <a:pPr lvl="1" eaLnBrk="1" hangingPunct="1">
              <a:lnSpc>
                <a:spcPct val="90000"/>
              </a:lnSpc>
            </a:pPr>
            <a:r>
              <a:rPr lang="en-US" sz="2000" smtClean="0"/>
              <a:t>social cognition</a:t>
            </a:r>
          </a:p>
          <a:p>
            <a:pPr lvl="1" eaLnBrk="1" hangingPunct="1">
              <a:lnSpc>
                <a:spcPct val="90000"/>
              </a:lnSpc>
            </a:pPr>
            <a:r>
              <a:rPr lang="en-US" sz="2000" smtClean="0"/>
              <a:t>lexical items</a:t>
            </a:r>
          </a:p>
          <a:p>
            <a:pPr lvl="1" eaLnBrk="1" hangingPunct="1">
              <a:lnSpc>
                <a:spcPct val="90000"/>
              </a:lnSpc>
            </a:pPr>
            <a:endParaRPr lang="en-US" sz="2000" smtClean="0"/>
          </a:p>
          <a:p>
            <a:pPr eaLnBrk="1" hangingPunct="1">
              <a:lnSpc>
                <a:spcPct val="90000"/>
              </a:lnSpc>
            </a:pPr>
            <a:r>
              <a:rPr lang="en-US" sz="2400" smtClean="0"/>
              <a:t>Data-driven learning</a:t>
            </a:r>
          </a:p>
          <a:p>
            <a:pPr lvl="1" eaLnBrk="1" hangingPunct="1">
              <a:lnSpc>
                <a:spcPct val="90000"/>
              </a:lnSpc>
            </a:pPr>
            <a:r>
              <a:rPr lang="en-US" sz="2000" smtClean="0"/>
              <a:t>basic scenes</a:t>
            </a:r>
          </a:p>
          <a:p>
            <a:pPr lvl="1" eaLnBrk="1" hangingPunct="1">
              <a:lnSpc>
                <a:spcPct val="90000"/>
              </a:lnSpc>
            </a:pPr>
            <a:r>
              <a:rPr lang="en-US" sz="2000" smtClean="0"/>
              <a:t>lexically specific patterns</a:t>
            </a:r>
          </a:p>
          <a:p>
            <a:pPr lvl="1" eaLnBrk="1" hangingPunct="1">
              <a:lnSpc>
                <a:spcPct val="90000"/>
              </a:lnSpc>
            </a:pPr>
            <a:r>
              <a:rPr lang="en-US" sz="2000" smtClean="0"/>
              <a:t>usage-based learning</a:t>
            </a:r>
          </a:p>
          <a:p>
            <a:pPr algn="ctr" eaLnBrk="1" hangingPunct="1">
              <a:lnSpc>
                <a:spcPct val="90000"/>
              </a:lnSpc>
              <a:spcAft>
                <a:spcPct val="15000"/>
              </a:spcAft>
              <a:buFontTx/>
              <a:buNone/>
            </a:pPr>
            <a:endParaRPr lang="en-US" sz="2400" smtClean="0"/>
          </a:p>
        </p:txBody>
      </p:sp>
      <p:sp>
        <p:nvSpPr>
          <p:cNvPr id="49157" name="Line 5"/>
          <p:cNvSpPr>
            <a:spLocks noChangeShapeType="1"/>
          </p:cNvSpPr>
          <p:nvPr/>
        </p:nvSpPr>
        <p:spPr bwMode="auto">
          <a:xfrm>
            <a:off x="4572000" y="1143000"/>
            <a:ext cx="0" cy="5105400"/>
          </a:xfrm>
          <a:prstGeom prst="line">
            <a:avLst/>
          </a:prstGeom>
          <a:noFill/>
          <a:ln w="12700">
            <a:solidFill>
              <a:schemeClr val="tx1"/>
            </a:solidFill>
            <a:round/>
            <a:headEnd type="none" w="sm" len="sm"/>
            <a:tailEnd type="none" w="sm" len="sm"/>
          </a:ln>
        </p:spPr>
        <p:txBody>
          <a:bodyPr/>
          <a:lstStyle/>
          <a:p>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0"/>
            <a:ext cx="8229600" cy="1143000"/>
          </a:xfrm>
          <a:noFill/>
        </p:spPr>
        <p:txBody>
          <a:bodyPr lIns="92075" tIns="46038" rIns="92075" bIns="46038"/>
          <a:lstStyle/>
          <a:p>
            <a:pPr eaLnBrk="1" hangingPunct="1"/>
            <a:r>
              <a:rPr lang="en-US" sz="3600" smtClean="0">
                <a:solidFill>
                  <a:schemeClr val="hlink"/>
                </a:solidFill>
              </a:rPr>
              <a:t>Key assumptions for language acquisition</a:t>
            </a:r>
          </a:p>
        </p:txBody>
      </p:sp>
      <p:sp>
        <p:nvSpPr>
          <p:cNvPr id="50179" name="Rectangle 3"/>
          <p:cNvSpPr>
            <a:spLocks noGrp="1" noChangeArrowheads="1"/>
          </p:cNvSpPr>
          <p:nvPr>
            <p:ph type="body" sz="half" idx="1"/>
          </p:nvPr>
        </p:nvSpPr>
        <p:spPr>
          <a:xfrm>
            <a:off x="685800" y="1143000"/>
            <a:ext cx="7696200" cy="5114925"/>
          </a:xfrm>
          <a:noFill/>
        </p:spPr>
        <p:txBody>
          <a:bodyPr lIns="92075" tIns="46038" rIns="92075" bIns="46038"/>
          <a:lstStyle/>
          <a:p>
            <a:pPr eaLnBrk="1" hangingPunct="1">
              <a:tabLst>
                <a:tab pos="7485063" algn="r"/>
              </a:tabLst>
            </a:pPr>
            <a:r>
              <a:rPr lang="en-US" smtClean="0"/>
              <a:t>Significant prior </a:t>
            </a:r>
            <a:r>
              <a:rPr lang="en-US" b="1" smtClean="0"/>
              <a:t>conceptual/embodied knowledge</a:t>
            </a:r>
            <a:endParaRPr lang="en-US" smtClean="0"/>
          </a:p>
          <a:p>
            <a:pPr lvl="1" eaLnBrk="1" hangingPunct="1">
              <a:tabLst>
                <a:tab pos="7485063" algn="r"/>
              </a:tabLst>
            </a:pPr>
            <a:r>
              <a:rPr lang="en-US" sz="2800" smtClean="0"/>
              <a:t>rich sensorimotor/social substrate</a:t>
            </a:r>
          </a:p>
          <a:p>
            <a:pPr eaLnBrk="1" hangingPunct="1">
              <a:tabLst>
                <a:tab pos="7485063" algn="r"/>
              </a:tabLst>
            </a:pPr>
            <a:r>
              <a:rPr lang="en-US" b="1" smtClean="0"/>
              <a:t>Incremental </a:t>
            </a:r>
            <a:r>
              <a:rPr lang="en-US" smtClean="0"/>
              <a:t>learning based on experience</a:t>
            </a:r>
          </a:p>
          <a:p>
            <a:pPr lvl="1" eaLnBrk="1" hangingPunct="1">
              <a:tabLst>
                <a:tab pos="7485063" algn="r"/>
              </a:tabLst>
            </a:pPr>
            <a:r>
              <a:rPr lang="en-US" sz="2800" smtClean="0"/>
              <a:t>Lexically specific constructions are learned first.</a:t>
            </a:r>
            <a:endParaRPr lang="en-US" sz="2000" i="1" smtClean="0">
              <a:solidFill>
                <a:srgbClr val="009999"/>
              </a:solidFill>
            </a:endParaRPr>
          </a:p>
          <a:p>
            <a:pPr eaLnBrk="1" hangingPunct="1">
              <a:tabLst>
                <a:tab pos="7485063" algn="r"/>
              </a:tabLst>
            </a:pPr>
            <a:r>
              <a:rPr lang="en-US" smtClean="0"/>
              <a:t>Language learning tied to </a:t>
            </a:r>
            <a:r>
              <a:rPr lang="en-US" b="1" smtClean="0"/>
              <a:t>language use</a:t>
            </a:r>
            <a:endParaRPr lang="en-US" smtClean="0"/>
          </a:p>
          <a:p>
            <a:pPr lvl="1" eaLnBrk="1" hangingPunct="1">
              <a:tabLst>
                <a:tab pos="7485063" algn="r"/>
              </a:tabLst>
            </a:pPr>
            <a:r>
              <a:rPr lang="en-US" smtClean="0"/>
              <a:t>Acquisition interacts with comprehension, production; </a:t>
            </a:r>
            <a:br>
              <a:rPr lang="en-US" smtClean="0"/>
            </a:br>
            <a:r>
              <a:rPr lang="en-US" smtClean="0"/>
              <a:t>reflects communication and experience in world.</a:t>
            </a:r>
          </a:p>
          <a:p>
            <a:pPr lvl="1" eaLnBrk="1" hangingPunct="1">
              <a:tabLst>
                <a:tab pos="7485063" algn="r"/>
              </a:tabLst>
            </a:pPr>
            <a:r>
              <a:rPr lang="en-US" smtClean="0"/>
              <a:t>Statistical properties of data affect learning</a:t>
            </a:r>
          </a:p>
        </p:txBody>
      </p:sp>
    </p:spTree>
  </p:cSld>
  <p:clrMapOvr>
    <a:masterClrMapping/>
  </p:clrMapOvr>
  <p:transition advTm="41584"/>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105400" y="1752600"/>
            <a:ext cx="3581400" cy="4267200"/>
            <a:chOff x="3216" y="1104"/>
            <a:chExt cx="2256" cy="2688"/>
          </a:xfrm>
        </p:grpSpPr>
        <p:sp>
          <p:nvSpPr>
            <p:cNvPr id="57380" name="Text Box 3"/>
            <p:cNvSpPr txBox="1">
              <a:spLocks noChangeArrowheads="1"/>
            </p:cNvSpPr>
            <p:nvPr/>
          </p:nvSpPr>
          <p:spPr bwMode="auto">
            <a:xfrm>
              <a:off x="3216" y="1104"/>
              <a:ext cx="2256" cy="2688"/>
            </a:xfrm>
            <a:prstGeom prst="rect">
              <a:avLst/>
            </a:prstGeom>
            <a:solidFill>
              <a:srgbClr val="FFFF66"/>
            </a:solidFill>
            <a:ln w="9525">
              <a:noFill/>
              <a:miter lim="800000"/>
              <a:headEnd/>
              <a:tailEnd/>
            </a:ln>
          </p:spPr>
          <p:txBody>
            <a:bodyPr/>
            <a:lstStyle/>
            <a:p>
              <a:pPr>
                <a:spcBef>
                  <a:spcPct val="50000"/>
                </a:spcBef>
              </a:pPr>
              <a:r>
                <a:rPr lang="en-US" sz="2400">
                  <a:solidFill>
                    <a:srgbClr val="FF0066"/>
                  </a:solidFill>
                  <a:cs typeface="Arial" charset="0"/>
                </a:rPr>
                <a:t>Context</a:t>
              </a:r>
            </a:p>
          </p:txBody>
        </p:sp>
        <p:sp>
          <p:nvSpPr>
            <p:cNvPr id="57381" name="Text Box 4"/>
            <p:cNvSpPr txBox="1">
              <a:spLocks noChangeArrowheads="1"/>
            </p:cNvSpPr>
            <p:nvPr/>
          </p:nvSpPr>
          <p:spPr bwMode="auto">
            <a:xfrm>
              <a:off x="3648" y="1488"/>
              <a:ext cx="432" cy="240"/>
            </a:xfrm>
            <a:prstGeom prst="rect">
              <a:avLst/>
            </a:prstGeom>
            <a:noFill/>
            <a:ln w="22225">
              <a:noFill/>
              <a:miter lim="800000"/>
              <a:headEnd/>
              <a:tailEnd/>
            </a:ln>
          </p:spPr>
          <p:txBody>
            <a:bodyPr lIns="45720" rIns="45720"/>
            <a:lstStyle/>
            <a:p>
              <a:pPr algn="ctr"/>
              <a:r>
                <a:rPr lang="en-US" altLang="zh-TW" sz="2000">
                  <a:latin typeface="Verdana" pitchFamily="34" charset="0"/>
                  <a:ea typeface="PMingLiU" pitchFamily="18" charset="-120"/>
                </a:rPr>
                <a:t>Eve</a:t>
              </a:r>
              <a:endParaRPr lang="en-US" sz="2000">
                <a:cs typeface="Arial" charset="0"/>
              </a:endParaRPr>
            </a:p>
          </p:txBody>
        </p:sp>
        <p:sp>
          <p:nvSpPr>
            <p:cNvPr id="57382" name="Oval 5"/>
            <p:cNvSpPr>
              <a:spLocks noChangeArrowheads="1"/>
            </p:cNvSpPr>
            <p:nvPr/>
          </p:nvSpPr>
          <p:spPr bwMode="auto">
            <a:xfrm>
              <a:off x="3840" y="1768"/>
              <a:ext cx="58" cy="52"/>
            </a:xfrm>
            <a:prstGeom prst="ellipse">
              <a:avLst/>
            </a:prstGeom>
            <a:solidFill>
              <a:srgbClr val="FFFFFF"/>
            </a:solidFill>
            <a:ln w="22225">
              <a:solidFill>
                <a:srgbClr val="000000"/>
              </a:solidFill>
              <a:round/>
              <a:headEnd/>
              <a:tailEnd/>
            </a:ln>
          </p:spPr>
          <p:txBody>
            <a:bodyPr/>
            <a:lstStyle/>
            <a:p>
              <a:endParaRPr lang="en-US"/>
            </a:p>
          </p:txBody>
        </p:sp>
        <p:cxnSp>
          <p:nvCxnSpPr>
            <p:cNvPr id="57383" name="AutoShape 6"/>
            <p:cNvCxnSpPr>
              <a:cxnSpLocks noChangeShapeType="1"/>
              <a:stCxn id="57391" idx="0"/>
              <a:endCxn id="57382" idx="4"/>
            </p:cNvCxnSpPr>
            <p:nvPr/>
          </p:nvCxnSpPr>
          <p:spPr bwMode="auto">
            <a:xfrm rot="-5400000">
              <a:off x="3610" y="2086"/>
              <a:ext cx="518" cy="0"/>
            </a:xfrm>
            <a:prstGeom prst="straightConnector1">
              <a:avLst/>
            </a:prstGeom>
            <a:noFill/>
            <a:ln w="25400">
              <a:solidFill>
                <a:schemeClr val="tx1"/>
              </a:solidFill>
              <a:round/>
              <a:headEnd/>
              <a:tailEnd type="triangle" w="med" len="med"/>
            </a:ln>
          </p:spPr>
        </p:cxnSp>
        <p:sp>
          <p:nvSpPr>
            <p:cNvPr id="57384" name="Text Box 7"/>
            <p:cNvSpPr txBox="1">
              <a:spLocks noChangeArrowheads="1"/>
            </p:cNvSpPr>
            <p:nvPr/>
          </p:nvSpPr>
          <p:spPr bwMode="auto">
            <a:xfrm>
              <a:off x="3888" y="2016"/>
              <a:ext cx="672" cy="165"/>
            </a:xfrm>
            <a:prstGeom prst="rect">
              <a:avLst/>
            </a:prstGeom>
            <a:noFill/>
            <a:ln w="22225">
              <a:noFill/>
              <a:miter lim="800000"/>
              <a:headEnd/>
              <a:tailEnd/>
            </a:ln>
          </p:spPr>
          <p:txBody>
            <a:bodyPr lIns="45720" rIns="45720"/>
            <a:lstStyle/>
            <a:p>
              <a:r>
                <a:rPr lang="en-US" altLang="zh-TW" sz="1400">
                  <a:latin typeface="Verdana" pitchFamily="34" charset="0"/>
                  <a:ea typeface="PMingLiU" pitchFamily="18" charset="-120"/>
                </a:rPr>
                <a:t>washer</a:t>
              </a:r>
              <a:endParaRPr lang="en-US" sz="1400">
                <a:cs typeface="Arial" charset="0"/>
              </a:endParaRPr>
            </a:p>
          </p:txBody>
        </p:sp>
        <p:sp>
          <p:nvSpPr>
            <p:cNvPr id="57385" name="Oval 8"/>
            <p:cNvSpPr>
              <a:spLocks noChangeArrowheads="1"/>
            </p:cNvSpPr>
            <p:nvPr/>
          </p:nvSpPr>
          <p:spPr bwMode="auto">
            <a:xfrm>
              <a:off x="3840" y="2728"/>
              <a:ext cx="58" cy="54"/>
            </a:xfrm>
            <a:prstGeom prst="ellipse">
              <a:avLst/>
            </a:prstGeom>
            <a:solidFill>
              <a:srgbClr val="FFFFFF"/>
            </a:solidFill>
            <a:ln w="22225">
              <a:solidFill>
                <a:srgbClr val="000000"/>
              </a:solidFill>
              <a:round/>
              <a:headEnd/>
              <a:tailEnd/>
            </a:ln>
          </p:spPr>
          <p:txBody>
            <a:bodyPr/>
            <a:lstStyle/>
            <a:p>
              <a:endParaRPr lang="en-US"/>
            </a:p>
          </p:txBody>
        </p:sp>
        <p:sp>
          <p:nvSpPr>
            <p:cNvPr id="57386" name="Text Box 9"/>
            <p:cNvSpPr txBox="1">
              <a:spLocks noChangeArrowheads="1"/>
            </p:cNvSpPr>
            <p:nvPr/>
          </p:nvSpPr>
          <p:spPr bwMode="auto">
            <a:xfrm>
              <a:off x="3312" y="2448"/>
              <a:ext cx="1104" cy="240"/>
            </a:xfrm>
            <a:prstGeom prst="rect">
              <a:avLst/>
            </a:prstGeom>
            <a:noFill/>
            <a:ln w="22225">
              <a:noFill/>
              <a:miter lim="800000"/>
              <a:headEnd/>
              <a:tailEnd/>
            </a:ln>
          </p:spPr>
          <p:txBody>
            <a:bodyPr lIns="45720" rIns="45720"/>
            <a:lstStyle/>
            <a:p>
              <a:pPr algn="ctr"/>
              <a:r>
                <a:rPr lang="en-US" altLang="zh-TW" sz="2000">
                  <a:latin typeface="Verdana" pitchFamily="34" charset="0"/>
                  <a:ea typeface="PMingLiU" pitchFamily="18" charset="-120"/>
                </a:rPr>
                <a:t>Wash-Action</a:t>
              </a:r>
              <a:endParaRPr lang="en-US" sz="2000">
                <a:cs typeface="Arial" charset="0"/>
              </a:endParaRPr>
            </a:p>
          </p:txBody>
        </p:sp>
        <p:sp>
          <p:nvSpPr>
            <p:cNvPr id="57387" name="Text Box 10"/>
            <p:cNvSpPr txBox="1">
              <a:spLocks noChangeArrowheads="1"/>
            </p:cNvSpPr>
            <p:nvPr/>
          </p:nvSpPr>
          <p:spPr bwMode="auto">
            <a:xfrm>
              <a:off x="3600" y="3408"/>
              <a:ext cx="624" cy="240"/>
            </a:xfrm>
            <a:prstGeom prst="rect">
              <a:avLst/>
            </a:prstGeom>
            <a:noFill/>
            <a:ln w="22225">
              <a:noFill/>
              <a:miter lim="800000"/>
              <a:headEnd/>
              <a:tailEnd/>
            </a:ln>
          </p:spPr>
          <p:txBody>
            <a:bodyPr lIns="45720" rIns="45720"/>
            <a:lstStyle/>
            <a:p>
              <a:pPr algn="ctr"/>
              <a:r>
                <a:rPr lang="en-US" altLang="zh-TW" sz="2000">
                  <a:latin typeface="Verdana" pitchFamily="34" charset="0"/>
                  <a:ea typeface="PMingLiU" pitchFamily="18" charset="-120"/>
                </a:rPr>
                <a:t>Hands</a:t>
              </a:r>
              <a:endParaRPr lang="en-US" sz="2000">
                <a:cs typeface="Arial" charset="0"/>
              </a:endParaRPr>
            </a:p>
          </p:txBody>
        </p:sp>
        <p:sp>
          <p:nvSpPr>
            <p:cNvPr id="57388" name="Oval 11"/>
            <p:cNvSpPr>
              <a:spLocks noChangeArrowheads="1"/>
            </p:cNvSpPr>
            <p:nvPr/>
          </p:nvSpPr>
          <p:spPr bwMode="auto">
            <a:xfrm>
              <a:off x="3840" y="3304"/>
              <a:ext cx="58" cy="52"/>
            </a:xfrm>
            <a:prstGeom prst="ellipse">
              <a:avLst/>
            </a:prstGeom>
            <a:solidFill>
              <a:srgbClr val="FFFFFF"/>
            </a:solidFill>
            <a:ln w="22225">
              <a:solidFill>
                <a:srgbClr val="000000"/>
              </a:solidFill>
              <a:round/>
              <a:headEnd/>
              <a:tailEnd/>
            </a:ln>
          </p:spPr>
          <p:txBody>
            <a:bodyPr/>
            <a:lstStyle/>
            <a:p>
              <a:endParaRPr lang="en-US"/>
            </a:p>
          </p:txBody>
        </p:sp>
        <p:sp>
          <p:nvSpPr>
            <p:cNvPr id="57389" name="Text Box 12"/>
            <p:cNvSpPr txBox="1">
              <a:spLocks noChangeArrowheads="1"/>
            </p:cNvSpPr>
            <p:nvPr/>
          </p:nvSpPr>
          <p:spPr bwMode="auto">
            <a:xfrm>
              <a:off x="3888" y="2928"/>
              <a:ext cx="583" cy="165"/>
            </a:xfrm>
            <a:prstGeom prst="rect">
              <a:avLst/>
            </a:prstGeom>
            <a:noFill/>
            <a:ln w="22225">
              <a:noFill/>
              <a:miter lim="800000"/>
              <a:headEnd/>
              <a:tailEnd/>
            </a:ln>
          </p:spPr>
          <p:txBody>
            <a:bodyPr lIns="45720" rIns="45720"/>
            <a:lstStyle/>
            <a:p>
              <a:r>
                <a:rPr lang="en-US" altLang="zh-TW" sz="1400">
                  <a:latin typeface="Verdana" pitchFamily="34" charset="0"/>
                  <a:ea typeface="PMingLiU" pitchFamily="18" charset="-120"/>
                </a:rPr>
                <a:t>washee</a:t>
              </a:r>
              <a:endParaRPr lang="en-US" sz="1400">
                <a:cs typeface="Arial" charset="0"/>
              </a:endParaRPr>
            </a:p>
          </p:txBody>
        </p:sp>
        <p:cxnSp>
          <p:nvCxnSpPr>
            <p:cNvPr id="57390" name="AutoShape 13"/>
            <p:cNvCxnSpPr>
              <a:cxnSpLocks noChangeShapeType="1"/>
              <a:stCxn id="57385" idx="4"/>
              <a:endCxn id="57388" idx="0"/>
            </p:cNvCxnSpPr>
            <p:nvPr/>
          </p:nvCxnSpPr>
          <p:spPr bwMode="auto">
            <a:xfrm rot="5400000">
              <a:off x="3615" y="3043"/>
              <a:ext cx="508" cy="0"/>
            </a:xfrm>
            <a:prstGeom prst="straightConnector1">
              <a:avLst/>
            </a:prstGeom>
            <a:noFill/>
            <a:ln w="25400">
              <a:solidFill>
                <a:schemeClr val="tx1"/>
              </a:solidFill>
              <a:round/>
              <a:headEnd/>
              <a:tailEnd type="triangle" w="med" len="med"/>
            </a:ln>
          </p:spPr>
        </p:cxnSp>
        <p:sp>
          <p:nvSpPr>
            <p:cNvPr id="57391" name="Oval 14"/>
            <p:cNvSpPr>
              <a:spLocks noChangeArrowheads="1"/>
            </p:cNvSpPr>
            <p:nvPr/>
          </p:nvSpPr>
          <p:spPr bwMode="auto">
            <a:xfrm>
              <a:off x="3840" y="2352"/>
              <a:ext cx="58" cy="54"/>
            </a:xfrm>
            <a:prstGeom prst="ellipse">
              <a:avLst/>
            </a:prstGeom>
            <a:solidFill>
              <a:srgbClr val="FFFFFF"/>
            </a:solidFill>
            <a:ln w="22225">
              <a:solidFill>
                <a:srgbClr val="000000"/>
              </a:solidFill>
              <a:round/>
              <a:headEnd/>
              <a:tailEnd/>
            </a:ln>
          </p:spPr>
          <p:txBody>
            <a:bodyPr/>
            <a:lstStyle/>
            <a:p>
              <a:endParaRPr lang="en-US"/>
            </a:p>
          </p:txBody>
        </p:sp>
        <p:sp>
          <p:nvSpPr>
            <p:cNvPr id="57392" name="Text Box 15"/>
            <p:cNvSpPr txBox="1">
              <a:spLocks noChangeArrowheads="1"/>
            </p:cNvSpPr>
            <p:nvPr/>
          </p:nvSpPr>
          <p:spPr bwMode="auto">
            <a:xfrm>
              <a:off x="4560" y="2352"/>
              <a:ext cx="864" cy="432"/>
            </a:xfrm>
            <a:prstGeom prst="rect">
              <a:avLst/>
            </a:prstGeom>
            <a:noFill/>
            <a:ln w="22225">
              <a:noFill/>
              <a:miter lim="800000"/>
              <a:headEnd/>
              <a:tailEnd/>
            </a:ln>
          </p:spPr>
          <p:txBody>
            <a:bodyPr lIns="45720" rIns="45720"/>
            <a:lstStyle/>
            <a:p>
              <a:pPr algn="ctr"/>
              <a:r>
                <a:rPr lang="en-US" altLang="zh-TW" sz="2000">
                  <a:latin typeface="Verdana" pitchFamily="34" charset="0"/>
                  <a:ea typeface="PMingLiU" pitchFamily="18" charset="-120"/>
                </a:rPr>
                <a:t>Discourse Segment</a:t>
              </a:r>
              <a:endParaRPr lang="en-US" sz="2000">
                <a:cs typeface="Arial" charset="0"/>
              </a:endParaRPr>
            </a:p>
          </p:txBody>
        </p:sp>
        <p:cxnSp>
          <p:nvCxnSpPr>
            <p:cNvPr id="57393" name="AutoShape 16"/>
            <p:cNvCxnSpPr>
              <a:cxnSpLocks noChangeShapeType="1"/>
              <a:stCxn id="57395" idx="0"/>
              <a:endCxn id="57382" idx="6"/>
            </p:cNvCxnSpPr>
            <p:nvPr/>
          </p:nvCxnSpPr>
          <p:spPr bwMode="auto">
            <a:xfrm rot="5400000" flipH="1">
              <a:off x="4235" y="1464"/>
              <a:ext cx="455" cy="1116"/>
            </a:xfrm>
            <a:prstGeom prst="curvedConnector2">
              <a:avLst/>
            </a:prstGeom>
            <a:noFill/>
            <a:ln w="25400">
              <a:solidFill>
                <a:schemeClr val="tx1"/>
              </a:solidFill>
              <a:round/>
              <a:headEnd/>
              <a:tailEnd type="triangle" w="med" len="med"/>
            </a:ln>
          </p:spPr>
        </p:cxnSp>
        <p:sp>
          <p:nvSpPr>
            <p:cNvPr id="57394" name="Text Box 17"/>
            <p:cNvSpPr txBox="1">
              <a:spLocks noChangeArrowheads="1"/>
            </p:cNvSpPr>
            <p:nvPr/>
          </p:nvSpPr>
          <p:spPr bwMode="auto">
            <a:xfrm>
              <a:off x="4608" y="1728"/>
              <a:ext cx="672" cy="165"/>
            </a:xfrm>
            <a:prstGeom prst="rect">
              <a:avLst/>
            </a:prstGeom>
            <a:noFill/>
            <a:ln w="22225">
              <a:noFill/>
              <a:miter lim="800000"/>
              <a:headEnd/>
              <a:tailEnd/>
            </a:ln>
          </p:spPr>
          <p:txBody>
            <a:bodyPr lIns="45720" rIns="45720"/>
            <a:lstStyle/>
            <a:p>
              <a:r>
                <a:rPr lang="en-US" altLang="zh-TW" sz="1400">
                  <a:latin typeface="Verdana" pitchFamily="34" charset="0"/>
                  <a:ea typeface="PMingLiU" pitchFamily="18" charset="-120"/>
                </a:rPr>
                <a:t>addressee</a:t>
              </a:r>
              <a:endParaRPr lang="en-US" sz="1400">
                <a:cs typeface="Arial" charset="0"/>
              </a:endParaRPr>
            </a:p>
          </p:txBody>
        </p:sp>
        <p:sp>
          <p:nvSpPr>
            <p:cNvPr id="57395" name="Oval 18"/>
            <p:cNvSpPr>
              <a:spLocks noChangeArrowheads="1"/>
            </p:cNvSpPr>
            <p:nvPr/>
          </p:nvSpPr>
          <p:spPr bwMode="auto">
            <a:xfrm>
              <a:off x="4992" y="2256"/>
              <a:ext cx="58" cy="54"/>
            </a:xfrm>
            <a:prstGeom prst="ellipse">
              <a:avLst/>
            </a:prstGeom>
            <a:solidFill>
              <a:srgbClr val="FFFFFF"/>
            </a:solidFill>
            <a:ln w="22225">
              <a:solidFill>
                <a:srgbClr val="000000"/>
              </a:solidFill>
              <a:round/>
              <a:headEnd/>
              <a:tailEnd/>
            </a:ln>
          </p:spPr>
          <p:txBody>
            <a:bodyPr/>
            <a:lstStyle/>
            <a:p>
              <a:endParaRPr lang="en-US"/>
            </a:p>
          </p:txBody>
        </p:sp>
        <p:sp>
          <p:nvSpPr>
            <p:cNvPr id="57396" name="Oval 19"/>
            <p:cNvSpPr>
              <a:spLocks noChangeArrowheads="1"/>
            </p:cNvSpPr>
            <p:nvPr/>
          </p:nvSpPr>
          <p:spPr bwMode="auto">
            <a:xfrm>
              <a:off x="4992" y="2832"/>
              <a:ext cx="58" cy="54"/>
            </a:xfrm>
            <a:prstGeom prst="ellipse">
              <a:avLst/>
            </a:prstGeom>
            <a:solidFill>
              <a:srgbClr val="FFFFFF"/>
            </a:solidFill>
            <a:ln w="22225">
              <a:solidFill>
                <a:srgbClr val="000000"/>
              </a:solidFill>
              <a:round/>
              <a:headEnd/>
              <a:tailEnd/>
            </a:ln>
          </p:spPr>
          <p:txBody>
            <a:bodyPr/>
            <a:lstStyle/>
            <a:p>
              <a:endParaRPr lang="en-US"/>
            </a:p>
          </p:txBody>
        </p:sp>
        <p:cxnSp>
          <p:nvCxnSpPr>
            <p:cNvPr id="57397" name="AutoShape 20"/>
            <p:cNvCxnSpPr>
              <a:cxnSpLocks noChangeShapeType="1"/>
              <a:stCxn id="57396" idx="4"/>
              <a:endCxn id="57388" idx="6"/>
            </p:cNvCxnSpPr>
            <p:nvPr/>
          </p:nvCxnSpPr>
          <p:spPr bwMode="auto">
            <a:xfrm rot="5400000">
              <a:off x="4244" y="2554"/>
              <a:ext cx="437" cy="1116"/>
            </a:xfrm>
            <a:prstGeom prst="curvedConnector2">
              <a:avLst/>
            </a:prstGeom>
            <a:noFill/>
            <a:ln w="25400">
              <a:solidFill>
                <a:schemeClr val="tx1"/>
              </a:solidFill>
              <a:round/>
              <a:headEnd/>
              <a:tailEnd type="triangle" w="med" len="med"/>
            </a:ln>
          </p:spPr>
        </p:cxnSp>
        <p:sp>
          <p:nvSpPr>
            <p:cNvPr id="57398" name="Text Box 21"/>
            <p:cNvSpPr txBox="1">
              <a:spLocks noChangeArrowheads="1"/>
            </p:cNvSpPr>
            <p:nvPr/>
          </p:nvSpPr>
          <p:spPr bwMode="auto">
            <a:xfrm>
              <a:off x="4656" y="3216"/>
              <a:ext cx="720" cy="288"/>
            </a:xfrm>
            <a:prstGeom prst="rect">
              <a:avLst/>
            </a:prstGeom>
            <a:noFill/>
            <a:ln w="22225">
              <a:noFill/>
              <a:miter lim="800000"/>
              <a:headEnd/>
              <a:tailEnd/>
            </a:ln>
          </p:spPr>
          <p:txBody>
            <a:bodyPr lIns="45720" rIns="45720"/>
            <a:lstStyle/>
            <a:p>
              <a:r>
                <a:rPr lang="en-US" altLang="zh-TW" sz="1400">
                  <a:latin typeface="Verdana" pitchFamily="34" charset="0"/>
                  <a:ea typeface="PMingLiU" pitchFamily="18" charset="-120"/>
                </a:rPr>
                <a:t>attentional-focus</a:t>
              </a:r>
              <a:endParaRPr lang="en-US" sz="1400">
                <a:cs typeface="Arial" charset="0"/>
              </a:endParaRPr>
            </a:p>
          </p:txBody>
        </p:sp>
      </p:grpSp>
      <p:sp>
        <p:nvSpPr>
          <p:cNvPr id="57347" name="Rectangle 22"/>
          <p:cNvSpPr>
            <a:spLocks noGrp="1" noChangeArrowheads="1"/>
          </p:cNvSpPr>
          <p:nvPr>
            <p:ph type="title"/>
          </p:nvPr>
        </p:nvSpPr>
        <p:spPr/>
        <p:txBody>
          <a:bodyPr/>
          <a:lstStyle/>
          <a:p>
            <a:pPr eaLnBrk="1" hangingPunct="1"/>
            <a:r>
              <a:rPr lang="en-US" smtClean="0"/>
              <a:t>Analysis draws on constructions and context</a:t>
            </a:r>
          </a:p>
        </p:txBody>
      </p:sp>
      <p:cxnSp>
        <p:nvCxnSpPr>
          <p:cNvPr id="1741847" name="AutoShape 23"/>
          <p:cNvCxnSpPr>
            <a:cxnSpLocks noChangeShapeType="1"/>
            <a:stCxn id="57371" idx="2"/>
            <a:endCxn id="57365" idx="0"/>
          </p:cNvCxnSpPr>
          <p:nvPr/>
        </p:nvCxnSpPr>
        <p:spPr bwMode="auto">
          <a:xfrm>
            <a:off x="1227138" y="4278313"/>
            <a:ext cx="0" cy="1120775"/>
          </a:xfrm>
          <a:prstGeom prst="straightConnector1">
            <a:avLst/>
          </a:prstGeom>
          <a:noFill/>
          <a:ln w="22225">
            <a:solidFill>
              <a:schemeClr val="tx1"/>
            </a:solidFill>
            <a:round/>
            <a:headEnd/>
            <a:tailEnd type="triangle" w="med" len="med"/>
          </a:ln>
        </p:spPr>
      </p:cxnSp>
      <p:sp>
        <p:nvSpPr>
          <p:cNvPr id="1741848" name="Text Box 24"/>
          <p:cNvSpPr txBox="1">
            <a:spLocks noChangeArrowheads="1"/>
          </p:cNvSpPr>
          <p:nvPr/>
        </p:nvSpPr>
        <p:spPr bwMode="auto">
          <a:xfrm>
            <a:off x="1295400" y="4724400"/>
            <a:ext cx="762000" cy="304800"/>
          </a:xfrm>
          <a:prstGeom prst="rect">
            <a:avLst/>
          </a:prstGeom>
          <a:noFill/>
          <a:ln w="9525">
            <a:noFill/>
            <a:miter lim="800000"/>
            <a:headEnd/>
            <a:tailEnd/>
          </a:ln>
        </p:spPr>
        <p:txBody>
          <a:bodyPr>
            <a:spAutoFit/>
          </a:bodyPr>
          <a:lstStyle/>
          <a:p>
            <a:pPr>
              <a:spcBef>
                <a:spcPct val="50000"/>
              </a:spcBef>
            </a:pPr>
            <a:r>
              <a:rPr lang="en-US" sz="1400">
                <a:latin typeface="Trebuchet MS" pitchFamily="34" charset="0"/>
                <a:cs typeface="Arial" charset="0"/>
              </a:rPr>
              <a:t>before</a:t>
            </a:r>
          </a:p>
        </p:txBody>
      </p:sp>
      <p:sp>
        <p:nvSpPr>
          <p:cNvPr id="1741849" name="Text Box 25"/>
          <p:cNvSpPr txBox="1">
            <a:spLocks noChangeArrowheads="1"/>
          </p:cNvSpPr>
          <p:nvPr/>
        </p:nvSpPr>
        <p:spPr bwMode="auto">
          <a:xfrm>
            <a:off x="533400" y="1752600"/>
            <a:ext cx="4114800" cy="4267200"/>
          </a:xfrm>
          <a:prstGeom prst="rect">
            <a:avLst/>
          </a:prstGeom>
          <a:noFill/>
          <a:ln w="28575">
            <a:solidFill>
              <a:srgbClr val="339966"/>
            </a:solidFill>
            <a:miter lim="800000"/>
            <a:headEnd/>
            <a:tailEnd/>
          </a:ln>
        </p:spPr>
        <p:txBody>
          <a:bodyPr lIns="45720" rIns="45720"/>
          <a:lstStyle/>
          <a:p>
            <a:endParaRPr lang="en-US">
              <a:cs typeface="Arial" charset="0"/>
            </a:endParaRPr>
          </a:p>
        </p:txBody>
      </p:sp>
      <p:sp>
        <p:nvSpPr>
          <p:cNvPr id="1741850" name="Text Box 26"/>
          <p:cNvSpPr txBox="1">
            <a:spLocks noChangeArrowheads="1"/>
          </p:cNvSpPr>
          <p:nvPr/>
        </p:nvSpPr>
        <p:spPr bwMode="auto">
          <a:xfrm>
            <a:off x="1295400" y="3182938"/>
            <a:ext cx="762000" cy="304800"/>
          </a:xfrm>
          <a:prstGeom prst="rect">
            <a:avLst/>
          </a:prstGeom>
          <a:noFill/>
          <a:ln w="9525">
            <a:noFill/>
            <a:miter lim="800000"/>
            <a:headEnd/>
            <a:tailEnd/>
          </a:ln>
        </p:spPr>
        <p:txBody>
          <a:bodyPr>
            <a:spAutoFit/>
          </a:bodyPr>
          <a:lstStyle/>
          <a:p>
            <a:pPr>
              <a:spcBef>
                <a:spcPct val="50000"/>
              </a:spcBef>
            </a:pPr>
            <a:r>
              <a:rPr lang="en-US" sz="1400">
                <a:latin typeface="Trebuchet MS" pitchFamily="34" charset="0"/>
                <a:cs typeface="Arial" charset="0"/>
              </a:rPr>
              <a:t>before</a:t>
            </a:r>
          </a:p>
        </p:txBody>
      </p:sp>
      <p:cxnSp>
        <p:nvCxnSpPr>
          <p:cNvPr id="1741851" name="AutoShape 27"/>
          <p:cNvCxnSpPr>
            <a:cxnSpLocks noChangeShapeType="1"/>
            <a:stCxn id="57377" idx="2"/>
            <a:endCxn id="57371" idx="0"/>
          </p:cNvCxnSpPr>
          <p:nvPr/>
        </p:nvCxnSpPr>
        <p:spPr bwMode="auto">
          <a:xfrm>
            <a:off x="1227138" y="2754313"/>
            <a:ext cx="0" cy="1120775"/>
          </a:xfrm>
          <a:prstGeom prst="straightConnector1">
            <a:avLst/>
          </a:prstGeom>
          <a:noFill/>
          <a:ln w="22225">
            <a:solidFill>
              <a:schemeClr val="tx1"/>
            </a:solidFill>
            <a:round/>
            <a:headEnd/>
            <a:tailEnd type="triangle" w="med" len="med"/>
          </a:ln>
        </p:spPr>
      </p:cxnSp>
      <p:sp>
        <p:nvSpPr>
          <p:cNvPr id="57353" name="Text Box 28"/>
          <p:cNvSpPr txBox="1">
            <a:spLocks noChangeArrowheads="1"/>
          </p:cNvSpPr>
          <p:nvPr/>
        </p:nvSpPr>
        <p:spPr bwMode="auto">
          <a:xfrm>
            <a:off x="2133600" y="1752600"/>
            <a:ext cx="2133600" cy="457200"/>
          </a:xfrm>
          <a:prstGeom prst="rect">
            <a:avLst/>
          </a:prstGeom>
          <a:noFill/>
          <a:ln w="9525">
            <a:noFill/>
            <a:miter lim="800000"/>
            <a:headEnd/>
            <a:tailEnd/>
          </a:ln>
        </p:spPr>
        <p:txBody>
          <a:bodyPr>
            <a:spAutoFit/>
          </a:bodyPr>
          <a:lstStyle/>
          <a:p>
            <a:pPr>
              <a:spcBef>
                <a:spcPct val="50000"/>
              </a:spcBef>
            </a:pPr>
            <a:r>
              <a:rPr lang="en-US" sz="2400">
                <a:solidFill>
                  <a:srgbClr val="FF0066"/>
                </a:solidFill>
                <a:cs typeface="Arial" charset="0"/>
              </a:rPr>
              <a:t>Meaning</a:t>
            </a:r>
          </a:p>
        </p:txBody>
      </p:sp>
      <p:sp>
        <p:nvSpPr>
          <p:cNvPr id="57354" name="Text Box 29"/>
          <p:cNvSpPr txBox="1">
            <a:spLocks noChangeArrowheads="1"/>
          </p:cNvSpPr>
          <p:nvPr/>
        </p:nvSpPr>
        <p:spPr bwMode="auto">
          <a:xfrm>
            <a:off x="533400" y="1752600"/>
            <a:ext cx="1524000" cy="457200"/>
          </a:xfrm>
          <a:prstGeom prst="rect">
            <a:avLst/>
          </a:prstGeom>
          <a:noFill/>
          <a:ln w="9525">
            <a:noFill/>
            <a:miter lim="800000"/>
            <a:headEnd/>
            <a:tailEnd/>
          </a:ln>
        </p:spPr>
        <p:txBody>
          <a:bodyPr>
            <a:spAutoFit/>
          </a:bodyPr>
          <a:lstStyle/>
          <a:p>
            <a:pPr>
              <a:spcBef>
                <a:spcPct val="50000"/>
              </a:spcBef>
            </a:pPr>
            <a:r>
              <a:rPr lang="en-US" sz="2400">
                <a:solidFill>
                  <a:srgbClr val="FF0066"/>
                </a:solidFill>
                <a:cs typeface="Arial" charset="0"/>
              </a:rPr>
              <a:t>Form</a:t>
            </a:r>
          </a:p>
        </p:txBody>
      </p:sp>
      <p:cxnSp>
        <p:nvCxnSpPr>
          <p:cNvPr id="1741854" name="AutoShape 30"/>
          <p:cNvCxnSpPr>
            <a:cxnSpLocks noChangeShapeType="1"/>
            <a:stCxn id="57370" idx="3"/>
            <a:endCxn id="57386" idx="1"/>
          </p:cNvCxnSpPr>
          <p:nvPr/>
        </p:nvCxnSpPr>
        <p:spPr bwMode="auto">
          <a:xfrm>
            <a:off x="4202113" y="4076700"/>
            <a:ext cx="1055687" cy="0"/>
          </a:xfrm>
          <a:prstGeom prst="straightConnector1">
            <a:avLst/>
          </a:prstGeom>
          <a:noFill/>
          <a:ln w="38100">
            <a:solidFill>
              <a:srgbClr val="FF0066"/>
            </a:solidFill>
            <a:round/>
            <a:headEnd/>
            <a:tailEnd type="triangle" w="med" len="med"/>
          </a:ln>
        </p:spPr>
      </p:cxnSp>
      <p:cxnSp>
        <p:nvCxnSpPr>
          <p:cNvPr id="1741855" name="AutoShape 31"/>
          <p:cNvCxnSpPr>
            <a:cxnSpLocks noChangeShapeType="1"/>
            <a:stCxn id="57363" idx="3"/>
            <a:endCxn id="57387" idx="1"/>
          </p:cNvCxnSpPr>
          <p:nvPr/>
        </p:nvCxnSpPr>
        <p:spPr bwMode="auto">
          <a:xfrm>
            <a:off x="4430713" y="5600700"/>
            <a:ext cx="1284287" cy="0"/>
          </a:xfrm>
          <a:prstGeom prst="straightConnector1">
            <a:avLst/>
          </a:prstGeom>
          <a:noFill/>
          <a:ln w="38100">
            <a:solidFill>
              <a:srgbClr val="FF0066"/>
            </a:solidFill>
            <a:round/>
            <a:headEnd/>
            <a:tailEnd type="triangle" w="med" len="med"/>
          </a:ln>
        </p:spPr>
      </p:cxnSp>
      <p:cxnSp>
        <p:nvCxnSpPr>
          <p:cNvPr id="1741856" name="AutoShape 32"/>
          <p:cNvCxnSpPr>
            <a:cxnSpLocks noChangeShapeType="1"/>
            <a:stCxn id="57378" idx="3"/>
            <a:endCxn id="57381" idx="1"/>
          </p:cNvCxnSpPr>
          <p:nvPr/>
        </p:nvCxnSpPr>
        <p:spPr bwMode="auto">
          <a:xfrm>
            <a:off x="4430713" y="2552700"/>
            <a:ext cx="1360487" cy="0"/>
          </a:xfrm>
          <a:prstGeom prst="straightConnector1">
            <a:avLst/>
          </a:prstGeom>
          <a:noFill/>
          <a:ln w="38100">
            <a:solidFill>
              <a:srgbClr val="FF0066"/>
            </a:solidFill>
            <a:round/>
            <a:headEnd/>
            <a:tailEnd type="triangle" w="med" len="med"/>
          </a:ln>
        </p:spPr>
      </p:cxnSp>
      <p:grpSp>
        <p:nvGrpSpPr>
          <p:cNvPr id="3" name="Group 33"/>
          <p:cNvGrpSpPr>
            <a:grpSpLocks/>
          </p:cNvGrpSpPr>
          <p:nvPr/>
        </p:nvGrpSpPr>
        <p:grpSpPr bwMode="auto">
          <a:xfrm>
            <a:off x="762000" y="2362200"/>
            <a:ext cx="3657600" cy="381000"/>
            <a:chOff x="480" y="1440"/>
            <a:chExt cx="2304" cy="240"/>
          </a:xfrm>
        </p:grpSpPr>
        <p:sp>
          <p:nvSpPr>
            <p:cNvPr id="57377" name="Text Box 34"/>
            <p:cNvSpPr txBox="1">
              <a:spLocks noChangeArrowheads="1"/>
            </p:cNvSpPr>
            <p:nvPr/>
          </p:nvSpPr>
          <p:spPr bwMode="auto">
            <a:xfrm>
              <a:off x="480" y="1440"/>
              <a:ext cx="586" cy="240"/>
            </a:xfrm>
            <a:prstGeom prst="rect">
              <a:avLst/>
            </a:prstGeom>
            <a:solidFill>
              <a:srgbClr val="CCFFFF"/>
            </a:solidFill>
            <a:ln w="22225">
              <a:solidFill>
                <a:srgbClr val="339966"/>
              </a:solidFill>
              <a:miter lim="800000"/>
              <a:headEnd/>
              <a:tailEnd/>
            </a:ln>
          </p:spPr>
          <p:txBody>
            <a:bodyPr lIns="45720" rIns="45720"/>
            <a:lstStyle/>
            <a:p>
              <a:pPr algn="ctr"/>
              <a:r>
                <a:rPr lang="en-US" sz="2000" i="1">
                  <a:latin typeface="Book Antiqua" pitchFamily="18" charset="0"/>
                  <a:cs typeface="Arial" charset="0"/>
                </a:rPr>
                <a:t>you</a:t>
              </a:r>
            </a:p>
          </p:txBody>
        </p:sp>
        <p:sp>
          <p:nvSpPr>
            <p:cNvPr id="57378" name="Text Box 35"/>
            <p:cNvSpPr txBox="1">
              <a:spLocks noChangeArrowheads="1"/>
            </p:cNvSpPr>
            <p:nvPr/>
          </p:nvSpPr>
          <p:spPr bwMode="auto">
            <a:xfrm>
              <a:off x="1392" y="1440"/>
              <a:ext cx="1392" cy="240"/>
            </a:xfrm>
            <a:prstGeom prst="rect">
              <a:avLst/>
            </a:prstGeom>
            <a:solidFill>
              <a:srgbClr val="CCFFFF"/>
            </a:solidFill>
            <a:ln w="22225">
              <a:solidFill>
                <a:srgbClr val="339966"/>
              </a:solidFill>
              <a:miter lim="800000"/>
              <a:headEnd/>
              <a:tailEnd/>
            </a:ln>
          </p:spPr>
          <p:txBody>
            <a:bodyPr lIns="45720" rIns="45720"/>
            <a:lstStyle/>
            <a:p>
              <a:pPr algn="ctr"/>
              <a:r>
                <a:rPr lang="en-US" altLang="zh-TW" sz="2000">
                  <a:latin typeface="Verdana" pitchFamily="34" charset="0"/>
                  <a:ea typeface="PMingLiU" pitchFamily="18" charset="-120"/>
                </a:rPr>
                <a:t>Addressee</a:t>
              </a:r>
              <a:endParaRPr lang="en-US" sz="2000">
                <a:cs typeface="Arial" charset="0"/>
              </a:endParaRPr>
            </a:p>
          </p:txBody>
        </p:sp>
        <p:cxnSp>
          <p:nvCxnSpPr>
            <p:cNvPr id="57379" name="AutoShape 36"/>
            <p:cNvCxnSpPr>
              <a:cxnSpLocks noChangeShapeType="1"/>
              <a:stCxn id="57377" idx="3"/>
              <a:endCxn id="57378" idx="1"/>
            </p:cNvCxnSpPr>
            <p:nvPr/>
          </p:nvCxnSpPr>
          <p:spPr bwMode="auto">
            <a:xfrm>
              <a:off x="1073" y="1560"/>
              <a:ext cx="312" cy="0"/>
            </a:xfrm>
            <a:prstGeom prst="straightConnector1">
              <a:avLst/>
            </a:prstGeom>
            <a:noFill/>
            <a:ln w="19050">
              <a:solidFill>
                <a:srgbClr val="666699"/>
              </a:solidFill>
              <a:round/>
              <a:headEnd/>
              <a:tailEnd/>
            </a:ln>
          </p:spPr>
        </p:cxnSp>
      </p:grpSp>
      <p:grpSp>
        <p:nvGrpSpPr>
          <p:cNvPr id="4" name="Group 37"/>
          <p:cNvGrpSpPr>
            <a:grpSpLocks/>
          </p:cNvGrpSpPr>
          <p:nvPr/>
        </p:nvGrpSpPr>
        <p:grpSpPr bwMode="auto">
          <a:xfrm>
            <a:off x="3276600" y="2809875"/>
            <a:ext cx="1143000" cy="1012825"/>
            <a:chOff x="2064" y="1722"/>
            <a:chExt cx="720" cy="638"/>
          </a:xfrm>
        </p:grpSpPr>
        <p:sp>
          <p:nvSpPr>
            <p:cNvPr id="57373" name="Oval 38"/>
            <p:cNvSpPr>
              <a:spLocks noChangeArrowheads="1"/>
            </p:cNvSpPr>
            <p:nvPr/>
          </p:nvSpPr>
          <p:spPr bwMode="auto">
            <a:xfrm>
              <a:off x="2064" y="1722"/>
              <a:ext cx="58" cy="52"/>
            </a:xfrm>
            <a:prstGeom prst="ellipse">
              <a:avLst/>
            </a:prstGeom>
            <a:solidFill>
              <a:srgbClr val="FFFFFF"/>
            </a:solidFill>
            <a:ln w="22225">
              <a:solidFill>
                <a:srgbClr val="000000"/>
              </a:solidFill>
              <a:round/>
              <a:headEnd/>
              <a:tailEnd/>
            </a:ln>
          </p:spPr>
          <p:txBody>
            <a:bodyPr/>
            <a:lstStyle/>
            <a:p>
              <a:endParaRPr lang="en-US"/>
            </a:p>
          </p:txBody>
        </p:sp>
        <p:cxnSp>
          <p:nvCxnSpPr>
            <p:cNvPr id="57374" name="AutoShape 39"/>
            <p:cNvCxnSpPr>
              <a:cxnSpLocks noChangeShapeType="1"/>
              <a:stCxn id="57376" idx="0"/>
              <a:endCxn id="57373" idx="4"/>
            </p:cNvCxnSpPr>
            <p:nvPr/>
          </p:nvCxnSpPr>
          <p:spPr bwMode="auto">
            <a:xfrm rot="-5400000">
              <a:off x="1834" y="2040"/>
              <a:ext cx="518" cy="0"/>
            </a:xfrm>
            <a:prstGeom prst="straightConnector1">
              <a:avLst/>
            </a:prstGeom>
            <a:noFill/>
            <a:ln w="25400">
              <a:solidFill>
                <a:schemeClr val="tx1"/>
              </a:solidFill>
              <a:round/>
              <a:headEnd/>
              <a:tailEnd type="triangle" w="med" len="med"/>
            </a:ln>
          </p:spPr>
        </p:cxnSp>
        <p:sp>
          <p:nvSpPr>
            <p:cNvPr id="57375" name="Text Box 40"/>
            <p:cNvSpPr txBox="1">
              <a:spLocks noChangeArrowheads="1"/>
            </p:cNvSpPr>
            <p:nvPr/>
          </p:nvSpPr>
          <p:spPr bwMode="auto">
            <a:xfrm>
              <a:off x="2112" y="1968"/>
              <a:ext cx="672" cy="165"/>
            </a:xfrm>
            <a:prstGeom prst="rect">
              <a:avLst/>
            </a:prstGeom>
            <a:noFill/>
            <a:ln w="22225">
              <a:noFill/>
              <a:miter lim="800000"/>
              <a:headEnd/>
              <a:tailEnd/>
            </a:ln>
          </p:spPr>
          <p:txBody>
            <a:bodyPr lIns="45720" rIns="45720"/>
            <a:lstStyle/>
            <a:p>
              <a:r>
                <a:rPr lang="en-US" altLang="zh-TW" sz="1400">
                  <a:latin typeface="Verdana" pitchFamily="34" charset="0"/>
                  <a:ea typeface="PMingLiU" pitchFamily="18" charset="-120"/>
                </a:rPr>
                <a:t>washer</a:t>
              </a:r>
              <a:endParaRPr lang="en-US" sz="1400">
                <a:cs typeface="Arial" charset="0"/>
              </a:endParaRPr>
            </a:p>
          </p:txBody>
        </p:sp>
        <p:sp>
          <p:nvSpPr>
            <p:cNvPr id="57376" name="Oval 41"/>
            <p:cNvSpPr>
              <a:spLocks noChangeArrowheads="1"/>
            </p:cNvSpPr>
            <p:nvPr/>
          </p:nvSpPr>
          <p:spPr bwMode="auto">
            <a:xfrm>
              <a:off x="2064" y="2306"/>
              <a:ext cx="58" cy="54"/>
            </a:xfrm>
            <a:prstGeom prst="ellipse">
              <a:avLst/>
            </a:prstGeom>
            <a:solidFill>
              <a:srgbClr val="FFFFFF"/>
            </a:solidFill>
            <a:ln w="22225">
              <a:solidFill>
                <a:srgbClr val="000000"/>
              </a:solidFill>
              <a:round/>
              <a:headEnd/>
              <a:tailEnd/>
            </a:ln>
          </p:spPr>
          <p:txBody>
            <a:bodyPr/>
            <a:lstStyle/>
            <a:p>
              <a:endParaRPr lang="en-US"/>
            </a:p>
          </p:txBody>
        </p:sp>
      </p:grpSp>
      <p:grpSp>
        <p:nvGrpSpPr>
          <p:cNvPr id="5" name="Group 42"/>
          <p:cNvGrpSpPr>
            <a:grpSpLocks/>
          </p:cNvGrpSpPr>
          <p:nvPr/>
        </p:nvGrpSpPr>
        <p:grpSpPr bwMode="auto">
          <a:xfrm>
            <a:off x="762000" y="3886200"/>
            <a:ext cx="3429000" cy="381000"/>
            <a:chOff x="480" y="2400"/>
            <a:chExt cx="2160" cy="240"/>
          </a:xfrm>
        </p:grpSpPr>
        <p:sp>
          <p:nvSpPr>
            <p:cNvPr id="57370" name="Text Box 43"/>
            <p:cNvSpPr txBox="1">
              <a:spLocks noChangeArrowheads="1"/>
            </p:cNvSpPr>
            <p:nvPr/>
          </p:nvSpPr>
          <p:spPr bwMode="auto">
            <a:xfrm>
              <a:off x="1536" y="2400"/>
              <a:ext cx="1104" cy="240"/>
            </a:xfrm>
            <a:prstGeom prst="rect">
              <a:avLst/>
            </a:prstGeom>
            <a:solidFill>
              <a:srgbClr val="CCFFFF"/>
            </a:solidFill>
            <a:ln w="22225">
              <a:solidFill>
                <a:srgbClr val="339966"/>
              </a:solidFill>
              <a:miter lim="800000"/>
              <a:headEnd/>
              <a:tailEnd/>
            </a:ln>
          </p:spPr>
          <p:txBody>
            <a:bodyPr lIns="45720" rIns="45720"/>
            <a:lstStyle/>
            <a:p>
              <a:pPr algn="ctr"/>
              <a:r>
                <a:rPr lang="en-US" altLang="zh-TW" sz="2000">
                  <a:latin typeface="Verdana" pitchFamily="34" charset="0"/>
                  <a:ea typeface="PMingLiU" pitchFamily="18" charset="-120"/>
                </a:rPr>
                <a:t>Wash-Action</a:t>
              </a:r>
              <a:endParaRPr lang="en-US" sz="2000">
                <a:cs typeface="Arial" charset="0"/>
              </a:endParaRPr>
            </a:p>
          </p:txBody>
        </p:sp>
        <p:sp>
          <p:nvSpPr>
            <p:cNvPr id="57371" name="Text Box 44"/>
            <p:cNvSpPr txBox="1">
              <a:spLocks noChangeArrowheads="1"/>
            </p:cNvSpPr>
            <p:nvPr/>
          </p:nvSpPr>
          <p:spPr bwMode="auto">
            <a:xfrm>
              <a:off x="480" y="2400"/>
              <a:ext cx="586" cy="240"/>
            </a:xfrm>
            <a:prstGeom prst="rect">
              <a:avLst/>
            </a:prstGeom>
            <a:solidFill>
              <a:srgbClr val="CCFFFF"/>
            </a:solidFill>
            <a:ln w="22225">
              <a:solidFill>
                <a:srgbClr val="339966"/>
              </a:solidFill>
              <a:miter lim="800000"/>
              <a:headEnd/>
              <a:tailEnd/>
            </a:ln>
          </p:spPr>
          <p:txBody>
            <a:bodyPr lIns="45720" rIns="45720"/>
            <a:lstStyle/>
            <a:p>
              <a:pPr algn="ctr"/>
              <a:r>
                <a:rPr lang="en-US" sz="2000" i="1">
                  <a:latin typeface="Book Antiqua" pitchFamily="18" charset="0"/>
                  <a:cs typeface="Arial" charset="0"/>
                </a:rPr>
                <a:t>washed</a:t>
              </a:r>
            </a:p>
          </p:txBody>
        </p:sp>
        <p:cxnSp>
          <p:nvCxnSpPr>
            <p:cNvPr id="57372" name="AutoShape 45"/>
            <p:cNvCxnSpPr>
              <a:cxnSpLocks noChangeShapeType="1"/>
              <a:stCxn id="57371" idx="3"/>
              <a:endCxn id="57370" idx="1"/>
            </p:cNvCxnSpPr>
            <p:nvPr/>
          </p:nvCxnSpPr>
          <p:spPr bwMode="auto">
            <a:xfrm>
              <a:off x="1073" y="2520"/>
              <a:ext cx="456" cy="0"/>
            </a:xfrm>
            <a:prstGeom prst="straightConnector1">
              <a:avLst/>
            </a:prstGeom>
            <a:noFill/>
            <a:ln w="19050">
              <a:solidFill>
                <a:srgbClr val="666699"/>
              </a:solidFill>
              <a:round/>
              <a:headEnd/>
              <a:tailEnd/>
            </a:ln>
          </p:spPr>
        </p:cxnSp>
      </p:grpSp>
      <p:grpSp>
        <p:nvGrpSpPr>
          <p:cNvPr id="6" name="Group 46"/>
          <p:cNvGrpSpPr>
            <a:grpSpLocks/>
          </p:cNvGrpSpPr>
          <p:nvPr/>
        </p:nvGrpSpPr>
        <p:grpSpPr bwMode="auto">
          <a:xfrm>
            <a:off x="3276600" y="4343400"/>
            <a:ext cx="1001713" cy="996950"/>
            <a:chOff x="2064" y="2736"/>
            <a:chExt cx="631" cy="628"/>
          </a:xfrm>
        </p:grpSpPr>
        <p:sp>
          <p:nvSpPr>
            <p:cNvPr id="57366" name="Text Box 47"/>
            <p:cNvSpPr txBox="1">
              <a:spLocks noChangeArrowheads="1"/>
            </p:cNvSpPr>
            <p:nvPr/>
          </p:nvSpPr>
          <p:spPr bwMode="auto">
            <a:xfrm>
              <a:off x="2112" y="2928"/>
              <a:ext cx="583" cy="165"/>
            </a:xfrm>
            <a:prstGeom prst="rect">
              <a:avLst/>
            </a:prstGeom>
            <a:noFill/>
            <a:ln w="22225">
              <a:noFill/>
              <a:miter lim="800000"/>
              <a:headEnd/>
              <a:tailEnd/>
            </a:ln>
          </p:spPr>
          <p:txBody>
            <a:bodyPr lIns="45720" rIns="45720"/>
            <a:lstStyle/>
            <a:p>
              <a:r>
                <a:rPr lang="en-US" altLang="zh-TW" sz="1400">
                  <a:latin typeface="Verdana" pitchFamily="34" charset="0"/>
                  <a:ea typeface="PMingLiU" pitchFamily="18" charset="-120"/>
                </a:rPr>
                <a:t>washee</a:t>
              </a:r>
              <a:endParaRPr lang="en-US" sz="1400">
                <a:cs typeface="Arial" charset="0"/>
              </a:endParaRPr>
            </a:p>
          </p:txBody>
        </p:sp>
        <p:cxnSp>
          <p:nvCxnSpPr>
            <p:cNvPr id="57367" name="AutoShape 48"/>
            <p:cNvCxnSpPr>
              <a:cxnSpLocks noChangeShapeType="1"/>
              <a:stCxn id="57368" idx="4"/>
              <a:endCxn id="57369" idx="0"/>
            </p:cNvCxnSpPr>
            <p:nvPr/>
          </p:nvCxnSpPr>
          <p:spPr bwMode="auto">
            <a:xfrm rot="5400000">
              <a:off x="1839" y="3051"/>
              <a:ext cx="508" cy="0"/>
            </a:xfrm>
            <a:prstGeom prst="straightConnector1">
              <a:avLst/>
            </a:prstGeom>
            <a:noFill/>
            <a:ln w="25400">
              <a:solidFill>
                <a:schemeClr val="tx1"/>
              </a:solidFill>
              <a:round/>
              <a:headEnd/>
              <a:tailEnd type="triangle" w="med" len="med"/>
            </a:ln>
          </p:spPr>
        </p:cxnSp>
        <p:sp>
          <p:nvSpPr>
            <p:cNvPr id="57368" name="Oval 49"/>
            <p:cNvSpPr>
              <a:spLocks noChangeArrowheads="1"/>
            </p:cNvSpPr>
            <p:nvPr/>
          </p:nvSpPr>
          <p:spPr bwMode="auto">
            <a:xfrm>
              <a:off x="2064" y="2736"/>
              <a:ext cx="58" cy="54"/>
            </a:xfrm>
            <a:prstGeom prst="ellipse">
              <a:avLst/>
            </a:prstGeom>
            <a:solidFill>
              <a:srgbClr val="FFFFFF"/>
            </a:solidFill>
            <a:ln w="22225">
              <a:solidFill>
                <a:srgbClr val="000000"/>
              </a:solidFill>
              <a:round/>
              <a:headEnd/>
              <a:tailEnd/>
            </a:ln>
          </p:spPr>
          <p:txBody>
            <a:bodyPr/>
            <a:lstStyle/>
            <a:p>
              <a:endParaRPr lang="en-US"/>
            </a:p>
          </p:txBody>
        </p:sp>
        <p:sp>
          <p:nvSpPr>
            <p:cNvPr id="57369" name="Oval 50"/>
            <p:cNvSpPr>
              <a:spLocks noChangeArrowheads="1"/>
            </p:cNvSpPr>
            <p:nvPr/>
          </p:nvSpPr>
          <p:spPr bwMode="auto">
            <a:xfrm>
              <a:off x="2064" y="3312"/>
              <a:ext cx="58" cy="52"/>
            </a:xfrm>
            <a:prstGeom prst="ellipse">
              <a:avLst/>
            </a:prstGeom>
            <a:solidFill>
              <a:srgbClr val="FFFFFF"/>
            </a:solidFill>
            <a:ln w="22225">
              <a:solidFill>
                <a:srgbClr val="000000"/>
              </a:solidFill>
              <a:round/>
              <a:headEnd/>
              <a:tailEnd/>
            </a:ln>
          </p:spPr>
          <p:txBody>
            <a:bodyPr/>
            <a:lstStyle/>
            <a:p>
              <a:endParaRPr lang="en-US"/>
            </a:p>
          </p:txBody>
        </p:sp>
      </p:grpSp>
      <p:grpSp>
        <p:nvGrpSpPr>
          <p:cNvPr id="7" name="Group 51"/>
          <p:cNvGrpSpPr>
            <a:grpSpLocks/>
          </p:cNvGrpSpPr>
          <p:nvPr/>
        </p:nvGrpSpPr>
        <p:grpSpPr bwMode="auto">
          <a:xfrm>
            <a:off x="762000" y="5410200"/>
            <a:ext cx="3657600" cy="381000"/>
            <a:chOff x="480" y="3456"/>
            <a:chExt cx="2304" cy="240"/>
          </a:xfrm>
        </p:grpSpPr>
        <p:sp>
          <p:nvSpPr>
            <p:cNvPr id="57363" name="Text Box 52"/>
            <p:cNvSpPr txBox="1">
              <a:spLocks noChangeArrowheads="1"/>
            </p:cNvSpPr>
            <p:nvPr/>
          </p:nvSpPr>
          <p:spPr bwMode="auto">
            <a:xfrm>
              <a:off x="1392" y="3456"/>
              <a:ext cx="1392" cy="240"/>
            </a:xfrm>
            <a:prstGeom prst="rect">
              <a:avLst/>
            </a:prstGeom>
            <a:solidFill>
              <a:srgbClr val="CCFFFF"/>
            </a:solidFill>
            <a:ln w="22225">
              <a:solidFill>
                <a:srgbClr val="339966"/>
              </a:solidFill>
              <a:miter lim="800000"/>
              <a:headEnd/>
              <a:tailEnd/>
            </a:ln>
          </p:spPr>
          <p:txBody>
            <a:bodyPr lIns="45720" rIns="45720"/>
            <a:lstStyle/>
            <a:p>
              <a:pPr algn="ctr"/>
              <a:r>
                <a:rPr lang="en-US" altLang="zh-TW" sz="2000">
                  <a:latin typeface="Verdana" pitchFamily="34" charset="0"/>
                  <a:ea typeface="PMingLiU" pitchFamily="18" charset="-120"/>
                </a:rPr>
                <a:t>ContextElement</a:t>
              </a:r>
              <a:endParaRPr lang="en-US" sz="2000">
                <a:cs typeface="Arial" charset="0"/>
              </a:endParaRPr>
            </a:p>
          </p:txBody>
        </p:sp>
        <p:cxnSp>
          <p:nvCxnSpPr>
            <p:cNvPr id="57364" name="AutoShape 53"/>
            <p:cNvCxnSpPr>
              <a:cxnSpLocks noChangeShapeType="1"/>
              <a:stCxn id="57365" idx="3"/>
              <a:endCxn id="57363" idx="1"/>
            </p:cNvCxnSpPr>
            <p:nvPr/>
          </p:nvCxnSpPr>
          <p:spPr bwMode="auto">
            <a:xfrm>
              <a:off x="1073" y="3576"/>
              <a:ext cx="312" cy="0"/>
            </a:xfrm>
            <a:prstGeom prst="straightConnector1">
              <a:avLst/>
            </a:prstGeom>
            <a:noFill/>
            <a:ln w="19050">
              <a:solidFill>
                <a:srgbClr val="666699"/>
              </a:solidFill>
              <a:round/>
              <a:headEnd/>
              <a:tailEnd/>
            </a:ln>
          </p:spPr>
        </p:cxnSp>
        <p:sp>
          <p:nvSpPr>
            <p:cNvPr id="57365" name="Text Box 54"/>
            <p:cNvSpPr txBox="1">
              <a:spLocks noChangeArrowheads="1"/>
            </p:cNvSpPr>
            <p:nvPr/>
          </p:nvSpPr>
          <p:spPr bwMode="auto">
            <a:xfrm>
              <a:off x="480" y="3456"/>
              <a:ext cx="586" cy="240"/>
            </a:xfrm>
            <a:prstGeom prst="rect">
              <a:avLst/>
            </a:prstGeom>
            <a:solidFill>
              <a:srgbClr val="CCFFFF"/>
            </a:solidFill>
            <a:ln w="22225">
              <a:solidFill>
                <a:srgbClr val="339966"/>
              </a:solidFill>
              <a:miter lim="800000"/>
              <a:headEnd/>
              <a:tailEnd/>
            </a:ln>
          </p:spPr>
          <p:txBody>
            <a:bodyPr lIns="45720" rIns="45720"/>
            <a:lstStyle/>
            <a:p>
              <a:pPr algn="ctr"/>
              <a:r>
                <a:rPr lang="en-US" sz="2000" i="1">
                  <a:latin typeface="Book Antiqua" pitchFamily="18" charset="0"/>
                  <a:cs typeface="Arial" charset="0"/>
                </a:rPr>
                <a:t>them</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741851"/>
                                        </p:tgtEl>
                                        <p:attrNameLst>
                                          <p:attrName>style.visibility</p:attrName>
                                        </p:attrNameLst>
                                      </p:cBhvr>
                                      <p:to>
                                        <p:strVal val="visible"/>
                                      </p:to>
                                    </p:set>
                                    <p:animEffect transition="in" filter="wipe(up)">
                                      <p:cBhvr>
                                        <p:cTn id="11" dur="500"/>
                                        <p:tgtEl>
                                          <p:spTgt spid="1741851"/>
                                        </p:tgtEl>
                                      </p:cBhvr>
                                    </p:animEffect>
                                  </p:childTnLst>
                                </p:cTn>
                              </p:par>
                            </p:childTnLst>
                          </p:cTn>
                        </p:par>
                        <p:par>
                          <p:cTn id="12" fill="hold">
                            <p:stCondLst>
                              <p:cond delay="500"/>
                            </p:stCondLst>
                            <p:childTnLst>
                              <p:par>
                                <p:cTn id="13" presetID="22" presetClass="entr" presetSubtype="1" fill="hold" grpId="0" nodeType="afterEffect">
                                  <p:stCondLst>
                                    <p:cond delay="0"/>
                                  </p:stCondLst>
                                  <p:childTnLst>
                                    <p:set>
                                      <p:cBhvr>
                                        <p:cTn id="14" dur="1" fill="hold">
                                          <p:stCondLst>
                                            <p:cond delay="0"/>
                                          </p:stCondLst>
                                        </p:cTn>
                                        <p:tgtEl>
                                          <p:spTgt spid="1741850"/>
                                        </p:tgtEl>
                                        <p:attrNameLst>
                                          <p:attrName>style.visibility</p:attrName>
                                        </p:attrNameLst>
                                      </p:cBhvr>
                                      <p:to>
                                        <p:strVal val="visible"/>
                                      </p:to>
                                    </p:set>
                                    <p:animEffect transition="in" filter="wipe(up)">
                                      <p:cBhvr>
                                        <p:cTn id="15" dur="500"/>
                                        <p:tgtEl>
                                          <p:spTgt spid="1741850"/>
                                        </p:tgtEl>
                                      </p:cBhvr>
                                    </p:animEffect>
                                  </p:childTnLst>
                                </p:cTn>
                              </p:par>
                            </p:childTnLst>
                          </p:cTn>
                        </p:par>
                        <p:par>
                          <p:cTn id="16" fill="hold">
                            <p:stCondLst>
                              <p:cond delay="1000"/>
                            </p:stCondLst>
                            <p:childTnLst>
                              <p:par>
                                <p:cTn id="17" presetID="1" presetClass="entr" presetSubtype="0" fill="hold" nodeType="afterEffect">
                                  <p:stCondLst>
                                    <p:cond delay="0"/>
                                  </p:stCondLst>
                                  <p:childTnLst>
                                    <p:set>
                                      <p:cBhvr>
                                        <p:cTn id="18" dur="1" fill="hold">
                                          <p:stCondLst>
                                            <p:cond delay="499"/>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741848"/>
                                        </p:tgtEl>
                                        <p:attrNameLst>
                                          <p:attrName>style.visibility</p:attrName>
                                        </p:attrNameLst>
                                      </p:cBhvr>
                                      <p:to>
                                        <p:strVal val="visible"/>
                                      </p:to>
                                    </p:set>
                                    <p:animEffect transition="in" filter="wipe(up)">
                                      <p:cBhvr>
                                        <p:cTn id="23" dur="500"/>
                                        <p:tgtEl>
                                          <p:spTgt spid="1741848"/>
                                        </p:tgtEl>
                                      </p:cBhvr>
                                    </p:animEffect>
                                  </p:childTnLst>
                                </p:cTn>
                              </p:par>
                            </p:childTnLst>
                          </p:cTn>
                        </p:par>
                        <p:par>
                          <p:cTn id="24" fill="hold">
                            <p:stCondLst>
                              <p:cond delay="500"/>
                            </p:stCondLst>
                            <p:childTnLst>
                              <p:par>
                                <p:cTn id="25" presetID="22" presetClass="entr" presetSubtype="1" fill="hold" nodeType="afterEffect">
                                  <p:stCondLst>
                                    <p:cond delay="0"/>
                                  </p:stCondLst>
                                  <p:childTnLst>
                                    <p:set>
                                      <p:cBhvr>
                                        <p:cTn id="26" dur="1" fill="hold">
                                          <p:stCondLst>
                                            <p:cond delay="0"/>
                                          </p:stCondLst>
                                        </p:cTn>
                                        <p:tgtEl>
                                          <p:spTgt spid="1741847"/>
                                        </p:tgtEl>
                                        <p:attrNameLst>
                                          <p:attrName>style.visibility</p:attrName>
                                        </p:attrNameLst>
                                      </p:cBhvr>
                                      <p:to>
                                        <p:strVal val="visible"/>
                                      </p:to>
                                    </p:set>
                                    <p:animEffect transition="in" filter="wipe(up)">
                                      <p:cBhvr>
                                        <p:cTn id="27" dur="500"/>
                                        <p:tgtEl>
                                          <p:spTgt spid="1741847"/>
                                        </p:tgtEl>
                                      </p:cBhvr>
                                    </p:animEffect>
                                  </p:childTnLst>
                                </p:cTn>
                              </p:par>
                            </p:childTnLst>
                          </p:cTn>
                        </p:par>
                        <p:par>
                          <p:cTn id="28" fill="hold">
                            <p:stCondLst>
                              <p:cond delay="1000"/>
                            </p:stCondLst>
                            <p:childTnLst>
                              <p:par>
                                <p:cTn id="29" presetID="1" presetClass="entr" presetSubtype="0" fill="hold" nodeType="afterEffect">
                                  <p:stCondLst>
                                    <p:cond delay="0"/>
                                  </p:stCondLst>
                                  <p:childTnLst>
                                    <p:set>
                                      <p:cBhvr>
                                        <p:cTn id="30" dur="1" fill="hold">
                                          <p:stCondLst>
                                            <p:cond delay="499"/>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0" presetClass="entr" presetSubtype="0" fill="hold" grpId="0" nodeType="clickEffect">
                                  <p:stCondLst>
                                    <p:cond delay="0"/>
                                  </p:stCondLst>
                                  <p:childTnLst>
                                    <p:set>
                                      <p:cBhvr>
                                        <p:cTn id="34" dur="1" fill="hold">
                                          <p:stCondLst>
                                            <p:cond delay="0"/>
                                          </p:stCondLst>
                                        </p:cTn>
                                        <p:tgtEl>
                                          <p:spTgt spid="1741849"/>
                                        </p:tgtEl>
                                        <p:attrNameLst>
                                          <p:attrName>style.visibility</p:attrName>
                                        </p:attrNameLst>
                                      </p:cBhvr>
                                      <p:to>
                                        <p:strVal val="visible"/>
                                      </p:to>
                                    </p:set>
                                    <p:animEffect transition="in" filter="wedge">
                                      <p:cBhvr>
                                        <p:cTn id="35" dur="500"/>
                                        <p:tgtEl>
                                          <p:spTgt spid="174184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ipe(down)">
                                      <p:cBhvr>
                                        <p:cTn id="40" dur="500"/>
                                        <p:tgtEl>
                                          <p:spTgt spid="4"/>
                                        </p:tgtEl>
                                      </p:cBhvr>
                                    </p:animEffect>
                                  </p:childTnLst>
                                </p:cTn>
                              </p:par>
                            </p:childTnLst>
                          </p:cTn>
                        </p:par>
                        <p:par>
                          <p:cTn id="41" fill="hold">
                            <p:stCondLst>
                              <p:cond delay="500"/>
                            </p:stCondLst>
                            <p:childTnLst>
                              <p:par>
                                <p:cTn id="42" presetID="22" presetClass="entr" presetSubtype="1" fill="hold" nodeType="after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ipe(up)">
                                      <p:cBhvr>
                                        <p:cTn id="44" dur="500"/>
                                        <p:tgtEl>
                                          <p:spTgt spid="6"/>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499"/>
                                          </p:stCondLst>
                                        </p:cTn>
                                        <p:tgtEl>
                                          <p:spTgt spid="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1741856"/>
                                        </p:tgtEl>
                                        <p:attrNameLst>
                                          <p:attrName>style.visibility</p:attrName>
                                        </p:attrNameLst>
                                      </p:cBhvr>
                                      <p:to>
                                        <p:strVal val="visible"/>
                                      </p:to>
                                    </p:set>
                                    <p:animEffect transition="in" filter="wipe(left)">
                                      <p:cBhvr>
                                        <p:cTn id="53" dur="500"/>
                                        <p:tgtEl>
                                          <p:spTgt spid="1741856"/>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1741854"/>
                                        </p:tgtEl>
                                        <p:attrNameLst>
                                          <p:attrName>style.visibility</p:attrName>
                                        </p:attrNameLst>
                                      </p:cBhvr>
                                      <p:to>
                                        <p:strVal val="visible"/>
                                      </p:to>
                                    </p:set>
                                    <p:animEffect transition="in" filter="wipe(left)">
                                      <p:cBhvr>
                                        <p:cTn id="58" dur="500"/>
                                        <p:tgtEl>
                                          <p:spTgt spid="1741854"/>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1741855"/>
                                        </p:tgtEl>
                                        <p:attrNameLst>
                                          <p:attrName>style.visibility</p:attrName>
                                        </p:attrNameLst>
                                      </p:cBhvr>
                                      <p:to>
                                        <p:strVal val="visible"/>
                                      </p:to>
                                    </p:set>
                                    <p:animEffect transition="in" filter="wipe(left)">
                                      <p:cBhvr>
                                        <p:cTn id="63" dur="500"/>
                                        <p:tgtEl>
                                          <p:spTgt spid="17418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848" grpId="0" autoUpdateAnimBg="0"/>
      <p:bldP spid="1741849" grpId="0" animBg="1" autoUpdateAnimBg="0"/>
      <p:bldP spid="1741850"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GB" sz="3600" smtClean="0"/>
              <a:t>Learning updates linguistic knowledge based on input utterances</a:t>
            </a:r>
            <a:endParaRPr lang="en-US" sz="3600" smtClean="0"/>
          </a:p>
        </p:txBody>
      </p:sp>
      <p:sp>
        <p:nvSpPr>
          <p:cNvPr id="1742851" name="AutoShape 3"/>
          <p:cNvSpPr>
            <a:spLocks noChangeArrowheads="1"/>
          </p:cNvSpPr>
          <p:nvPr/>
        </p:nvSpPr>
        <p:spPr bwMode="auto">
          <a:xfrm rot="16200000" flipV="1">
            <a:off x="4876800" y="3276600"/>
            <a:ext cx="2133600" cy="3048000"/>
          </a:xfrm>
          <a:custGeom>
            <a:avLst/>
            <a:gdLst>
              <a:gd name="T0" fmla="*/ 1292211 w 21600"/>
              <a:gd name="T1" fmla="*/ 0 h 21600"/>
              <a:gd name="T2" fmla="*/ 1292211 w 21600"/>
              <a:gd name="T3" fmla="*/ 1715629 h 21600"/>
              <a:gd name="T4" fmla="*/ 191333 w 21600"/>
              <a:gd name="T5" fmla="*/ 3048000 h 21600"/>
              <a:gd name="T6" fmla="*/ 2133600 w 21600"/>
              <a:gd name="T7" fmla="*/ 857814 h 21600"/>
              <a:gd name="T8" fmla="*/ 17694720 60000 65536"/>
              <a:gd name="T9" fmla="*/ 5898240 60000 65536"/>
              <a:gd name="T10" fmla="*/ 5898240 60000 65536"/>
              <a:gd name="T11" fmla="*/ 0 60000 65536"/>
              <a:gd name="T12" fmla="*/ 12427 w 21600"/>
              <a:gd name="T13" fmla="*/ 4184 h 21600"/>
              <a:gd name="T14" fmla="*/ 18945 w 21600"/>
              <a:gd name="T15" fmla="*/ 7974 h 21600"/>
            </a:gdLst>
            <a:ahLst/>
            <a:cxnLst>
              <a:cxn ang="T8">
                <a:pos x="T0" y="T1"/>
              </a:cxn>
              <a:cxn ang="T9">
                <a:pos x="T2" y="T3"/>
              </a:cxn>
              <a:cxn ang="T10">
                <a:pos x="T4" y="T5"/>
              </a:cxn>
              <a:cxn ang="T11">
                <a:pos x="T6" y="T7"/>
              </a:cxn>
            </a:cxnLst>
            <a:rect l="T12" t="T13" r="T14" b="T15"/>
            <a:pathLst>
              <a:path w="21600" h="21600">
                <a:moveTo>
                  <a:pt x="21600" y="6079"/>
                </a:moveTo>
                <a:lnTo>
                  <a:pt x="13082" y="0"/>
                </a:lnTo>
                <a:lnTo>
                  <a:pt x="13082" y="4184"/>
                </a:lnTo>
                <a:lnTo>
                  <a:pt x="12427" y="4184"/>
                </a:lnTo>
                <a:cubicBezTo>
                  <a:pt x="5564" y="4184"/>
                  <a:pt x="0" y="7754"/>
                  <a:pt x="0" y="12158"/>
                </a:cubicBezTo>
                <a:lnTo>
                  <a:pt x="0" y="21600"/>
                </a:lnTo>
                <a:lnTo>
                  <a:pt x="3874" y="21600"/>
                </a:lnTo>
                <a:lnTo>
                  <a:pt x="3874" y="12158"/>
                </a:lnTo>
                <a:cubicBezTo>
                  <a:pt x="3874" y="9847"/>
                  <a:pt x="7703" y="7974"/>
                  <a:pt x="12427" y="7974"/>
                </a:cubicBezTo>
                <a:lnTo>
                  <a:pt x="13082" y="7974"/>
                </a:lnTo>
                <a:lnTo>
                  <a:pt x="13082" y="12158"/>
                </a:lnTo>
                <a:close/>
              </a:path>
            </a:pathLst>
          </a:custGeom>
          <a:solidFill>
            <a:srgbClr val="C0C0C0"/>
          </a:solidFill>
          <a:ln w="38100">
            <a:solidFill>
              <a:srgbClr val="800080"/>
            </a:solidFill>
            <a:miter lim="800000"/>
            <a:headEnd/>
            <a:tailEnd/>
          </a:ln>
        </p:spPr>
        <p:txBody>
          <a:bodyPr rot="10800000" vert="eaVert" wrap="none" lIns="0" rIns="128016" anchor="ctr"/>
          <a:lstStyle/>
          <a:p>
            <a:pPr algn="ctr"/>
            <a:r>
              <a:rPr lang="en-US" sz="2400">
                <a:latin typeface="Verdana" pitchFamily="34" charset="0"/>
                <a:cs typeface="Arial" charset="0"/>
              </a:rPr>
              <a:t> Learning</a:t>
            </a:r>
          </a:p>
        </p:txBody>
      </p:sp>
      <p:grpSp>
        <p:nvGrpSpPr>
          <p:cNvPr id="58372" name="Group 4"/>
          <p:cNvGrpSpPr>
            <a:grpSpLocks/>
          </p:cNvGrpSpPr>
          <p:nvPr/>
        </p:nvGrpSpPr>
        <p:grpSpPr bwMode="auto">
          <a:xfrm>
            <a:off x="1066800" y="1752600"/>
            <a:ext cx="6324600" cy="4343400"/>
            <a:chOff x="672" y="1104"/>
            <a:chExt cx="3984" cy="2736"/>
          </a:xfrm>
        </p:grpSpPr>
        <p:grpSp>
          <p:nvGrpSpPr>
            <p:cNvPr id="58373" name="Group 5"/>
            <p:cNvGrpSpPr>
              <a:grpSpLocks/>
            </p:cNvGrpSpPr>
            <p:nvPr/>
          </p:nvGrpSpPr>
          <p:grpSpPr bwMode="auto">
            <a:xfrm>
              <a:off x="1872" y="1152"/>
              <a:ext cx="1200" cy="816"/>
              <a:chOff x="5019" y="3082"/>
              <a:chExt cx="2063" cy="557"/>
            </a:xfrm>
          </p:grpSpPr>
          <p:sp>
            <p:nvSpPr>
              <p:cNvPr id="58383" name="AutoShape 6"/>
              <p:cNvSpPr>
                <a:spLocks noChangeArrowheads="1"/>
              </p:cNvSpPr>
              <p:nvPr/>
            </p:nvSpPr>
            <p:spPr bwMode="auto">
              <a:xfrm>
                <a:off x="5146" y="3082"/>
                <a:ext cx="1936" cy="418"/>
              </a:xfrm>
              <a:prstGeom prst="roundRect">
                <a:avLst>
                  <a:gd name="adj" fmla="val 16667"/>
                </a:avLst>
              </a:prstGeom>
              <a:solidFill>
                <a:srgbClr val="FFFF66"/>
              </a:solidFill>
              <a:ln w="38100">
                <a:solidFill>
                  <a:srgbClr val="FF6600"/>
                </a:solidFill>
                <a:round/>
                <a:headEnd/>
                <a:tailEnd/>
              </a:ln>
            </p:spPr>
            <p:txBody>
              <a:bodyPr lIns="0" tIns="77724" rIns="0" bIns="0"/>
              <a:lstStyle/>
              <a:p>
                <a:pPr eaLnBrk="0" hangingPunct="0"/>
                <a:endParaRPr lang="en-GB" sz="1600">
                  <a:latin typeface="Verdana" pitchFamily="34" charset="0"/>
                  <a:cs typeface="Arial" charset="0"/>
                </a:endParaRPr>
              </a:p>
            </p:txBody>
          </p:sp>
          <p:sp>
            <p:nvSpPr>
              <p:cNvPr id="58384" name="AutoShape 7"/>
              <p:cNvSpPr>
                <a:spLocks noChangeArrowheads="1"/>
              </p:cNvSpPr>
              <p:nvPr/>
            </p:nvSpPr>
            <p:spPr bwMode="auto">
              <a:xfrm>
                <a:off x="5080" y="3144"/>
                <a:ext cx="1938" cy="418"/>
              </a:xfrm>
              <a:prstGeom prst="roundRect">
                <a:avLst>
                  <a:gd name="adj" fmla="val 16667"/>
                </a:avLst>
              </a:prstGeom>
              <a:solidFill>
                <a:srgbClr val="FFFF66"/>
              </a:solidFill>
              <a:ln w="38100">
                <a:solidFill>
                  <a:srgbClr val="FF6600"/>
                </a:solidFill>
                <a:round/>
                <a:headEnd/>
                <a:tailEnd/>
              </a:ln>
            </p:spPr>
            <p:txBody>
              <a:bodyPr lIns="0" tIns="77724" rIns="0" bIns="0"/>
              <a:lstStyle/>
              <a:p>
                <a:pPr eaLnBrk="0" hangingPunct="0"/>
                <a:endParaRPr lang="en-GB" sz="1600">
                  <a:latin typeface="Verdana" pitchFamily="34" charset="0"/>
                  <a:cs typeface="Arial" charset="0"/>
                </a:endParaRPr>
              </a:p>
            </p:txBody>
          </p:sp>
          <p:sp>
            <p:nvSpPr>
              <p:cNvPr id="58385" name="AutoShape 8"/>
              <p:cNvSpPr>
                <a:spLocks noChangeArrowheads="1"/>
              </p:cNvSpPr>
              <p:nvPr/>
            </p:nvSpPr>
            <p:spPr bwMode="auto">
              <a:xfrm>
                <a:off x="5019" y="3222"/>
                <a:ext cx="1939" cy="417"/>
              </a:xfrm>
              <a:prstGeom prst="roundRect">
                <a:avLst>
                  <a:gd name="adj" fmla="val 16667"/>
                </a:avLst>
              </a:prstGeom>
              <a:solidFill>
                <a:srgbClr val="FFFF66"/>
              </a:solidFill>
              <a:ln w="38100">
                <a:solidFill>
                  <a:srgbClr val="FF6600"/>
                </a:solidFill>
                <a:round/>
                <a:headEnd/>
                <a:tailEnd/>
              </a:ln>
            </p:spPr>
            <p:txBody>
              <a:bodyPr lIns="0" tIns="0" rIns="0" bIns="0"/>
              <a:lstStyle/>
              <a:p>
                <a:pPr algn="ctr" eaLnBrk="0" hangingPunct="0"/>
                <a:r>
                  <a:rPr lang="en-US" altLang="zh-TW" sz="2000">
                    <a:latin typeface="Verdana" pitchFamily="34" charset="0"/>
                    <a:ea typeface="PMingLiU" pitchFamily="18" charset="-120"/>
                  </a:rPr>
                  <a:t>Discourse &amp; Situational Context</a:t>
                </a:r>
                <a:endParaRPr lang="en-US" sz="2000">
                  <a:latin typeface="Verdana" pitchFamily="34" charset="0"/>
                  <a:cs typeface="Arial" charset="0"/>
                </a:endParaRPr>
              </a:p>
            </p:txBody>
          </p:sp>
        </p:grpSp>
        <p:sp>
          <p:nvSpPr>
            <p:cNvPr id="58374" name="AutoShape 9"/>
            <p:cNvSpPr>
              <a:spLocks noChangeArrowheads="1"/>
            </p:cNvSpPr>
            <p:nvPr/>
          </p:nvSpPr>
          <p:spPr bwMode="auto">
            <a:xfrm>
              <a:off x="3504" y="1728"/>
              <a:ext cx="1152" cy="528"/>
            </a:xfrm>
            <a:prstGeom prst="can">
              <a:avLst>
                <a:gd name="adj" fmla="val 25000"/>
              </a:avLst>
            </a:prstGeom>
            <a:solidFill>
              <a:srgbClr val="99CCFF"/>
            </a:solidFill>
            <a:ln w="38100">
              <a:solidFill>
                <a:srgbClr val="666699"/>
              </a:solidFill>
              <a:round/>
              <a:headEnd/>
              <a:tailEnd/>
            </a:ln>
          </p:spPr>
          <p:txBody>
            <a:bodyPr lIns="0" tIns="0" rIns="0" bIns="0"/>
            <a:lstStyle/>
            <a:p>
              <a:pPr algn="ctr" eaLnBrk="0" hangingPunct="0"/>
              <a:r>
                <a:rPr lang="en-US" altLang="zh-TW" sz="2000">
                  <a:latin typeface="Verdana" pitchFamily="34" charset="0"/>
                  <a:ea typeface="PMingLiU" pitchFamily="18" charset="-120"/>
                </a:rPr>
                <a:t>Linguistic Knowledge</a:t>
              </a:r>
              <a:endParaRPr lang="en-US" sz="2000">
                <a:latin typeface="Verdana" pitchFamily="34" charset="0"/>
                <a:cs typeface="Arial" charset="0"/>
              </a:endParaRPr>
            </a:p>
          </p:txBody>
        </p:sp>
        <p:sp>
          <p:nvSpPr>
            <p:cNvPr id="58375" name="AutoShape 10"/>
            <p:cNvSpPr>
              <a:spLocks noChangeArrowheads="1"/>
            </p:cNvSpPr>
            <p:nvPr/>
          </p:nvSpPr>
          <p:spPr bwMode="auto">
            <a:xfrm rot="5400000">
              <a:off x="1848" y="2328"/>
              <a:ext cx="864" cy="1296"/>
            </a:xfrm>
            <a:prstGeom prst="notchedRightArrow">
              <a:avLst>
                <a:gd name="adj1" fmla="val 66111"/>
                <a:gd name="adj2" fmla="val 26426"/>
              </a:avLst>
            </a:prstGeom>
            <a:solidFill>
              <a:srgbClr val="CCFFCC"/>
            </a:solidFill>
            <a:ln w="38100">
              <a:solidFill>
                <a:srgbClr val="339966"/>
              </a:solidFill>
              <a:miter lim="800000"/>
              <a:headEnd/>
              <a:tailEnd/>
            </a:ln>
          </p:spPr>
          <p:txBody>
            <a:bodyPr rot="10800000" vert="eaVert" lIns="77724" tIns="38862" rIns="77724" bIns="38862"/>
            <a:lstStyle/>
            <a:p>
              <a:pPr algn="ctr">
                <a:spcAft>
                  <a:spcPct val="30000"/>
                </a:spcAft>
              </a:pPr>
              <a:r>
                <a:rPr lang="en-US" sz="2000">
                  <a:latin typeface="Verdana" pitchFamily="34" charset="0"/>
                  <a:cs typeface="Arial" charset="0"/>
                </a:rPr>
                <a:t>Analysis</a:t>
              </a:r>
            </a:p>
          </p:txBody>
        </p:sp>
        <p:sp>
          <p:nvSpPr>
            <p:cNvPr id="58376" name="Text Box 11"/>
            <p:cNvSpPr txBox="1">
              <a:spLocks noChangeArrowheads="1"/>
            </p:cNvSpPr>
            <p:nvPr/>
          </p:nvSpPr>
          <p:spPr bwMode="auto">
            <a:xfrm>
              <a:off x="672" y="1392"/>
              <a:ext cx="1104" cy="240"/>
            </a:xfrm>
            <a:prstGeom prst="rect">
              <a:avLst/>
            </a:prstGeom>
            <a:noFill/>
            <a:ln w="38100">
              <a:noFill/>
              <a:miter lim="800000"/>
              <a:headEnd/>
              <a:tailEnd/>
            </a:ln>
          </p:spPr>
          <p:txBody>
            <a:bodyPr lIns="77724" tIns="38862" rIns="77724" bIns="0"/>
            <a:lstStyle/>
            <a:p>
              <a:pPr algn="ctr" eaLnBrk="0" hangingPunct="0"/>
              <a:r>
                <a:rPr lang="en-US" altLang="zh-TW" sz="2000">
                  <a:latin typeface="Verdana" pitchFamily="34" charset="0"/>
                  <a:ea typeface="PMingLiU" pitchFamily="18" charset="-120"/>
                </a:rPr>
                <a:t>Utterance</a:t>
              </a:r>
              <a:endParaRPr lang="en-US" sz="2000">
                <a:latin typeface="Verdana" pitchFamily="34" charset="0"/>
                <a:cs typeface="Arial" charset="0"/>
              </a:endParaRPr>
            </a:p>
          </p:txBody>
        </p:sp>
        <p:sp>
          <p:nvSpPr>
            <p:cNvPr id="58377" name="Freeform 12"/>
            <p:cNvSpPr>
              <a:spLocks/>
            </p:cNvSpPr>
            <p:nvPr/>
          </p:nvSpPr>
          <p:spPr bwMode="auto">
            <a:xfrm>
              <a:off x="1401" y="1663"/>
              <a:ext cx="630" cy="810"/>
            </a:xfrm>
            <a:custGeom>
              <a:avLst/>
              <a:gdLst>
                <a:gd name="T0" fmla="*/ 0 w 630"/>
                <a:gd name="T1" fmla="*/ 0 h 810"/>
                <a:gd name="T2" fmla="*/ 532 w 630"/>
                <a:gd name="T3" fmla="*/ 532 h 810"/>
                <a:gd name="T4" fmla="*/ 589 w 630"/>
                <a:gd name="T5" fmla="*/ 810 h 810"/>
                <a:gd name="T6" fmla="*/ 0 60000 65536"/>
                <a:gd name="T7" fmla="*/ 0 60000 65536"/>
                <a:gd name="T8" fmla="*/ 0 60000 65536"/>
                <a:gd name="T9" fmla="*/ 0 w 630"/>
                <a:gd name="T10" fmla="*/ 0 h 810"/>
                <a:gd name="T11" fmla="*/ 630 w 630"/>
                <a:gd name="T12" fmla="*/ 810 h 810"/>
              </a:gdLst>
              <a:ahLst/>
              <a:cxnLst>
                <a:cxn ang="T6">
                  <a:pos x="T0" y="T1"/>
                </a:cxn>
                <a:cxn ang="T7">
                  <a:pos x="T2" y="T3"/>
                </a:cxn>
                <a:cxn ang="T8">
                  <a:pos x="T4" y="T5"/>
                </a:cxn>
              </a:cxnLst>
              <a:rect l="T9" t="T10" r="T11" b="T12"/>
              <a:pathLst>
                <a:path w="630" h="810">
                  <a:moveTo>
                    <a:pt x="0" y="0"/>
                  </a:moveTo>
                  <a:cubicBezTo>
                    <a:pt x="89" y="89"/>
                    <a:pt x="434" y="397"/>
                    <a:pt x="532" y="532"/>
                  </a:cubicBezTo>
                  <a:cubicBezTo>
                    <a:pt x="630" y="667"/>
                    <a:pt x="577" y="752"/>
                    <a:pt x="589" y="810"/>
                  </a:cubicBezTo>
                </a:path>
              </a:pathLst>
            </a:custGeom>
            <a:noFill/>
            <a:ln w="38100">
              <a:solidFill>
                <a:srgbClr val="339966"/>
              </a:solidFill>
              <a:round/>
              <a:headEnd/>
              <a:tailEnd type="triangle" w="med" len="med"/>
            </a:ln>
          </p:spPr>
          <p:txBody>
            <a:bodyPr/>
            <a:lstStyle/>
            <a:p>
              <a:endParaRPr lang="en-US"/>
            </a:p>
          </p:txBody>
        </p:sp>
        <p:sp>
          <p:nvSpPr>
            <p:cNvPr id="58378" name="Text Box 13"/>
            <p:cNvSpPr txBox="1">
              <a:spLocks noChangeArrowheads="1"/>
            </p:cNvSpPr>
            <p:nvPr/>
          </p:nvSpPr>
          <p:spPr bwMode="auto">
            <a:xfrm>
              <a:off x="1610" y="3456"/>
              <a:ext cx="1344" cy="384"/>
            </a:xfrm>
            <a:prstGeom prst="rect">
              <a:avLst/>
            </a:prstGeom>
            <a:noFill/>
            <a:ln w="38100">
              <a:noFill/>
              <a:miter lim="800000"/>
              <a:headEnd/>
              <a:tailEnd/>
            </a:ln>
          </p:spPr>
          <p:txBody>
            <a:bodyPr lIns="77724" tIns="38862" rIns="77724" bIns="0"/>
            <a:lstStyle/>
            <a:p>
              <a:pPr algn="ctr" eaLnBrk="0" hangingPunct="0">
                <a:spcAft>
                  <a:spcPct val="30000"/>
                </a:spcAft>
              </a:pPr>
              <a:r>
                <a:rPr lang="en-US" altLang="zh-TW" sz="2000">
                  <a:latin typeface="Verdana" pitchFamily="34" charset="0"/>
                  <a:ea typeface="PMingLiU" pitchFamily="18" charset="-120"/>
                </a:rPr>
                <a:t>Partial</a:t>
              </a:r>
              <a:br>
                <a:rPr lang="en-US" altLang="zh-TW" sz="2000">
                  <a:latin typeface="Verdana" pitchFamily="34" charset="0"/>
                  <a:ea typeface="PMingLiU" pitchFamily="18" charset="-120"/>
                </a:rPr>
              </a:br>
              <a:r>
                <a:rPr lang="en-US" altLang="zh-TW" sz="2000">
                  <a:latin typeface="Verdana" pitchFamily="34" charset="0"/>
                  <a:ea typeface="PMingLiU" pitchFamily="18" charset="-120"/>
                </a:rPr>
                <a:t>SemSpec</a:t>
              </a:r>
              <a:endParaRPr lang="en-US" sz="2000">
                <a:latin typeface="Verdana" pitchFamily="34" charset="0"/>
                <a:cs typeface="Arial" charset="0"/>
              </a:endParaRPr>
            </a:p>
          </p:txBody>
        </p:sp>
        <p:sp>
          <p:nvSpPr>
            <p:cNvPr id="58379" name="Freeform 14"/>
            <p:cNvSpPr>
              <a:spLocks/>
            </p:cNvSpPr>
            <p:nvPr/>
          </p:nvSpPr>
          <p:spPr bwMode="auto">
            <a:xfrm>
              <a:off x="2610" y="2233"/>
              <a:ext cx="867" cy="247"/>
            </a:xfrm>
            <a:custGeom>
              <a:avLst/>
              <a:gdLst>
                <a:gd name="T0" fmla="*/ 867 w 867"/>
                <a:gd name="T1" fmla="*/ 0 h 247"/>
                <a:gd name="T2" fmla="*/ 728 w 867"/>
                <a:gd name="T3" fmla="*/ 82 h 247"/>
                <a:gd name="T4" fmla="*/ 127 w 867"/>
                <a:gd name="T5" fmla="*/ 95 h 247"/>
                <a:gd name="T6" fmla="*/ 0 w 867"/>
                <a:gd name="T7" fmla="*/ 247 h 247"/>
                <a:gd name="T8" fmla="*/ 0 60000 65536"/>
                <a:gd name="T9" fmla="*/ 0 60000 65536"/>
                <a:gd name="T10" fmla="*/ 0 60000 65536"/>
                <a:gd name="T11" fmla="*/ 0 60000 65536"/>
                <a:gd name="T12" fmla="*/ 0 w 867"/>
                <a:gd name="T13" fmla="*/ 0 h 247"/>
                <a:gd name="T14" fmla="*/ 867 w 867"/>
                <a:gd name="T15" fmla="*/ 247 h 247"/>
              </a:gdLst>
              <a:ahLst/>
              <a:cxnLst>
                <a:cxn ang="T8">
                  <a:pos x="T0" y="T1"/>
                </a:cxn>
                <a:cxn ang="T9">
                  <a:pos x="T2" y="T3"/>
                </a:cxn>
                <a:cxn ang="T10">
                  <a:pos x="T4" y="T5"/>
                </a:cxn>
                <a:cxn ang="T11">
                  <a:pos x="T6" y="T7"/>
                </a:cxn>
              </a:cxnLst>
              <a:rect l="T12" t="T13" r="T14" b="T15"/>
              <a:pathLst>
                <a:path w="867" h="247">
                  <a:moveTo>
                    <a:pt x="867" y="0"/>
                  </a:moveTo>
                  <a:cubicBezTo>
                    <a:pt x="843" y="14"/>
                    <a:pt x="851" y="66"/>
                    <a:pt x="728" y="82"/>
                  </a:cubicBezTo>
                  <a:cubicBezTo>
                    <a:pt x="605" y="98"/>
                    <a:pt x="248" y="67"/>
                    <a:pt x="127" y="95"/>
                  </a:cubicBezTo>
                  <a:cubicBezTo>
                    <a:pt x="6" y="123"/>
                    <a:pt x="26" y="215"/>
                    <a:pt x="0" y="247"/>
                  </a:cubicBezTo>
                </a:path>
              </a:pathLst>
            </a:custGeom>
            <a:noFill/>
            <a:ln w="38100">
              <a:solidFill>
                <a:srgbClr val="339966"/>
              </a:solidFill>
              <a:round/>
              <a:headEnd/>
              <a:tailEnd type="triangle" w="med" len="med"/>
            </a:ln>
          </p:spPr>
          <p:txBody>
            <a:bodyPr/>
            <a:lstStyle/>
            <a:p>
              <a:endParaRPr lang="en-US"/>
            </a:p>
          </p:txBody>
        </p:sp>
        <p:sp>
          <p:nvSpPr>
            <p:cNvPr id="58380" name="Freeform 15"/>
            <p:cNvSpPr>
              <a:spLocks/>
            </p:cNvSpPr>
            <p:nvPr/>
          </p:nvSpPr>
          <p:spPr bwMode="auto">
            <a:xfrm>
              <a:off x="2208" y="2016"/>
              <a:ext cx="7" cy="513"/>
            </a:xfrm>
            <a:custGeom>
              <a:avLst/>
              <a:gdLst>
                <a:gd name="T0" fmla="*/ 0 w 7"/>
                <a:gd name="T1" fmla="*/ 0 h 513"/>
                <a:gd name="T2" fmla="*/ 7 w 7"/>
                <a:gd name="T3" fmla="*/ 513 h 513"/>
                <a:gd name="T4" fmla="*/ 0 60000 65536"/>
                <a:gd name="T5" fmla="*/ 0 60000 65536"/>
                <a:gd name="T6" fmla="*/ 0 w 7"/>
                <a:gd name="T7" fmla="*/ 0 h 513"/>
                <a:gd name="T8" fmla="*/ 7 w 7"/>
                <a:gd name="T9" fmla="*/ 513 h 513"/>
              </a:gdLst>
              <a:ahLst/>
              <a:cxnLst>
                <a:cxn ang="T4">
                  <a:pos x="T0" y="T1"/>
                </a:cxn>
                <a:cxn ang="T5">
                  <a:pos x="T2" y="T3"/>
                </a:cxn>
              </a:cxnLst>
              <a:rect l="T6" t="T7" r="T8" b="T9"/>
              <a:pathLst>
                <a:path w="7" h="513">
                  <a:moveTo>
                    <a:pt x="0" y="0"/>
                  </a:moveTo>
                  <a:cubicBezTo>
                    <a:pt x="0" y="85"/>
                    <a:pt x="6" y="406"/>
                    <a:pt x="7" y="513"/>
                  </a:cubicBezTo>
                </a:path>
              </a:pathLst>
            </a:custGeom>
            <a:noFill/>
            <a:ln w="38100">
              <a:solidFill>
                <a:srgbClr val="339966"/>
              </a:solidFill>
              <a:round/>
              <a:headEnd/>
              <a:tailEnd type="triangle" w="med" len="med"/>
            </a:ln>
          </p:spPr>
          <p:txBody>
            <a:bodyPr/>
            <a:lstStyle/>
            <a:p>
              <a:endParaRPr lang="en-US"/>
            </a:p>
          </p:txBody>
        </p:sp>
        <p:sp>
          <p:nvSpPr>
            <p:cNvPr id="58381" name="AutoShape 16"/>
            <p:cNvSpPr>
              <a:spLocks noChangeArrowheads="1"/>
            </p:cNvSpPr>
            <p:nvPr/>
          </p:nvSpPr>
          <p:spPr bwMode="auto">
            <a:xfrm>
              <a:off x="3504" y="1104"/>
              <a:ext cx="1152" cy="528"/>
            </a:xfrm>
            <a:prstGeom prst="can">
              <a:avLst>
                <a:gd name="adj" fmla="val 25000"/>
              </a:avLst>
            </a:prstGeom>
            <a:solidFill>
              <a:srgbClr val="99CCFF"/>
            </a:solidFill>
            <a:ln w="38100">
              <a:solidFill>
                <a:srgbClr val="666699"/>
              </a:solidFill>
              <a:round/>
              <a:headEnd/>
              <a:tailEnd/>
            </a:ln>
          </p:spPr>
          <p:txBody>
            <a:bodyPr lIns="0" tIns="0" rIns="0" bIns="0"/>
            <a:lstStyle/>
            <a:p>
              <a:pPr algn="ctr" eaLnBrk="0" hangingPunct="0"/>
              <a:r>
                <a:rPr lang="en-US" altLang="zh-TW" sz="2000">
                  <a:latin typeface="Verdana" pitchFamily="34" charset="0"/>
                  <a:ea typeface="PMingLiU" pitchFamily="18" charset="-120"/>
                </a:rPr>
                <a:t>World Knowledge</a:t>
              </a:r>
              <a:endParaRPr lang="en-US" sz="2000">
                <a:latin typeface="Verdana" pitchFamily="34" charset="0"/>
                <a:ea typeface="PMingLiU" pitchFamily="18" charset="-120"/>
              </a:endParaRPr>
            </a:p>
          </p:txBody>
        </p:sp>
        <p:sp>
          <p:nvSpPr>
            <p:cNvPr id="58382" name="Freeform 17"/>
            <p:cNvSpPr>
              <a:spLocks/>
            </p:cNvSpPr>
            <p:nvPr/>
          </p:nvSpPr>
          <p:spPr bwMode="auto">
            <a:xfrm>
              <a:off x="2395" y="1632"/>
              <a:ext cx="1089" cy="873"/>
            </a:xfrm>
            <a:custGeom>
              <a:avLst/>
              <a:gdLst>
                <a:gd name="T0" fmla="*/ 1089 w 1089"/>
                <a:gd name="T1" fmla="*/ 0 h 873"/>
                <a:gd name="T2" fmla="*/ 810 w 1089"/>
                <a:gd name="T3" fmla="*/ 449 h 873"/>
                <a:gd name="T4" fmla="*/ 152 w 1089"/>
                <a:gd name="T5" fmla="*/ 525 h 873"/>
                <a:gd name="T6" fmla="*/ 0 w 1089"/>
                <a:gd name="T7" fmla="*/ 873 h 873"/>
                <a:gd name="T8" fmla="*/ 0 60000 65536"/>
                <a:gd name="T9" fmla="*/ 0 60000 65536"/>
                <a:gd name="T10" fmla="*/ 0 60000 65536"/>
                <a:gd name="T11" fmla="*/ 0 60000 65536"/>
                <a:gd name="T12" fmla="*/ 0 w 1089"/>
                <a:gd name="T13" fmla="*/ 0 h 873"/>
                <a:gd name="T14" fmla="*/ 1089 w 1089"/>
                <a:gd name="T15" fmla="*/ 873 h 873"/>
              </a:gdLst>
              <a:ahLst/>
              <a:cxnLst>
                <a:cxn ang="T8">
                  <a:pos x="T0" y="T1"/>
                </a:cxn>
                <a:cxn ang="T9">
                  <a:pos x="T2" y="T3"/>
                </a:cxn>
                <a:cxn ang="T10">
                  <a:pos x="T4" y="T5"/>
                </a:cxn>
                <a:cxn ang="T11">
                  <a:pos x="T6" y="T7"/>
                </a:cxn>
              </a:cxnLst>
              <a:rect l="T12" t="T13" r="T14" b="T15"/>
              <a:pathLst>
                <a:path w="1089" h="873">
                  <a:moveTo>
                    <a:pt x="1089" y="0"/>
                  </a:moveTo>
                  <a:cubicBezTo>
                    <a:pt x="1042" y="75"/>
                    <a:pt x="966" y="362"/>
                    <a:pt x="810" y="449"/>
                  </a:cubicBezTo>
                  <a:cubicBezTo>
                    <a:pt x="654" y="536"/>
                    <a:pt x="287" y="454"/>
                    <a:pt x="152" y="525"/>
                  </a:cubicBezTo>
                  <a:cubicBezTo>
                    <a:pt x="17" y="596"/>
                    <a:pt x="32" y="801"/>
                    <a:pt x="0" y="873"/>
                  </a:cubicBezTo>
                </a:path>
              </a:pathLst>
            </a:custGeom>
            <a:noFill/>
            <a:ln w="38100">
              <a:solidFill>
                <a:srgbClr val="339966"/>
              </a:solidFill>
              <a:round/>
              <a:headEnd/>
              <a:tailEnd type="triangle"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42851"/>
                                        </p:tgtEl>
                                        <p:attrNameLst>
                                          <p:attrName>style.visibility</p:attrName>
                                        </p:attrNameLst>
                                      </p:cBhvr>
                                      <p:to>
                                        <p:strVal val="visible"/>
                                      </p:to>
                                    </p:set>
                                    <p:animEffect transition="in" filter="wipe(down)">
                                      <p:cBhvr>
                                        <p:cTn id="7" dur="500"/>
                                        <p:tgtEl>
                                          <p:spTgt spid="1742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851" grpId="0" animBg="1"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105400" y="1752600"/>
            <a:ext cx="3581400" cy="4267200"/>
            <a:chOff x="3216" y="1104"/>
            <a:chExt cx="2256" cy="2688"/>
          </a:xfrm>
        </p:grpSpPr>
        <p:sp>
          <p:nvSpPr>
            <p:cNvPr id="59423" name="Text Box 3"/>
            <p:cNvSpPr txBox="1">
              <a:spLocks noChangeArrowheads="1"/>
            </p:cNvSpPr>
            <p:nvPr/>
          </p:nvSpPr>
          <p:spPr bwMode="auto">
            <a:xfrm>
              <a:off x="3216" y="1104"/>
              <a:ext cx="2256" cy="2688"/>
            </a:xfrm>
            <a:prstGeom prst="rect">
              <a:avLst/>
            </a:prstGeom>
            <a:solidFill>
              <a:srgbClr val="FFFF66"/>
            </a:solidFill>
            <a:ln w="9525">
              <a:noFill/>
              <a:miter lim="800000"/>
              <a:headEnd/>
              <a:tailEnd/>
            </a:ln>
          </p:spPr>
          <p:txBody>
            <a:bodyPr/>
            <a:lstStyle/>
            <a:p>
              <a:pPr>
                <a:spcBef>
                  <a:spcPct val="50000"/>
                </a:spcBef>
              </a:pPr>
              <a:r>
                <a:rPr lang="en-US" sz="2400">
                  <a:solidFill>
                    <a:srgbClr val="FF0066"/>
                  </a:solidFill>
                  <a:cs typeface="Arial" charset="0"/>
                </a:rPr>
                <a:t>Context</a:t>
              </a:r>
            </a:p>
          </p:txBody>
        </p:sp>
        <p:sp>
          <p:nvSpPr>
            <p:cNvPr id="59424" name="Text Box 4"/>
            <p:cNvSpPr txBox="1">
              <a:spLocks noChangeArrowheads="1"/>
            </p:cNvSpPr>
            <p:nvPr/>
          </p:nvSpPr>
          <p:spPr bwMode="auto">
            <a:xfrm>
              <a:off x="3648" y="1488"/>
              <a:ext cx="432" cy="240"/>
            </a:xfrm>
            <a:prstGeom prst="rect">
              <a:avLst/>
            </a:prstGeom>
            <a:noFill/>
            <a:ln w="22225">
              <a:noFill/>
              <a:miter lim="800000"/>
              <a:headEnd/>
              <a:tailEnd/>
            </a:ln>
          </p:spPr>
          <p:txBody>
            <a:bodyPr lIns="45720" rIns="45720"/>
            <a:lstStyle/>
            <a:p>
              <a:pPr algn="ctr"/>
              <a:r>
                <a:rPr lang="en-US" altLang="zh-TW" sz="2000">
                  <a:latin typeface="Verdana" pitchFamily="34" charset="0"/>
                  <a:ea typeface="PMingLiU" pitchFamily="18" charset="-120"/>
                </a:rPr>
                <a:t>Eve</a:t>
              </a:r>
              <a:endParaRPr lang="en-US" sz="2000">
                <a:cs typeface="Arial" charset="0"/>
              </a:endParaRPr>
            </a:p>
          </p:txBody>
        </p:sp>
        <p:sp>
          <p:nvSpPr>
            <p:cNvPr id="59425" name="Oval 5"/>
            <p:cNvSpPr>
              <a:spLocks noChangeArrowheads="1"/>
            </p:cNvSpPr>
            <p:nvPr/>
          </p:nvSpPr>
          <p:spPr bwMode="auto">
            <a:xfrm>
              <a:off x="3840" y="1768"/>
              <a:ext cx="58" cy="52"/>
            </a:xfrm>
            <a:prstGeom prst="ellipse">
              <a:avLst/>
            </a:prstGeom>
            <a:solidFill>
              <a:srgbClr val="FFFFFF"/>
            </a:solidFill>
            <a:ln w="22225">
              <a:solidFill>
                <a:srgbClr val="000000"/>
              </a:solidFill>
              <a:round/>
              <a:headEnd/>
              <a:tailEnd/>
            </a:ln>
          </p:spPr>
          <p:txBody>
            <a:bodyPr/>
            <a:lstStyle/>
            <a:p>
              <a:endParaRPr lang="en-US"/>
            </a:p>
          </p:txBody>
        </p:sp>
        <p:cxnSp>
          <p:nvCxnSpPr>
            <p:cNvPr id="59426" name="AutoShape 6"/>
            <p:cNvCxnSpPr>
              <a:cxnSpLocks noChangeShapeType="1"/>
              <a:stCxn id="59434" idx="0"/>
              <a:endCxn id="59425" idx="4"/>
            </p:cNvCxnSpPr>
            <p:nvPr/>
          </p:nvCxnSpPr>
          <p:spPr bwMode="auto">
            <a:xfrm rot="-5400000">
              <a:off x="3610" y="2086"/>
              <a:ext cx="518" cy="0"/>
            </a:xfrm>
            <a:prstGeom prst="straightConnector1">
              <a:avLst/>
            </a:prstGeom>
            <a:noFill/>
            <a:ln w="25400">
              <a:solidFill>
                <a:schemeClr val="tx1"/>
              </a:solidFill>
              <a:round/>
              <a:headEnd/>
              <a:tailEnd type="triangle" w="med" len="med"/>
            </a:ln>
          </p:spPr>
        </p:cxnSp>
        <p:sp>
          <p:nvSpPr>
            <p:cNvPr id="59427" name="Text Box 7"/>
            <p:cNvSpPr txBox="1">
              <a:spLocks noChangeArrowheads="1"/>
            </p:cNvSpPr>
            <p:nvPr/>
          </p:nvSpPr>
          <p:spPr bwMode="auto">
            <a:xfrm>
              <a:off x="3888" y="2016"/>
              <a:ext cx="672" cy="165"/>
            </a:xfrm>
            <a:prstGeom prst="rect">
              <a:avLst/>
            </a:prstGeom>
            <a:noFill/>
            <a:ln w="22225">
              <a:noFill/>
              <a:miter lim="800000"/>
              <a:headEnd/>
              <a:tailEnd/>
            </a:ln>
          </p:spPr>
          <p:txBody>
            <a:bodyPr lIns="45720" rIns="45720"/>
            <a:lstStyle/>
            <a:p>
              <a:r>
                <a:rPr lang="en-US" altLang="zh-TW" sz="1400">
                  <a:latin typeface="Verdana" pitchFamily="34" charset="0"/>
                  <a:ea typeface="PMingLiU" pitchFamily="18" charset="-120"/>
                </a:rPr>
                <a:t>washer</a:t>
              </a:r>
              <a:endParaRPr lang="en-US" sz="1400">
                <a:cs typeface="Arial" charset="0"/>
              </a:endParaRPr>
            </a:p>
          </p:txBody>
        </p:sp>
        <p:sp>
          <p:nvSpPr>
            <p:cNvPr id="59428" name="Oval 8"/>
            <p:cNvSpPr>
              <a:spLocks noChangeArrowheads="1"/>
            </p:cNvSpPr>
            <p:nvPr/>
          </p:nvSpPr>
          <p:spPr bwMode="auto">
            <a:xfrm>
              <a:off x="3840" y="2728"/>
              <a:ext cx="58" cy="54"/>
            </a:xfrm>
            <a:prstGeom prst="ellipse">
              <a:avLst/>
            </a:prstGeom>
            <a:solidFill>
              <a:srgbClr val="FFFFFF"/>
            </a:solidFill>
            <a:ln w="22225">
              <a:solidFill>
                <a:srgbClr val="000000"/>
              </a:solidFill>
              <a:round/>
              <a:headEnd/>
              <a:tailEnd/>
            </a:ln>
          </p:spPr>
          <p:txBody>
            <a:bodyPr/>
            <a:lstStyle/>
            <a:p>
              <a:endParaRPr lang="en-US"/>
            </a:p>
          </p:txBody>
        </p:sp>
        <p:sp>
          <p:nvSpPr>
            <p:cNvPr id="59429" name="Text Box 9"/>
            <p:cNvSpPr txBox="1">
              <a:spLocks noChangeArrowheads="1"/>
            </p:cNvSpPr>
            <p:nvPr/>
          </p:nvSpPr>
          <p:spPr bwMode="auto">
            <a:xfrm>
              <a:off x="3312" y="2448"/>
              <a:ext cx="1104" cy="240"/>
            </a:xfrm>
            <a:prstGeom prst="rect">
              <a:avLst/>
            </a:prstGeom>
            <a:noFill/>
            <a:ln w="22225">
              <a:noFill/>
              <a:miter lim="800000"/>
              <a:headEnd/>
              <a:tailEnd/>
            </a:ln>
          </p:spPr>
          <p:txBody>
            <a:bodyPr lIns="45720" rIns="45720"/>
            <a:lstStyle/>
            <a:p>
              <a:pPr algn="ctr"/>
              <a:r>
                <a:rPr lang="en-US" altLang="zh-TW" sz="2000">
                  <a:latin typeface="Verdana" pitchFamily="34" charset="0"/>
                  <a:ea typeface="PMingLiU" pitchFamily="18" charset="-120"/>
                </a:rPr>
                <a:t>Wash-Action</a:t>
              </a:r>
              <a:endParaRPr lang="en-US" sz="2000">
                <a:cs typeface="Arial" charset="0"/>
              </a:endParaRPr>
            </a:p>
          </p:txBody>
        </p:sp>
        <p:sp>
          <p:nvSpPr>
            <p:cNvPr id="59430" name="Text Box 10"/>
            <p:cNvSpPr txBox="1">
              <a:spLocks noChangeArrowheads="1"/>
            </p:cNvSpPr>
            <p:nvPr/>
          </p:nvSpPr>
          <p:spPr bwMode="auto">
            <a:xfrm>
              <a:off x="3600" y="3408"/>
              <a:ext cx="624" cy="240"/>
            </a:xfrm>
            <a:prstGeom prst="rect">
              <a:avLst/>
            </a:prstGeom>
            <a:noFill/>
            <a:ln w="22225">
              <a:noFill/>
              <a:miter lim="800000"/>
              <a:headEnd/>
              <a:tailEnd/>
            </a:ln>
          </p:spPr>
          <p:txBody>
            <a:bodyPr lIns="45720" rIns="45720"/>
            <a:lstStyle/>
            <a:p>
              <a:pPr algn="ctr"/>
              <a:r>
                <a:rPr lang="en-US" altLang="zh-TW" sz="2000">
                  <a:latin typeface="Verdana" pitchFamily="34" charset="0"/>
                  <a:ea typeface="PMingLiU" pitchFamily="18" charset="-120"/>
                </a:rPr>
                <a:t>Hands</a:t>
              </a:r>
              <a:endParaRPr lang="en-US" sz="2000">
                <a:cs typeface="Arial" charset="0"/>
              </a:endParaRPr>
            </a:p>
          </p:txBody>
        </p:sp>
        <p:sp>
          <p:nvSpPr>
            <p:cNvPr id="59431" name="Oval 11"/>
            <p:cNvSpPr>
              <a:spLocks noChangeArrowheads="1"/>
            </p:cNvSpPr>
            <p:nvPr/>
          </p:nvSpPr>
          <p:spPr bwMode="auto">
            <a:xfrm>
              <a:off x="3840" y="3304"/>
              <a:ext cx="58" cy="52"/>
            </a:xfrm>
            <a:prstGeom prst="ellipse">
              <a:avLst/>
            </a:prstGeom>
            <a:solidFill>
              <a:srgbClr val="FFFFFF"/>
            </a:solidFill>
            <a:ln w="22225">
              <a:solidFill>
                <a:srgbClr val="000000"/>
              </a:solidFill>
              <a:round/>
              <a:headEnd/>
              <a:tailEnd/>
            </a:ln>
          </p:spPr>
          <p:txBody>
            <a:bodyPr/>
            <a:lstStyle/>
            <a:p>
              <a:endParaRPr lang="en-US"/>
            </a:p>
          </p:txBody>
        </p:sp>
        <p:sp>
          <p:nvSpPr>
            <p:cNvPr id="59432" name="Text Box 12"/>
            <p:cNvSpPr txBox="1">
              <a:spLocks noChangeArrowheads="1"/>
            </p:cNvSpPr>
            <p:nvPr/>
          </p:nvSpPr>
          <p:spPr bwMode="auto">
            <a:xfrm>
              <a:off x="3888" y="2928"/>
              <a:ext cx="583" cy="165"/>
            </a:xfrm>
            <a:prstGeom prst="rect">
              <a:avLst/>
            </a:prstGeom>
            <a:noFill/>
            <a:ln w="22225">
              <a:noFill/>
              <a:miter lim="800000"/>
              <a:headEnd/>
              <a:tailEnd/>
            </a:ln>
          </p:spPr>
          <p:txBody>
            <a:bodyPr lIns="45720" rIns="45720"/>
            <a:lstStyle/>
            <a:p>
              <a:r>
                <a:rPr lang="en-US" altLang="zh-TW" sz="1400">
                  <a:latin typeface="Verdana" pitchFamily="34" charset="0"/>
                  <a:ea typeface="PMingLiU" pitchFamily="18" charset="-120"/>
                </a:rPr>
                <a:t>washee</a:t>
              </a:r>
              <a:endParaRPr lang="en-US" sz="1400">
                <a:cs typeface="Arial" charset="0"/>
              </a:endParaRPr>
            </a:p>
          </p:txBody>
        </p:sp>
        <p:cxnSp>
          <p:nvCxnSpPr>
            <p:cNvPr id="59433" name="AutoShape 13"/>
            <p:cNvCxnSpPr>
              <a:cxnSpLocks noChangeShapeType="1"/>
              <a:stCxn id="59428" idx="4"/>
              <a:endCxn id="59431" idx="0"/>
            </p:cNvCxnSpPr>
            <p:nvPr/>
          </p:nvCxnSpPr>
          <p:spPr bwMode="auto">
            <a:xfrm rot="5400000">
              <a:off x="3615" y="3043"/>
              <a:ext cx="508" cy="0"/>
            </a:xfrm>
            <a:prstGeom prst="straightConnector1">
              <a:avLst/>
            </a:prstGeom>
            <a:noFill/>
            <a:ln w="25400">
              <a:solidFill>
                <a:schemeClr val="tx1"/>
              </a:solidFill>
              <a:round/>
              <a:headEnd/>
              <a:tailEnd type="triangle" w="med" len="med"/>
            </a:ln>
          </p:spPr>
        </p:cxnSp>
        <p:sp>
          <p:nvSpPr>
            <p:cNvPr id="59434" name="Oval 14"/>
            <p:cNvSpPr>
              <a:spLocks noChangeArrowheads="1"/>
            </p:cNvSpPr>
            <p:nvPr/>
          </p:nvSpPr>
          <p:spPr bwMode="auto">
            <a:xfrm>
              <a:off x="3840" y="2352"/>
              <a:ext cx="58" cy="54"/>
            </a:xfrm>
            <a:prstGeom prst="ellipse">
              <a:avLst/>
            </a:prstGeom>
            <a:solidFill>
              <a:srgbClr val="FFFFFF"/>
            </a:solidFill>
            <a:ln w="22225">
              <a:solidFill>
                <a:srgbClr val="000000"/>
              </a:solidFill>
              <a:round/>
              <a:headEnd/>
              <a:tailEnd/>
            </a:ln>
          </p:spPr>
          <p:txBody>
            <a:bodyPr/>
            <a:lstStyle/>
            <a:p>
              <a:endParaRPr lang="en-US"/>
            </a:p>
          </p:txBody>
        </p:sp>
        <p:sp>
          <p:nvSpPr>
            <p:cNvPr id="59435" name="Text Box 15"/>
            <p:cNvSpPr txBox="1">
              <a:spLocks noChangeArrowheads="1"/>
            </p:cNvSpPr>
            <p:nvPr/>
          </p:nvSpPr>
          <p:spPr bwMode="auto">
            <a:xfrm>
              <a:off x="4560" y="2352"/>
              <a:ext cx="864" cy="432"/>
            </a:xfrm>
            <a:prstGeom prst="rect">
              <a:avLst/>
            </a:prstGeom>
            <a:noFill/>
            <a:ln w="22225">
              <a:noFill/>
              <a:miter lim="800000"/>
              <a:headEnd/>
              <a:tailEnd/>
            </a:ln>
          </p:spPr>
          <p:txBody>
            <a:bodyPr lIns="45720" rIns="45720"/>
            <a:lstStyle/>
            <a:p>
              <a:pPr algn="ctr"/>
              <a:r>
                <a:rPr lang="en-US" altLang="zh-TW" sz="2000">
                  <a:latin typeface="Verdana" pitchFamily="34" charset="0"/>
                  <a:ea typeface="PMingLiU" pitchFamily="18" charset="-120"/>
                </a:rPr>
                <a:t>Discourse Segment</a:t>
              </a:r>
              <a:endParaRPr lang="en-US" sz="2000">
                <a:cs typeface="Arial" charset="0"/>
              </a:endParaRPr>
            </a:p>
          </p:txBody>
        </p:sp>
        <p:cxnSp>
          <p:nvCxnSpPr>
            <p:cNvPr id="59436" name="AutoShape 16"/>
            <p:cNvCxnSpPr>
              <a:cxnSpLocks noChangeShapeType="1"/>
              <a:stCxn id="59438" idx="0"/>
              <a:endCxn id="59425" idx="6"/>
            </p:cNvCxnSpPr>
            <p:nvPr/>
          </p:nvCxnSpPr>
          <p:spPr bwMode="auto">
            <a:xfrm rot="5400000" flipH="1">
              <a:off x="4235" y="1464"/>
              <a:ext cx="455" cy="1116"/>
            </a:xfrm>
            <a:prstGeom prst="curvedConnector2">
              <a:avLst/>
            </a:prstGeom>
            <a:noFill/>
            <a:ln w="25400">
              <a:solidFill>
                <a:schemeClr val="tx1"/>
              </a:solidFill>
              <a:round/>
              <a:headEnd/>
              <a:tailEnd type="triangle" w="med" len="med"/>
            </a:ln>
          </p:spPr>
        </p:cxnSp>
        <p:sp>
          <p:nvSpPr>
            <p:cNvPr id="59437" name="Text Box 17"/>
            <p:cNvSpPr txBox="1">
              <a:spLocks noChangeArrowheads="1"/>
            </p:cNvSpPr>
            <p:nvPr/>
          </p:nvSpPr>
          <p:spPr bwMode="auto">
            <a:xfrm>
              <a:off x="4608" y="1728"/>
              <a:ext cx="672" cy="165"/>
            </a:xfrm>
            <a:prstGeom prst="rect">
              <a:avLst/>
            </a:prstGeom>
            <a:noFill/>
            <a:ln w="22225">
              <a:noFill/>
              <a:miter lim="800000"/>
              <a:headEnd/>
              <a:tailEnd/>
            </a:ln>
          </p:spPr>
          <p:txBody>
            <a:bodyPr lIns="45720" rIns="45720"/>
            <a:lstStyle/>
            <a:p>
              <a:r>
                <a:rPr lang="en-US" altLang="zh-TW" sz="1400">
                  <a:latin typeface="Verdana" pitchFamily="34" charset="0"/>
                  <a:ea typeface="PMingLiU" pitchFamily="18" charset="-120"/>
                </a:rPr>
                <a:t>addressee</a:t>
              </a:r>
              <a:endParaRPr lang="en-US" sz="1400">
                <a:cs typeface="Arial" charset="0"/>
              </a:endParaRPr>
            </a:p>
          </p:txBody>
        </p:sp>
        <p:sp>
          <p:nvSpPr>
            <p:cNvPr id="59438" name="Oval 18"/>
            <p:cNvSpPr>
              <a:spLocks noChangeArrowheads="1"/>
            </p:cNvSpPr>
            <p:nvPr/>
          </p:nvSpPr>
          <p:spPr bwMode="auto">
            <a:xfrm>
              <a:off x="4992" y="2256"/>
              <a:ext cx="58" cy="54"/>
            </a:xfrm>
            <a:prstGeom prst="ellipse">
              <a:avLst/>
            </a:prstGeom>
            <a:solidFill>
              <a:srgbClr val="FFFFFF"/>
            </a:solidFill>
            <a:ln w="22225">
              <a:solidFill>
                <a:srgbClr val="000000"/>
              </a:solidFill>
              <a:round/>
              <a:headEnd/>
              <a:tailEnd/>
            </a:ln>
          </p:spPr>
          <p:txBody>
            <a:bodyPr/>
            <a:lstStyle/>
            <a:p>
              <a:endParaRPr lang="en-US"/>
            </a:p>
          </p:txBody>
        </p:sp>
        <p:sp>
          <p:nvSpPr>
            <p:cNvPr id="59439" name="Oval 19"/>
            <p:cNvSpPr>
              <a:spLocks noChangeArrowheads="1"/>
            </p:cNvSpPr>
            <p:nvPr/>
          </p:nvSpPr>
          <p:spPr bwMode="auto">
            <a:xfrm>
              <a:off x="4992" y="2832"/>
              <a:ext cx="58" cy="54"/>
            </a:xfrm>
            <a:prstGeom prst="ellipse">
              <a:avLst/>
            </a:prstGeom>
            <a:solidFill>
              <a:srgbClr val="FFFFFF"/>
            </a:solidFill>
            <a:ln w="22225">
              <a:solidFill>
                <a:srgbClr val="000000"/>
              </a:solidFill>
              <a:round/>
              <a:headEnd/>
              <a:tailEnd/>
            </a:ln>
          </p:spPr>
          <p:txBody>
            <a:bodyPr/>
            <a:lstStyle/>
            <a:p>
              <a:endParaRPr lang="en-US"/>
            </a:p>
          </p:txBody>
        </p:sp>
        <p:cxnSp>
          <p:nvCxnSpPr>
            <p:cNvPr id="59440" name="AutoShape 20"/>
            <p:cNvCxnSpPr>
              <a:cxnSpLocks noChangeShapeType="1"/>
              <a:stCxn id="59439" idx="4"/>
              <a:endCxn id="59431" idx="6"/>
            </p:cNvCxnSpPr>
            <p:nvPr/>
          </p:nvCxnSpPr>
          <p:spPr bwMode="auto">
            <a:xfrm rot="5400000">
              <a:off x="4244" y="2554"/>
              <a:ext cx="437" cy="1116"/>
            </a:xfrm>
            <a:prstGeom prst="curvedConnector2">
              <a:avLst/>
            </a:prstGeom>
            <a:noFill/>
            <a:ln w="25400">
              <a:solidFill>
                <a:schemeClr val="tx1"/>
              </a:solidFill>
              <a:round/>
              <a:headEnd/>
              <a:tailEnd type="triangle" w="med" len="med"/>
            </a:ln>
          </p:spPr>
        </p:cxnSp>
        <p:sp>
          <p:nvSpPr>
            <p:cNvPr id="59441" name="Text Box 21"/>
            <p:cNvSpPr txBox="1">
              <a:spLocks noChangeArrowheads="1"/>
            </p:cNvSpPr>
            <p:nvPr/>
          </p:nvSpPr>
          <p:spPr bwMode="auto">
            <a:xfrm>
              <a:off x="4656" y="3216"/>
              <a:ext cx="720" cy="288"/>
            </a:xfrm>
            <a:prstGeom prst="rect">
              <a:avLst/>
            </a:prstGeom>
            <a:noFill/>
            <a:ln w="22225">
              <a:noFill/>
              <a:miter lim="800000"/>
              <a:headEnd/>
              <a:tailEnd/>
            </a:ln>
          </p:spPr>
          <p:txBody>
            <a:bodyPr lIns="45720" rIns="45720"/>
            <a:lstStyle/>
            <a:p>
              <a:r>
                <a:rPr lang="en-US" altLang="zh-TW" sz="1400">
                  <a:latin typeface="Verdana" pitchFamily="34" charset="0"/>
                  <a:ea typeface="PMingLiU" pitchFamily="18" charset="-120"/>
                </a:rPr>
                <a:t>attentional-focus</a:t>
              </a:r>
              <a:endParaRPr lang="en-US" sz="1400">
                <a:cs typeface="Arial" charset="0"/>
              </a:endParaRPr>
            </a:p>
          </p:txBody>
        </p:sp>
      </p:grpSp>
      <p:sp>
        <p:nvSpPr>
          <p:cNvPr id="59395" name="Rectangle 22"/>
          <p:cNvSpPr>
            <a:spLocks noGrp="1" noChangeArrowheads="1"/>
          </p:cNvSpPr>
          <p:nvPr>
            <p:ph type="title"/>
          </p:nvPr>
        </p:nvSpPr>
        <p:spPr>
          <a:xfrm>
            <a:off x="0" y="277813"/>
            <a:ext cx="8991600" cy="1246187"/>
          </a:xfrm>
          <a:noFill/>
        </p:spPr>
        <p:txBody>
          <a:bodyPr rIns="0"/>
          <a:lstStyle/>
          <a:p>
            <a:pPr eaLnBrk="1" hangingPunct="1"/>
            <a:r>
              <a:rPr lang="en-US" sz="3200" smtClean="0"/>
              <a:t>Context aids understanding: </a:t>
            </a:r>
            <a:br>
              <a:rPr lang="en-US" sz="3200" smtClean="0"/>
            </a:br>
            <a:r>
              <a:rPr lang="en-US" sz="3200" smtClean="0"/>
              <a:t>Incomplete grammars yield partial SemSpec</a:t>
            </a:r>
          </a:p>
        </p:txBody>
      </p:sp>
      <p:sp>
        <p:nvSpPr>
          <p:cNvPr id="59396" name="Text Box 23"/>
          <p:cNvSpPr txBox="1">
            <a:spLocks noChangeArrowheads="1"/>
          </p:cNvSpPr>
          <p:nvPr/>
        </p:nvSpPr>
        <p:spPr bwMode="auto">
          <a:xfrm>
            <a:off x="2133600" y="1752600"/>
            <a:ext cx="2133600" cy="457200"/>
          </a:xfrm>
          <a:prstGeom prst="rect">
            <a:avLst/>
          </a:prstGeom>
          <a:noFill/>
          <a:ln w="9525">
            <a:noFill/>
            <a:miter lim="800000"/>
            <a:headEnd/>
            <a:tailEnd/>
          </a:ln>
        </p:spPr>
        <p:txBody>
          <a:bodyPr>
            <a:spAutoFit/>
          </a:bodyPr>
          <a:lstStyle/>
          <a:p>
            <a:pPr>
              <a:spcBef>
                <a:spcPct val="50000"/>
              </a:spcBef>
            </a:pPr>
            <a:r>
              <a:rPr lang="en-US" sz="2400">
                <a:solidFill>
                  <a:srgbClr val="FF0066"/>
                </a:solidFill>
                <a:cs typeface="Arial" charset="0"/>
              </a:rPr>
              <a:t>Meaning</a:t>
            </a:r>
          </a:p>
        </p:txBody>
      </p:sp>
      <p:sp>
        <p:nvSpPr>
          <p:cNvPr id="59397" name="Text Box 24"/>
          <p:cNvSpPr txBox="1">
            <a:spLocks noChangeArrowheads="1"/>
          </p:cNvSpPr>
          <p:nvPr/>
        </p:nvSpPr>
        <p:spPr bwMode="auto">
          <a:xfrm>
            <a:off x="533400" y="1752600"/>
            <a:ext cx="1524000" cy="457200"/>
          </a:xfrm>
          <a:prstGeom prst="rect">
            <a:avLst/>
          </a:prstGeom>
          <a:noFill/>
          <a:ln w="9525">
            <a:noFill/>
            <a:miter lim="800000"/>
            <a:headEnd/>
            <a:tailEnd/>
          </a:ln>
        </p:spPr>
        <p:txBody>
          <a:bodyPr>
            <a:spAutoFit/>
          </a:bodyPr>
          <a:lstStyle/>
          <a:p>
            <a:pPr>
              <a:spcBef>
                <a:spcPct val="50000"/>
              </a:spcBef>
            </a:pPr>
            <a:r>
              <a:rPr lang="en-US" sz="2400">
                <a:solidFill>
                  <a:srgbClr val="FF0066"/>
                </a:solidFill>
                <a:cs typeface="Arial" charset="0"/>
              </a:rPr>
              <a:t>Form</a:t>
            </a:r>
          </a:p>
        </p:txBody>
      </p:sp>
      <p:cxnSp>
        <p:nvCxnSpPr>
          <p:cNvPr id="1743897" name="AutoShape 25"/>
          <p:cNvCxnSpPr>
            <a:cxnSpLocks noChangeShapeType="1"/>
            <a:stCxn id="59413" idx="3"/>
            <a:endCxn id="59429" idx="1"/>
          </p:cNvCxnSpPr>
          <p:nvPr/>
        </p:nvCxnSpPr>
        <p:spPr bwMode="auto">
          <a:xfrm>
            <a:off x="4202113" y="4076700"/>
            <a:ext cx="1055687" cy="0"/>
          </a:xfrm>
          <a:prstGeom prst="straightConnector1">
            <a:avLst/>
          </a:prstGeom>
          <a:noFill/>
          <a:ln w="22225">
            <a:solidFill>
              <a:schemeClr val="tx1"/>
            </a:solidFill>
            <a:round/>
            <a:headEnd/>
            <a:tailEnd type="triangle" w="med" len="med"/>
          </a:ln>
        </p:spPr>
      </p:cxnSp>
      <p:cxnSp>
        <p:nvCxnSpPr>
          <p:cNvPr id="1743898" name="AutoShape 26"/>
          <p:cNvCxnSpPr>
            <a:cxnSpLocks noChangeShapeType="1"/>
            <a:stCxn id="59406" idx="3"/>
            <a:endCxn id="59430" idx="1"/>
          </p:cNvCxnSpPr>
          <p:nvPr/>
        </p:nvCxnSpPr>
        <p:spPr bwMode="auto">
          <a:xfrm>
            <a:off x="4430713" y="5600700"/>
            <a:ext cx="1284287" cy="0"/>
          </a:xfrm>
          <a:prstGeom prst="straightConnector1">
            <a:avLst/>
          </a:prstGeom>
          <a:noFill/>
          <a:ln w="22225">
            <a:solidFill>
              <a:schemeClr val="tx1"/>
            </a:solidFill>
            <a:round/>
            <a:headEnd/>
            <a:tailEnd type="triangle" w="med" len="med"/>
          </a:ln>
        </p:spPr>
      </p:cxnSp>
      <p:cxnSp>
        <p:nvCxnSpPr>
          <p:cNvPr id="1743899" name="AutoShape 27"/>
          <p:cNvCxnSpPr>
            <a:cxnSpLocks noChangeShapeType="1"/>
            <a:stCxn id="59421" idx="3"/>
            <a:endCxn id="59424" idx="1"/>
          </p:cNvCxnSpPr>
          <p:nvPr/>
        </p:nvCxnSpPr>
        <p:spPr bwMode="auto">
          <a:xfrm>
            <a:off x="4430713" y="2552700"/>
            <a:ext cx="1360487" cy="0"/>
          </a:xfrm>
          <a:prstGeom prst="straightConnector1">
            <a:avLst/>
          </a:prstGeom>
          <a:noFill/>
          <a:ln w="22225">
            <a:solidFill>
              <a:schemeClr val="tx1"/>
            </a:solidFill>
            <a:round/>
            <a:headEnd/>
            <a:tailEnd type="triangle" w="med" len="med"/>
          </a:ln>
        </p:spPr>
      </p:cxnSp>
      <p:grpSp>
        <p:nvGrpSpPr>
          <p:cNvPr id="59401" name="Group 28"/>
          <p:cNvGrpSpPr>
            <a:grpSpLocks/>
          </p:cNvGrpSpPr>
          <p:nvPr/>
        </p:nvGrpSpPr>
        <p:grpSpPr bwMode="auto">
          <a:xfrm>
            <a:off x="762000" y="2362200"/>
            <a:ext cx="3657600" cy="381000"/>
            <a:chOff x="480" y="1440"/>
            <a:chExt cx="2304" cy="240"/>
          </a:xfrm>
        </p:grpSpPr>
        <p:sp>
          <p:nvSpPr>
            <p:cNvPr id="59420" name="Text Box 29"/>
            <p:cNvSpPr txBox="1">
              <a:spLocks noChangeArrowheads="1"/>
            </p:cNvSpPr>
            <p:nvPr/>
          </p:nvSpPr>
          <p:spPr bwMode="auto">
            <a:xfrm>
              <a:off x="480" y="1440"/>
              <a:ext cx="586" cy="240"/>
            </a:xfrm>
            <a:prstGeom prst="rect">
              <a:avLst/>
            </a:prstGeom>
            <a:solidFill>
              <a:srgbClr val="CCFFFF"/>
            </a:solidFill>
            <a:ln w="22225">
              <a:solidFill>
                <a:srgbClr val="339966"/>
              </a:solidFill>
              <a:miter lim="800000"/>
              <a:headEnd/>
              <a:tailEnd/>
            </a:ln>
          </p:spPr>
          <p:txBody>
            <a:bodyPr lIns="45720" rIns="45720"/>
            <a:lstStyle/>
            <a:p>
              <a:pPr algn="ctr"/>
              <a:r>
                <a:rPr lang="en-US" sz="2000" i="1">
                  <a:latin typeface="Book Antiqua" pitchFamily="18" charset="0"/>
                  <a:cs typeface="Arial" charset="0"/>
                </a:rPr>
                <a:t>you</a:t>
              </a:r>
            </a:p>
          </p:txBody>
        </p:sp>
        <p:sp>
          <p:nvSpPr>
            <p:cNvPr id="59421" name="Text Box 30"/>
            <p:cNvSpPr txBox="1">
              <a:spLocks noChangeArrowheads="1"/>
            </p:cNvSpPr>
            <p:nvPr/>
          </p:nvSpPr>
          <p:spPr bwMode="auto">
            <a:xfrm>
              <a:off x="1392" y="1440"/>
              <a:ext cx="1392" cy="240"/>
            </a:xfrm>
            <a:prstGeom prst="rect">
              <a:avLst/>
            </a:prstGeom>
            <a:solidFill>
              <a:srgbClr val="CCFFFF"/>
            </a:solidFill>
            <a:ln w="22225">
              <a:solidFill>
                <a:srgbClr val="339966"/>
              </a:solidFill>
              <a:miter lim="800000"/>
              <a:headEnd/>
              <a:tailEnd/>
            </a:ln>
          </p:spPr>
          <p:txBody>
            <a:bodyPr lIns="45720" rIns="45720"/>
            <a:lstStyle/>
            <a:p>
              <a:pPr algn="ctr"/>
              <a:r>
                <a:rPr lang="en-US" altLang="zh-TW" sz="2000">
                  <a:latin typeface="Verdana" pitchFamily="34" charset="0"/>
                  <a:ea typeface="PMingLiU" pitchFamily="18" charset="-120"/>
                </a:rPr>
                <a:t>Addressee</a:t>
              </a:r>
              <a:endParaRPr lang="en-US" sz="2000">
                <a:cs typeface="Arial" charset="0"/>
              </a:endParaRPr>
            </a:p>
          </p:txBody>
        </p:sp>
        <p:cxnSp>
          <p:nvCxnSpPr>
            <p:cNvPr id="59422" name="AutoShape 31"/>
            <p:cNvCxnSpPr>
              <a:cxnSpLocks noChangeShapeType="1"/>
              <a:stCxn id="59420" idx="3"/>
              <a:endCxn id="59421" idx="1"/>
            </p:cNvCxnSpPr>
            <p:nvPr/>
          </p:nvCxnSpPr>
          <p:spPr bwMode="auto">
            <a:xfrm>
              <a:off x="1073" y="1560"/>
              <a:ext cx="312" cy="0"/>
            </a:xfrm>
            <a:prstGeom prst="straightConnector1">
              <a:avLst/>
            </a:prstGeom>
            <a:noFill/>
            <a:ln w="19050">
              <a:solidFill>
                <a:srgbClr val="666699"/>
              </a:solidFill>
              <a:round/>
              <a:headEnd/>
              <a:tailEnd/>
            </a:ln>
          </p:spPr>
        </p:cxnSp>
      </p:grpSp>
      <p:grpSp>
        <p:nvGrpSpPr>
          <p:cNvPr id="4" name="Group 32"/>
          <p:cNvGrpSpPr>
            <a:grpSpLocks/>
          </p:cNvGrpSpPr>
          <p:nvPr/>
        </p:nvGrpSpPr>
        <p:grpSpPr bwMode="auto">
          <a:xfrm>
            <a:off x="6096000" y="2819400"/>
            <a:ext cx="1143000" cy="1012825"/>
            <a:chOff x="2064" y="1722"/>
            <a:chExt cx="720" cy="638"/>
          </a:xfrm>
        </p:grpSpPr>
        <p:sp>
          <p:nvSpPr>
            <p:cNvPr id="59416" name="Oval 33"/>
            <p:cNvSpPr>
              <a:spLocks noChangeArrowheads="1"/>
            </p:cNvSpPr>
            <p:nvPr/>
          </p:nvSpPr>
          <p:spPr bwMode="auto">
            <a:xfrm>
              <a:off x="2064" y="1722"/>
              <a:ext cx="58" cy="52"/>
            </a:xfrm>
            <a:prstGeom prst="ellipse">
              <a:avLst/>
            </a:prstGeom>
            <a:solidFill>
              <a:srgbClr val="FFFFFF"/>
            </a:solidFill>
            <a:ln w="22225">
              <a:solidFill>
                <a:srgbClr val="FF0066"/>
              </a:solidFill>
              <a:round/>
              <a:headEnd/>
              <a:tailEnd/>
            </a:ln>
          </p:spPr>
          <p:txBody>
            <a:bodyPr/>
            <a:lstStyle/>
            <a:p>
              <a:endParaRPr lang="en-US"/>
            </a:p>
          </p:txBody>
        </p:sp>
        <p:cxnSp>
          <p:nvCxnSpPr>
            <p:cNvPr id="59417" name="AutoShape 34"/>
            <p:cNvCxnSpPr>
              <a:cxnSpLocks noChangeShapeType="1"/>
              <a:stCxn id="59419" idx="0"/>
              <a:endCxn id="59416" idx="4"/>
            </p:cNvCxnSpPr>
            <p:nvPr/>
          </p:nvCxnSpPr>
          <p:spPr bwMode="auto">
            <a:xfrm rot="-5400000">
              <a:off x="1834" y="2040"/>
              <a:ext cx="518" cy="0"/>
            </a:xfrm>
            <a:prstGeom prst="straightConnector1">
              <a:avLst/>
            </a:prstGeom>
            <a:noFill/>
            <a:ln w="25400">
              <a:solidFill>
                <a:srgbClr val="FF0066"/>
              </a:solidFill>
              <a:round/>
              <a:headEnd/>
              <a:tailEnd type="triangle" w="med" len="med"/>
            </a:ln>
          </p:spPr>
        </p:cxnSp>
        <p:sp>
          <p:nvSpPr>
            <p:cNvPr id="59418" name="Text Box 35"/>
            <p:cNvSpPr txBox="1">
              <a:spLocks noChangeArrowheads="1"/>
            </p:cNvSpPr>
            <p:nvPr/>
          </p:nvSpPr>
          <p:spPr bwMode="auto">
            <a:xfrm>
              <a:off x="2112" y="1968"/>
              <a:ext cx="672" cy="165"/>
            </a:xfrm>
            <a:prstGeom prst="rect">
              <a:avLst/>
            </a:prstGeom>
            <a:noFill/>
            <a:ln w="22225">
              <a:noFill/>
              <a:miter lim="800000"/>
              <a:headEnd/>
              <a:tailEnd/>
            </a:ln>
          </p:spPr>
          <p:txBody>
            <a:bodyPr lIns="45720" rIns="45720"/>
            <a:lstStyle/>
            <a:p>
              <a:r>
                <a:rPr lang="en-US" altLang="zh-TW" sz="1400">
                  <a:solidFill>
                    <a:srgbClr val="FF0066"/>
                  </a:solidFill>
                  <a:latin typeface="Verdana" pitchFamily="34" charset="0"/>
                  <a:ea typeface="PMingLiU" pitchFamily="18" charset="-120"/>
                </a:rPr>
                <a:t>washer</a:t>
              </a:r>
              <a:endParaRPr lang="en-US" sz="1400">
                <a:solidFill>
                  <a:srgbClr val="FF0066"/>
                </a:solidFill>
                <a:cs typeface="Arial" charset="0"/>
              </a:endParaRPr>
            </a:p>
          </p:txBody>
        </p:sp>
        <p:sp>
          <p:nvSpPr>
            <p:cNvPr id="59419" name="Oval 36"/>
            <p:cNvSpPr>
              <a:spLocks noChangeArrowheads="1"/>
            </p:cNvSpPr>
            <p:nvPr/>
          </p:nvSpPr>
          <p:spPr bwMode="auto">
            <a:xfrm>
              <a:off x="2064" y="2306"/>
              <a:ext cx="58" cy="54"/>
            </a:xfrm>
            <a:prstGeom prst="ellipse">
              <a:avLst/>
            </a:prstGeom>
            <a:solidFill>
              <a:srgbClr val="FFFFFF"/>
            </a:solidFill>
            <a:ln w="22225">
              <a:solidFill>
                <a:srgbClr val="FF0066"/>
              </a:solidFill>
              <a:round/>
              <a:headEnd/>
              <a:tailEnd/>
            </a:ln>
          </p:spPr>
          <p:txBody>
            <a:bodyPr/>
            <a:lstStyle/>
            <a:p>
              <a:endParaRPr lang="en-US"/>
            </a:p>
          </p:txBody>
        </p:sp>
      </p:grpSp>
      <p:grpSp>
        <p:nvGrpSpPr>
          <p:cNvPr id="59403" name="Group 37"/>
          <p:cNvGrpSpPr>
            <a:grpSpLocks/>
          </p:cNvGrpSpPr>
          <p:nvPr/>
        </p:nvGrpSpPr>
        <p:grpSpPr bwMode="auto">
          <a:xfrm>
            <a:off x="762000" y="3886200"/>
            <a:ext cx="3429000" cy="381000"/>
            <a:chOff x="480" y="2400"/>
            <a:chExt cx="2160" cy="240"/>
          </a:xfrm>
        </p:grpSpPr>
        <p:sp>
          <p:nvSpPr>
            <p:cNvPr id="59413" name="Text Box 38"/>
            <p:cNvSpPr txBox="1">
              <a:spLocks noChangeArrowheads="1"/>
            </p:cNvSpPr>
            <p:nvPr/>
          </p:nvSpPr>
          <p:spPr bwMode="auto">
            <a:xfrm>
              <a:off x="1536" y="2400"/>
              <a:ext cx="1104" cy="240"/>
            </a:xfrm>
            <a:prstGeom prst="rect">
              <a:avLst/>
            </a:prstGeom>
            <a:solidFill>
              <a:srgbClr val="CCFFFF"/>
            </a:solidFill>
            <a:ln w="22225">
              <a:solidFill>
                <a:srgbClr val="339966"/>
              </a:solidFill>
              <a:miter lim="800000"/>
              <a:headEnd/>
              <a:tailEnd/>
            </a:ln>
          </p:spPr>
          <p:txBody>
            <a:bodyPr lIns="45720" rIns="45720"/>
            <a:lstStyle/>
            <a:p>
              <a:pPr algn="ctr"/>
              <a:r>
                <a:rPr lang="en-US" altLang="zh-TW" sz="2000">
                  <a:latin typeface="Verdana" pitchFamily="34" charset="0"/>
                  <a:ea typeface="PMingLiU" pitchFamily="18" charset="-120"/>
                </a:rPr>
                <a:t>Wash-Action</a:t>
              </a:r>
              <a:endParaRPr lang="en-US" sz="2000">
                <a:cs typeface="Arial" charset="0"/>
              </a:endParaRPr>
            </a:p>
          </p:txBody>
        </p:sp>
        <p:sp>
          <p:nvSpPr>
            <p:cNvPr id="59414" name="Text Box 39"/>
            <p:cNvSpPr txBox="1">
              <a:spLocks noChangeArrowheads="1"/>
            </p:cNvSpPr>
            <p:nvPr/>
          </p:nvSpPr>
          <p:spPr bwMode="auto">
            <a:xfrm>
              <a:off x="480" y="2400"/>
              <a:ext cx="586" cy="240"/>
            </a:xfrm>
            <a:prstGeom prst="rect">
              <a:avLst/>
            </a:prstGeom>
            <a:solidFill>
              <a:srgbClr val="CCFFFF"/>
            </a:solidFill>
            <a:ln w="22225">
              <a:solidFill>
                <a:srgbClr val="339966"/>
              </a:solidFill>
              <a:miter lim="800000"/>
              <a:headEnd/>
              <a:tailEnd/>
            </a:ln>
          </p:spPr>
          <p:txBody>
            <a:bodyPr lIns="45720" rIns="45720"/>
            <a:lstStyle/>
            <a:p>
              <a:pPr algn="ctr"/>
              <a:r>
                <a:rPr lang="en-US" sz="2000" i="1">
                  <a:latin typeface="Book Antiqua" pitchFamily="18" charset="0"/>
                  <a:cs typeface="Arial" charset="0"/>
                </a:rPr>
                <a:t>washed</a:t>
              </a:r>
            </a:p>
          </p:txBody>
        </p:sp>
        <p:cxnSp>
          <p:nvCxnSpPr>
            <p:cNvPr id="59415" name="AutoShape 40"/>
            <p:cNvCxnSpPr>
              <a:cxnSpLocks noChangeShapeType="1"/>
              <a:stCxn id="59414" idx="3"/>
              <a:endCxn id="59413" idx="1"/>
            </p:cNvCxnSpPr>
            <p:nvPr/>
          </p:nvCxnSpPr>
          <p:spPr bwMode="auto">
            <a:xfrm>
              <a:off x="1073" y="2520"/>
              <a:ext cx="456" cy="0"/>
            </a:xfrm>
            <a:prstGeom prst="straightConnector1">
              <a:avLst/>
            </a:prstGeom>
            <a:noFill/>
            <a:ln w="19050">
              <a:solidFill>
                <a:srgbClr val="666699"/>
              </a:solidFill>
              <a:round/>
              <a:headEnd/>
              <a:tailEnd/>
            </a:ln>
          </p:spPr>
        </p:cxnSp>
      </p:grpSp>
      <p:grpSp>
        <p:nvGrpSpPr>
          <p:cNvPr id="6" name="Group 41"/>
          <p:cNvGrpSpPr>
            <a:grpSpLocks/>
          </p:cNvGrpSpPr>
          <p:nvPr/>
        </p:nvGrpSpPr>
        <p:grpSpPr bwMode="auto">
          <a:xfrm>
            <a:off x="6096000" y="4343400"/>
            <a:ext cx="1001713" cy="996950"/>
            <a:chOff x="2064" y="2736"/>
            <a:chExt cx="631" cy="628"/>
          </a:xfrm>
        </p:grpSpPr>
        <p:sp>
          <p:nvSpPr>
            <p:cNvPr id="59409" name="Text Box 42"/>
            <p:cNvSpPr txBox="1">
              <a:spLocks noChangeArrowheads="1"/>
            </p:cNvSpPr>
            <p:nvPr/>
          </p:nvSpPr>
          <p:spPr bwMode="auto">
            <a:xfrm>
              <a:off x="2112" y="2928"/>
              <a:ext cx="583" cy="165"/>
            </a:xfrm>
            <a:prstGeom prst="rect">
              <a:avLst/>
            </a:prstGeom>
            <a:noFill/>
            <a:ln w="22225">
              <a:noFill/>
              <a:miter lim="800000"/>
              <a:headEnd/>
              <a:tailEnd/>
            </a:ln>
          </p:spPr>
          <p:txBody>
            <a:bodyPr lIns="45720" rIns="45720"/>
            <a:lstStyle/>
            <a:p>
              <a:r>
                <a:rPr lang="en-US" altLang="zh-TW" sz="1400">
                  <a:solidFill>
                    <a:srgbClr val="FF0066"/>
                  </a:solidFill>
                  <a:latin typeface="Verdana" pitchFamily="34" charset="0"/>
                  <a:ea typeface="PMingLiU" pitchFamily="18" charset="-120"/>
                </a:rPr>
                <a:t>washee</a:t>
              </a:r>
              <a:endParaRPr lang="en-US" sz="1400">
                <a:solidFill>
                  <a:srgbClr val="FF0066"/>
                </a:solidFill>
                <a:cs typeface="Arial" charset="0"/>
              </a:endParaRPr>
            </a:p>
          </p:txBody>
        </p:sp>
        <p:cxnSp>
          <p:nvCxnSpPr>
            <p:cNvPr id="59410" name="AutoShape 43"/>
            <p:cNvCxnSpPr>
              <a:cxnSpLocks noChangeShapeType="1"/>
              <a:stCxn id="59411" idx="4"/>
              <a:endCxn id="59412" idx="0"/>
            </p:cNvCxnSpPr>
            <p:nvPr/>
          </p:nvCxnSpPr>
          <p:spPr bwMode="auto">
            <a:xfrm rot="5400000">
              <a:off x="1839" y="3051"/>
              <a:ext cx="508" cy="0"/>
            </a:xfrm>
            <a:prstGeom prst="straightConnector1">
              <a:avLst/>
            </a:prstGeom>
            <a:noFill/>
            <a:ln w="25400">
              <a:solidFill>
                <a:srgbClr val="FF0066"/>
              </a:solidFill>
              <a:round/>
              <a:headEnd/>
              <a:tailEnd type="triangle" w="med" len="med"/>
            </a:ln>
          </p:spPr>
        </p:cxnSp>
        <p:sp>
          <p:nvSpPr>
            <p:cNvPr id="59411" name="Oval 44"/>
            <p:cNvSpPr>
              <a:spLocks noChangeArrowheads="1"/>
            </p:cNvSpPr>
            <p:nvPr/>
          </p:nvSpPr>
          <p:spPr bwMode="auto">
            <a:xfrm>
              <a:off x="2064" y="2736"/>
              <a:ext cx="58" cy="54"/>
            </a:xfrm>
            <a:prstGeom prst="ellipse">
              <a:avLst/>
            </a:prstGeom>
            <a:solidFill>
              <a:srgbClr val="FFFFFF"/>
            </a:solidFill>
            <a:ln w="22225">
              <a:solidFill>
                <a:srgbClr val="FF0066"/>
              </a:solidFill>
              <a:round/>
              <a:headEnd/>
              <a:tailEnd/>
            </a:ln>
          </p:spPr>
          <p:txBody>
            <a:bodyPr/>
            <a:lstStyle/>
            <a:p>
              <a:endParaRPr lang="en-US"/>
            </a:p>
          </p:txBody>
        </p:sp>
        <p:sp>
          <p:nvSpPr>
            <p:cNvPr id="59412" name="Oval 45"/>
            <p:cNvSpPr>
              <a:spLocks noChangeArrowheads="1"/>
            </p:cNvSpPr>
            <p:nvPr/>
          </p:nvSpPr>
          <p:spPr bwMode="auto">
            <a:xfrm>
              <a:off x="2064" y="3312"/>
              <a:ext cx="58" cy="52"/>
            </a:xfrm>
            <a:prstGeom prst="ellipse">
              <a:avLst/>
            </a:prstGeom>
            <a:solidFill>
              <a:srgbClr val="FFFFFF"/>
            </a:solidFill>
            <a:ln w="22225">
              <a:solidFill>
                <a:srgbClr val="FF0066"/>
              </a:solidFill>
              <a:round/>
              <a:headEnd/>
              <a:tailEnd/>
            </a:ln>
          </p:spPr>
          <p:txBody>
            <a:bodyPr/>
            <a:lstStyle/>
            <a:p>
              <a:endParaRPr lang="en-US"/>
            </a:p>
          </p:txBody>
        </p:sp>
      </p:grpSp>
      <p:grpSp>
        <p:nvGrpSpPr>
          <p:cNvPr id="59405" name="Group 46"/>
          <p:cNvGrpSpPr>
            <a:grpSpLocks/>
          </p:cNvGrpSpPr>
          <p:nvPr/>
        </p:nvGrpSpPr>
        <p:grpSpPr bwMode="auto">
          <a:xfrm>
            <a:off x="762000" y="5410200"/>
            <a:ext cx="3657600" cy="381000"/>
            <a:chOff x="480" y="3456"/>
            <a:chExt cx="2304" cy="240"/>
          </a:xfrm>
        </p:grpSpPr>
        <p:sp>
          <p:nvSpPr>
            <p:cNvPr id="59406" name="Text Box 47"/>
            <p:cNvSpPr txBox="1">
              <a:spLocks noChangeArrowheads="1"/>
            </p:cNvSpPr>
            <p:nvPr/>
          </p:nvSpPr>
          <p:spPr bwMode="auto">
            <a:xfrm>
              <a:off x="1392" y="3456"/>
              <a:ext cx="1392" cy="240"/>
            </a:xfrm>
            <a:prstGeom prst="rect">
              <a:avLst/>
            </a:prstGeom>
            <a:solidFill>
              <a:srgbClr val="CCFFFF"/>
            </a:solidFill>
            <a:ln w="22225">
              <a:solidFill>
                <a:srgbClr val="339966"/>
              </a:solidFill>
              <a:miter lim="800000"/>
              <a:headEnd/>
              <a:tailEnd/>
            </a:ln>
          </p:spPr>
          <p:txBody>
            <a:bodyPr lIns="45720" rIns="45720"/>
            <a:lstStyle/>
            <a:p>
              <a:pPr algn="ctr"/>
              <a:r>
                <a:rPr lang="en-US" altLang="zh-TW" sz="2000">
                  <a:latin typeface="Verdana" pitchFamily="34" charset="0"/>
                  <a:ea typeface="PMingLiU" pitchFamily="18" charset="-120"/>
                </a:rPr>
                <a:t>ContextElement</a:t>
              </a:r>
              <a:endParaRPr lang="en-US" sz="2000">
                <a:cs typeface="Arial" charset="0"/>
              </a:endParaRPr>
            </a:p>
          </p:txBody>
        </p:sp>
        <p:cxnSp>
          <p:nvCxnSpPr>
            <p:cNvPr id="59407" name="AutoShape 48"/>
            <p:cNvCxnSpPr>
              <a:cxnSpLocks noChangeShapeType="1"/>
              <a:stCxn id="59408" idx="3"/>
              <a:endCxn id="59406" idx="1"/>
            </p:cNvCxnSpPr>
            <p:nvPr/>
          </p:nvCxnSpPr>
          <p:spPr bwMode="auto">
            <a:xfrm>
              <a:off x="1073" y="3576"/>
              <a:ext cx="312" cy="0"/>
            </a:xfrm>
            <a:prstGeom prst="straightConnector1">
              <a:avLst/>
            </a:prstGeom>
            <a:noFill/>
            <a:ln w="19050">
              <a:solidFill>
                <a:srgbClr val="666699"/>
              </a:solidFill>
              <a:round/>
              <a:headEnd/>
              <a:tailEnd/>
            </a:ln>
          </p:spPr>
        </p:cxnSp>
        <p:sp>
          <p:nvSpPr>
            <p:cNvPr id="59408" name="Text Box 49"/>
            <p:cNvSpPr txBox="1">
              <a:spLocks noChangeArrowheads="1"/>
            </p:cNvSpPr>
            <p:nvPr/>
          </p:nvSpPr>
          <p:spPr bwMode="auto">
            <a:xfrm>
              <a:off x="480" y="3456"/>
              <a:ext cx="586" cy="240"/>
            </a:xfrm>
            <a:prstGeom prst="rect">
              <a:avLst/>
            </a:prstGeom>
            <a:solidFill>
              <a:srgbClr val="CCFFFF"/>
            </a:solidFill>
            <a:ln w="22225">
              <a:solidFill>
                <a:srgbClr val="339966"/>
              </a:solidFill>
              <a:miter lim="800000"/>
              <a:headEnd/>
              <a:tailEnd/>
            </a:ln>
          </p:spPr>
          <p:txBody>
            <a:bodyPr lIns="45720" rIns="45720"/>
            <a:lstStyle/>
            <a:p>
              <a:pPr algn="ctr"/>
              <a:r>
                <a:rPr lang="en-US" sz="2000" i="1">
                  <a:latin typeface="Book Antiqua" pitchFamily="18" charset="0"/>
                  <a:cs typeface="Arial" charset="0"/>
                </a:rPr>
                <a:t>them</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743899"/>
                                        </p:tgtEl>
                                        <p:attrNameLst>
                                          <p:attrName>style.visibility</p:attrName>
                                        </p:attrNameLst>
                                      </p:cBhvr>
                                      <p:to>
                                        <p:strVal val="visible"/>
                                      </p:to>
                                    </p:set>
                                    <p:animEffect transition="in" filter="wipe(left)">
                                      <p:cBhvr>
                                        <p:cTn id="11" dur="500"/>
                                        <p:tgtEl>
                                          <p:spTgt spid="1743899"/>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1743897"/>
                                        </p:tgtEl>
                                        <p:attrNameLst>
                                          <p:attrName>style.visibility</p:attrName>
                                        </p:attrNameLst>
                                      </p:cBhvr>
                                      <p:to>
                                        <p:strVal val="visible"/>
                                      </p:to>
                                    </p:set>
                                    <p:animEffect transition="in" filter="wipe(left)">
                                      <p:cBhvr>
                                        <p:cTn id="15" dur="500"/>
                                        <p:tgtEl>
                                          <p:spTgt spid="1743897"/>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1743898"/>
                                        </p:tgtEl>
                                        <p:attrNameLst>
                                          <p:attrName>style.visibility</p:attrName>
                                        </p:attrNameLst>
                                      </p:cBhvr>
                                      <p:to>
                                        <p:strVal val="visible"/>
                                      </p:to>
                                    </p:set>
                                    <p:animEffect transition="in" filter="wipe(left)">
                                      <p:cBhvr>
                                        <p:cTn id="19" dur="500"/>
                                        <p:tgtEl>
                                          <p:spTgt spid="1743898"/>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499"/>
                                          </p:stCondLst>
                                        </p:cTn>
                                        <p:tgtEl>
                                          <p:spTgt spid="4"/>
                                        </p:tgtEl>
                                        <p:attrNameLst>
                                          <p:attrName>style.visibility</p:attrName>
                                        </p:attrNameLst>
                                      </p:cBhvr>
                                      <p:to>
                                        <p:strVal val="visible"/>
                                      </p:to>
                                    </p:se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18" name="Group 2"/>
          <p:cNvGrpSpPr>
            <a:grpSpLocks/>
          </p:cNvGrpSpPr>
          <p:nvPr/>
        </p:nvGrpSpPr>
        <p:grpSpPr bwMode="auto">
          <a:xfrm>
            <a:off x="5105400" y="1752600"/>
            <a:ext cx="3581400" cy="4267200"/>
            <a:chOff x="3216" y="1104"/>
            <a:chExt cx="2256" cy="2688"/>
          </a:xfrm>
        </p:grpSpPr>
        <p:sp>
          <p:nvSpPr>
            <p:cNvPr id="60450" name="Text Box 3"/>
            <p:cNvSpPr txBox="1">
              <a:spLocks noChangeArrowheads="1"/>
            </p:cNvSpPr>
            <p:nvPr/>
          </p:nvSpPr>
          <p:spPr bwMode="auto">
            <a:xfrm>
              <a:off x="3216" y="1104"/>
              <a:ext cx="2256" cy="2688"/>
            </a:xfrm>
            <a:prstGeom prst="rect">
              <a:avLst/>
            </a:prstGeom>
            <a:solidFill>
              <a:srgbClr val="FFFF66"/>
            </a:solidFill>
            <a:ln w="9525">
              <a:noFill/>
              <a:miter lim="800000"/>
              <a:headEnd/>
              <a:tailEnd/>
            </a:ln>
          </p:spPr>
          <p:txBody>
            <a:bodyPr/>
            <a:lstStyle/>
            <a:p>
              <a:pPr>
                <a:spcBef>
                  <a:spcPct val="50000"/>
                </a:spcBef>
              </a:pPr>
              <a:r>
                <a:rPr lang="en-US" sz="2400">
                  <a:solidFill>
                    <a:srgbClr val="FF0066"/>
                  </a:solidFill>
                  <a:cs typeface="Arial" charset="0"/>
                </a:rPr>
                <a:t>Context</a:t>
              </a:r>
            </a:p>
          </p:txBody>
        </p:sp>
        <p:sp>
          <p:nvSpPr>
            <p:cNvPr id="60451" name="Text Box 4"/>
            <p:cNvSpPr txBox="1">
              <a:spLocks noChangeArrowheads="1"/>
            </p:cNvSpPr>
            <p:nvPr/>
          </p:nvSpPr>
          <p:spPr bwMode="auto">
            <a:xfrm>
              <a:off x="3648" y="1488"/>
              <a:ext cx="432" cy="240"/>
            </a:xfrm>
            <a:prstGeom prst="rect">
              <a:avLst/>
            </a:prstGeom>
            <a:noFill/>
            <a:ln w="22225">
              <a:noFill/>
              <a:miter lim="800000"/>
              <a:headEnd/>
              <a:tailEnd/>
            </a:ln>
          </p:spPr>
          <p:txBody>
            <a:bodyPr lIns="45720" rIns="45720"/>
            <a:lstStyle/>
            <a:p>
              <a:pPr algn="ctr"/>
              <a:r>
                <a:rPr lang="en-US" altLang="zh-TW" sz="2000">
                  <a:latin typeface="Verdana" pitchFamily="34" charset="0"/>
                  <a:ea typeface="PMingLiU" pitchFamily="18" charset="-120"/>
                </a:rPr>
                <a:t>Eve</a:t>
              </a:r>
              <a:endParaRPr lang="en-US" sz="2000">
                <a:cs typeface="Arial" charset="0"/>
              </a:endParaRPr>
            </a:p>
          </p:txBody>
        </p:sp>
        <p:sp>
          <p:nvSpPr>
            <p:cNvPr id="60452" name="Oval 5"/>
            <p:cNvSpPr>
              <a:spLocks noChangeArrowheads="1"/>
            </p:cNvSpPr>
            <p:nvPr/>
          </p:nvSpPr>
          <p:spPr bwMode="auto">
            <a:xfrm>
              <a:off x="3840" y="1768"/>
              <a:ext cx="58" cy="52"/>
            </a:xfrm>
            <a:prstGeom prst="ellipse">
              <a:avLst/>
            </a:prstGeom>
            <a:solidFill>
              <a:srgbClr val="FFFFFF"/>
            </a:solidFill>
            <a:ln w="22225">
              <a:solidFill>
                <a:srgbClr val="000000"/>
              </a:solidFill>
              <a:round/>
              <a:headEnd/>
              <a:tailEnd/>
            </a:ln>
          </p:spPr>
          <p:txBody>
            <a:bodyPr/>
            <a:lstStyle/>
            <a:p>
              <a:endParaRPr lang="en-US"/>
            </a:p>
          </p:txBody>
        </p:sp>
        <p:cxnSp>
          <p:nvCxnSpPr>
            <p:cNvPr id="60453" name="AutoShape 6"/>
            <p:cNvCxnSpPr>
              <a:cxnSpLocks noChangeShapeType="1"/>
              <a:stCxn id="60461" idx="0"/>
              <a:endCxn id="60452" idx="4"/>
            </p:cNvCxnSpPr>
            <p:nvPr/>
          </p:nvCxnSpPr>
          <p:spPr bwMode="auto">
            <a:xfrm rot="-5400000">
              <a:off x="3610" y="2086"/>
              <a:ext cx="518" cy="0"/>
            </a:xfrm>
            <a:prstGeom prst="straightConnector1">
              <a:avLst/>
            </a:prstGeom>
            <a:noFill/>
            <a:ln w="25400">
              <a:solidFill>
                <a:schemeClr val="tx1"/>
              </a:solidFill>
              <a:round/>
              <a:headEnd/>
              <a:tailEnd type="triangle" w="med" len="med"/>
            </a:ln>
          </p:spPr>
        </p:cxnSp>
        <p:sp>
          <p:nvSpPr>
            <p:cNvPr id="60454" name="Text Box 7"/>
            <p:cNvSpPr txBox="1">
              <a:spLocks noChangeArrowheads="1"/>
            </p:cNvSpPr>
            <p:nvPr/>
          </p:nvSpPr>
          <p:spPr bwMode="auto">
            <a:xfrm>
              <a:off x="3888" y="2016"/>
              <a:ext cx="672" cy="165"/>
            </a:xfrm>
            <a:prstGeom prst="rect">
              <a:avLst/>
            </a:prstGeom>
            <a:noFill/>
            <a:ln w="22225">
              <a:noFill/>
              <a:miter lim="800000"/>
              <a:headEnd/>
              <a:tailEnd/>
            </a:ln>
          </p:spPr>
          <p:txBody>
            <a:bodyPr lIns="45720" rIns="45720"/>
            <a:lstStyle/>
            <a:p>
              <a:r>
                <a:rPr lang="en-US" altLang="zh-TW" sz="1400">
                  <a:latin typeface="Verdana" pitchFamily="34" charset="0"/>
                  <a:ea typeface="PMingLiU" pitchFamily="18" charset="-120"/>
                </a:rPr>
                <a:t>washer</a:t>
              </a:r>
              <a:endParaRPr lang="en-US" sz="1400">
                <a:cs typeface="Arial" charset="0"/>
              </a:endParaRPr>
            </a:p>
          </p:txBody>
        </p:sp>
        <p:sp>
          <p:nvSpPr>
            <p:cNvPr id="60455" name="Oval 8"/>
            <p:cNvSpPr>
              <a:spLocks noChangeArrowheads="1"/>
            </p:cNvSpPr>
            <p:nvPr/>
          </p:nvSpPr>
          <p:spPr bwMode="auto">
            <a:xfrm>
              <a:off x="3840" y="2728"/>
              <a:ext cx="58" cy="54"/>
            </a:xfrm>
            <a:prstGeom prst="ellipse">
              <a:avLst/>
            </a:prstGeom>
            <a:solidFill>
              <a:srgbClr val="FFFFFF"/>
            </a:solidFill>
            <a:ln w="22225">
              <a:solidFill>
                <a:srgbClr val="000000"/>
              </a:solidFill>
              <a:round/>
              <a:headEnd/>
              <a:tailEnd/>
            </a:ln>
          </p:spPr>
          <p:txBody>
            <a:bodyPr/>
            <a:lstStyle/>
            <a:p>
              <a:endParaRPr lang="en-US"/>
            </a:p>
          </p:txBody>
        </p:sp>
        <p:sp>
          <p:nvSpPr>
            <p:cNvPr id="60456" name="Text Box 9"/>
            <p:cNvSpPr txBox="1">
              <a:spLocks noChangeArrowheads="1"/>
            </p:cNvSpPr>
            <p:nvPr/>
          </p:nvSpPr>
          <p:spPr bwMode="auto">
            <a:xfrm>
              <a:off x="3312" y="2448"/>
              <a:ext cx="1104" cy="240"/>
            </a:xfrm>
            <a:prstGeom prst="rect">
              <a:avLst/>
            </a:prstGeom>
            <a:noFill/>
            <a:ln w="22225">
              <a:noFill/>
              <a:miter lim="800000"/>
              <a:headEnd/>
              <a:tailEnd/>
            </a:ln>
          </p:spPr>
          <p:txBody>
            <a:bodyPr lIns="45720" rIns="45720"/>
            <a:lstStyle/>
            <a:p>
              <a:pPr algn="ctr"/>
              <a:r>
                <a:rPr lang="en-US" altLang="zh-TW" sz="2000">
                  <a:latin typeface="Verdana" pitchFamily="34" charset="0"/>
                  <a:ea typeface="PMingLiU" pitchFamily="18" charset="-120"/>
                </a:rPr>
                <a:t>Wash-Action</a:t>
              </a:r>
              <a:endParaRPr lang="en-US" sz="2000">
                <a:cs typeface="Arial" charset="0"/>
              </a:endParaRPr>
            </a:p>
          </p:txBody>
        </p:sp>
        <p:sp>
          <p:nvSpPr>
            <p:cNvPr id="60457" name="Text Box 10"/>
            <p:cNvSpPr txBox="1">
              <a:spLocks noChangeArrowheads="1"/>
            </p:cNvSpPr>
            <p:nvPr/>
          </p:nvSpPr>
          <p:spPr bwMode="auto">
            <a:xfrm>
              <a:off x="3600" y="3408"/>
              <a:ext cx="624" cy="240"/>
            </a:xfrm>
            <a:prstGeom prst="rect">
              <a:avLst/>
            </a:prstGeom>
            <a:noFill/>
            <a:ln w="22225">
              <a:noFill/>
              <a:miter lim="800000"/>
              <a:headEnd/>
              <a:tailEnd/>
            </a:ln>
          </p:spPr>
          <p:txBody>
            <a:bodyPr lIns="45720" rIns="45720"/>
            <a:lstStyle/>
            <a:p>
              <a:pPr algn="ctr"/>
              <a:r>
                <a:rPr lang="en-US" altLang="zh-TW" sz="2000">
                  <a:latin typeface="Verdana" pitchFamily="34" charset="0"/>
                  <a:ea typeface="PMingLiU" pitchFamily="18" charset="-120"/>
                </a:rPr>
                <a:t>Hands</a:t>
              </a:r>
              <a:endParaRPr lang="en-US" sz="2000">
                <a:cs typeface="Arial" charset="0"/>
              </a:endParaRPr>
            </a:p>
          </p:txBody>
        </p:sp>
        <p:sp>
          <p:nvSpPr>
            <p:cNvPr id="60458" name="Oval 11"/>
            <p:cNvSpPr>
              <a:spLocks noChangeArrowheads="1"/>
            </p:cNvSpPr>
            <p:nvPr/>
          </p:nvSpPr>
          <p:spPr bwMode="auto">
            <a:xfrm>
              <a:off x="3840" y="3304"/>
              <a:ext cx="58" cy="52"/>
            </a:xfrm>
            <a:prstGeom prst="ellipse">
              <a:avLst/>
            </a:prstGeom>
            <a:solidFill>
              <a:srgbClr val="FFFFFF"/>
            </a:solidFill>
            <a:ln w="22225">
              <a:solidFill>
                <a:srgbClr val="000000"/>
              </a:solidFill>
              <a:round/>
              <a:headEnd/>
              <a:tailEnd/>
            </a:ln>
          </p:spPr>
          <p:txBody>
            <a:bodyPr/>
            <a:lstStyle/>
            <a:p>
              <a:endParaRPr lang="en-US"/>
            </a:p>
          </p:txBody>
        </p:sp>
        <p:sp>
          <p:nvSpPr>
            <p:cNvPr id="60459" name="Text Box 12"/>
            <p:cNvSpPr txBox="1">
              <a:spLocks noChangeArrowheads="1"/>
            </p:cNvSpPr>
            <p:nvPr/>
          </p:nvSpPr>
          <p:spPr bwMode="auto">
            <a:xfrm>
              <a:off x="3888" y="2928"/>
              <a:ext cx="583" cy="165"/>
            </a:xfrm>
            <a:prstGeom prst="rect">
              <a:avLst/>
            </a:prstGeom>
            <a:noFill/>
            <a:ln w="22225">
              <a:noFill/>
              <a:miter lim="800000"/>
              <a:headEnd/>
              <a:tailEnd/>
            </a:ln>
          </p:spPr>
          <p:txBody>
            <a:bodyPr lIns="45720" rIns="45720"/>
            <a:lstStyle/>
            <a:p>
              <a:r>
                <a:rPr lang="en-US" altLang="zh-TW" sz="1400">
                  <a:latin typeface="Verdana" pitchFamily="34" charset="0"/>
                  <a:ea typeface="PMingLiU" pitchFamily="18" charset="-120"/>
                </a:rPr>
                <a:t>washee</a:t>
              </a:r>
              <a:endParaRPr lang="en-US" sz="1400">
                <a:cs typeface="Arial" charset="0"/>
              </a:endParaRPr>
            </a:p>
          </p:txBody>
        </p:sp>
        <p:cxnSp>
          <p:nvCxnSpPr>
            <p:cNvPr id="60460" name="AutoShape 13"/>
            <p:cNvCxnSpPr>
              <a:cxnSpLocks noChangeShapeType="1"/>
              <a:stCxn id="60455" idx="4"/>
              <a:endCxn id="60458" idx="0"/>
            </p:cNvCxnSpPr>
            <p:nvPr/>
          </p:nvCxnSpPr>
          <p:spPr bwMode="auto">
            <a:xfrm rot="5400000">
              <a:off x="3615" y="3043"/>
              <a:ext cx="508" cy="0"/>
            </a:xfrm>
            <a:prstGeom prst="straightConnector1">
              <a:avLst/>
            </a:prstGeom>
            <a:noFill/>
            <a:ln w="25400">
              <a:solidFill>
                <a:schemeClr val="tx1"/>
              </a:solidFill>
              <a:round/>
              <a:headEnd/>
              <a:tailEnd type="triangle" w="med" len="med"/>
            </a:ln>
          </p:spPr>
        </p:cxnSp>
        <p:sp>
          <p:nvSpPr>
            <p:cNvPr id="60461" name="Oval 14"/>
            <p:cNvSpPr>
              <a:spLocks noChangeArrowheads="1"/>
            </p:cNvSpPr>
            <p:nvPr/>
          </p:nvSpPr>
          <p:spPr bwMode="auto">
            <a:xfrm>
              <a:off x="3840" y="2352"/>
              <a:ext cx="58" cy="54"/>
            </a:xfrm>
            <a:prstGeom prst="ellipse">
              <a:avLst/>
            </a:prstGeom>
            <a:solidFill>
              <a:srgbClr val="FFFFFF"/>
            </a:solidFill>
            <a:ln w="22225">
              <a:solidFill>
                <a:srgbClr val="000000"/>
              </a:solidFill>
              <a:round/>
              <a:headEnd/>
              <a:tailEnd/>
            </a:ln>
          </p:spPr>
          <p:txBody>
            <a:bodyPr/>
            <a:lstStyle/>
            <a:p>
              <a:endParaRPr lang="en-US"/>
            </a:p>
          </p:txBody>
        </p:sp>
        <p:sp>
          <p:nvSpPr>
            <p:cNvPr id="60462" name="Text Box 15"/>
            <p:cNvSpPr txBox="1">
              <a:spLocks noChangeArrowheads="1"/>
            </p:cNvSpPr>
            <p:nvPr/>
          </p:nvSpPr>
          <p:spPr bwMode="auto">
            <a:xfrm>
              <a:off x="4560" y="2352"/>
              <a:ext cx="864" cy="432"/>
            </a:xfrm>
            <a:prstGeom prst="rect">
              <a:avLst/>
            </a:prstGeom>
            <a:noFill/>
            <a:ln w="22225">
              <a:noFill/>
              <a:miter lim="800000"/>
              <a:headEnd/>
              <a:tailEnd/>
            </a:ln>
          </p:spPr>
          <p:txBody>
            <a:bodyPr lIns="45720" rIns="45720"/>
            <a:lstStyle/>
            <a:p>
              <a:pPr algn="ctr"/>
              <a:r>
                <a:rPr lang="en-US" altLang="zh-TW" sz="2000">
                  <a:latin typeface="Verdana" pitchFamily="34" charset="0"/>
                  <a:ea typeface="PMingLiU" pitchFamily="18" charset="-120"/>
                </a:rPr>
                <a:t>Discourse Segment</a:t>
              </a:r>
              <a:endParaRPr lang="en-US" sz="2000">
                <a:cs typeface="Arial" charset="0"/>
              </a:endParaRPr>
            </a:p>
          </p:txBody>
        </p:sp>
        <p:cxnSp>
          <p:nvCxnSpPr>
            <p:cNvPr id="60463" name="AutoShape 16"/>
            <p:cNvCxnSpPr>
              <a:cxnSpLocks noChangeShapeType="1"/>
              <a:stCxn id="60465" idx="0"/>
              <a:endCxn id="60452" idx="6"/>
            </p:cNvCxnSpPr>
            <p:nvPr/>
          </p:nvCxnSpPr>
          <p:spPr bwMode="auto">
            <a:xfrm rot="5400000" flipH="1">
              <a:off x="4235" y="1464"/>
              <a:ext cx="455" cy="1116"/>
            </a:xfrm>
            <a:prstGeom prst="curvedConnector2">
              <a:avLst/>
            </a:prstGeom>
            <a:noFill/>
            <a:ln w="25400">
              <a:solidFill>
                <a:schemeClr val="tx1"/>
              </a:solidFill>
              <a:round/>
              <a:headEnd/>
              <a:tailEnd type="triangle" w="med" len="med"/>
            </a:ln>
          </p:spPr>
        </p:cxnSp>
        <p:sp>
          <p:nvSpPr>
            <p:cNvPr id="60464" name="Text Box 17"/>
            <p:cNvSpPr txBox="1">
              <a:spLocks noChangeArrowheads="1"/>
            </p:cNvSpPr>
            <p:nvPr/>
          </p:nvSpPr>
          <p:spPr bwMode="auto">
            <a:xfrm>
              <a:off x="4608" y="1728"/>
              <a:ext cx="672" cy="165"/>
            </a:xfrm>
            <a:prstGeom prst="rect">
              <a:avLst/>
            </a:prstGeom>
            <a:noFill/>
            <a:ln w="22225">
              <a:noFill/>
              <a:miter lim="800000"/>
              <a:headEnd/>
              <a:tailEnd/>
            </a:ln>
          </p:spPr>
          <p:txBody>
            <a:bodyPr lIns="45720" rIns="45720"/>
            <a:lstStyle/>
            <a:p>
              <a:r>
                <a:rPr lang="en-US" altLang="zh-TW" sz="1400">
                  <a:latin typeface="Verdana" pitchFamily="34" charset="0"/>
                  <a:ea typeface="PMingLiU" pitchFamily="18" charset="-120"/>
                </a:rPr>
                <a:t>addressee</a:t>
              </a:r>
              <a:endParaRPr lang="en-US" sz="1400">
                <a:cs typeface="Arial" charset="0"/>
              </a:endParaRPr>
            </a:p>
          </p:txBody>
        </p:sp>
        <p:sp>
          <p:nvSpPr>
            <p:cNvPr id="60465" name="Oval 18"/>
            <p:cNvSpPr>
              <a:spLocks noChangeArrowheads="1"/>
            </p:cNvSpPr>
            <p:nvPr/>
          </p:nvSpPr>
          <p:spPr bwMode="auto">
            <a:xfrm>
              <a:off x="4992" y="2256"/>
              <a:ext cx="58" cy="54"/>
            </a:xfrm>
            <a:prstGeom prst="ellipse">
              <a:avLst/>
            </a:prstGeom>
            <a:solidFill>
              <a:srgbClr val="FFFFFF"/>
            </a:solidFill>
            <a:ln w="22225">
              <a:solidFill>
                <a:srgbClr val="000000"/>
              </a:solidFill>
              <a:round/>
              <a:headEnd/>
              <a:tailEnd/>
            </a:ln>
          </p:spPr>
          <p:txBody>
            <a:bodyPr/>
            <a:lstStyle/>
            <a:p>
              <a:endParaRPr lang="en-US"/>
            </a:p>
          </p:txBody>
        </p:sp>
        <p:sp>
          <p:nvSpPr>
            <p:cNvPr id="60466" name="Oval 19"/>
            <p:cNvSpPr>
              <a:spLocks noChangeArrowheads="1"/>
            </p:cNvSpPr>
            <p:nvPr/>
          </p:nvSpPr>
          <p:spPr bwMode="auto">
            <a:xfrm>
              <a:off x="4992" y="2832"/>
              <a:ext cx="58" cy="54"/>
            </a:xfrm>
            <a:prstGeom prst="ellipse">
              <a:avLst/>
            </a:prstGeom>
            <a:solidFill>
              <a:srgbClr val="FFFFFF"/>
            </a:solidFill>
            <a:ln w="22225">
              <a:solidFill>
                <a:srgbClr val="000000"/>
              </a:solidFill>
              <a:round/>
              <a:headEnd/>
              <a:tailEnd/>
            </a:ln>
          </p:spPr>
          <p:txBody>
            <a:bodyPr/>
            <a:lstStyle/>
            <a:p>
              <a:endParaRPr lang="en-US"/>
            </a:p>
          </p:txBody>
        </p:sp>
        <p:cxnSp>
          <p:nvCxnSpPr>
            <p:cNvPr id="60467" name="AutoShape 20"/>
            <p:cNvCxnSpPr>
              <a:cxnSpLocks noChangeShapeType="1"/>
              <a:stCxn id="60466" idx="4"/>
              <a:endCxn id="60458" idx="6"/>
            </p:cNvCxnSpPr>
            <p:nvPr/>
          </p:nvCxnSpPr>
          <p:spPr bwMode="auto">
            <a:xfrm rot="5400000">
              <a:off x="4244" y="2554"/>
              <a:ext cx="437" cy="1116"/>
            </a:xfrm>
            <a:prstGeom prst="curvedConnector2">
              <a:avLst/>
            </a:prstGeom>
            <a:noFill/>
            <a:ln w="25400">
              <a:solidFill>
                <a:schemeClr val="tx1"/>
              </a:solidFill>
              <a:round/>
              <a:headEnd/>
              <a:tailEnd type="triangle" w="med" len="med"/>
            </a:ln>
          </p:spPr>
        </p:cxnSp>
        <p:sp>
          <p:nvSpPr>
            <p:cNvPr id="60468" name="Text Box 21"/>
            <p:cNvSpPr txBox="1">
              <a:spLocks noChangeArrowheads="1"/>
            </p:cNvSpPr>
            <p:nvPr/>
          </p:nvSpPr>
          <p:spPr bwMode="auto">
            <a:xfrm>
              <a:off x="4656" y="3216"/>
              <a:ext cx="720" cy="288"/>
            </a:xfrm>
            <a:prstGeom prst="rect">
              <a:avLst/>
            </a:prstGeom>
            <a:noFill/>
            <a:ln w="22225">
              <a:noFill/>
              <a:miter lim="800000"/>
              <a:headEnd/>
              <a:tailEnd/>
            </a:ln>
          </p:spPr>
          <p:txBody>
            <a:bodyPr lIns="45720" rIns="45720"/>
            <a:lstStyle/>
            <a:p>
              <a:r>
                <a:rPr lang="en-US" altLang="zh-TW" sz="1400">
                  <a:latin typeface="Verdana" pitchFamily="34" charset="0"/>
                  <a:ea typeface="PMingLiU" pitchFamily="18" charset="-120"/>
                </a:rPr>
                <a:t>attentional-focus</a:t>
              </a:r>
              <a:endParaRPr lang="en-US" sz="1400">
                <a:cs typeface="Arial" charset="0"/>
              </a:endParaRPr>
            </a:p>
          </p:txBody>
        </p:sp>
      </p:grpSp>
      <p:sp>
        <p:nvSpPr>
          <p:cNvPr id="60419" name="Rectangle 22"/>
          <p:cNvSpPr>
            <a:spLocks noGrp="1" noChangeArrowheads="1"/>
          </p:cNvSpPr>
          <p:nvPr>
            <p:ph type="title"/>
          </p:nvPr>
        </p:nvSpPr>
        <p:spPr>
          <a:xfrm>
            <a:off x="457200" y="274638"/>
            <a:ext cx="8534400" cy="1143000"/>
          </a:xfrm>
        </p:spPr>
        <p:txBody>
          <a:bodyPr/>
          <a:lstStyle/>
          <a:p>
            <a:pPr eaLnBrk="1" hangingPunct="1"/>
            <a:r>
              <a:rPr lang="en-US" sz="3600" smtClean="0"/>
              <a:t>Context bootstraps learning: </a:t>
            </a:r>
            <a:br>
              <a:rPr lang="en-US" sz="3600" smtClean="0"/>
            </a:br>
            <a:r>
              <a:rPr lang="en-US" sz="3600" smtClean="0"/>
              <a:t>new construction maps form to meaning</a:t>
            </a:r>
          </a:p>
        </p:txBody>
      </p:sp>
      <p:sp>
        <p:nvSpPr>
          <p:cNvPr id="60420" name="Text Box 23"/>
          <p:cNvSpPr txBox="1">
            <a:spLocks noChangeArrowheads="1"/>
          </p:cNvSpPr>
          <p:nvPr/>
        </p:nvSpPr>
        <p:spPr bwMode="auto">
          <a:xfrm>
            <a:off x="2133600" y="1752600"/>
            <a:ext cx="2133600" cy="457200"/>
          </a:xfrm>
          <a:prstGeom prst="rect">
            <a:avLst/>
          </a:prstGeom>
          <a:noFill/>
          <a:ln w="9525">
            <a:noFill/>
            <a:miter lim="800000"/>
            <a:headEnd/>
            <a:tailEnd/>
          </a:ln>
        </p:spPr>
        <p:txBody>
          <a:bodyPr>
            <a:spAutoFit/>
          </a:bodyPr>
          <a:lstStyle/>
          <a:p>
            <a:pPr>
              <a:spcBef>
                <a:spcPct val="50000"/>
              </a:spcBef>
            </a:pPr>
            <a:r>
              <a:rPr lang="en-US" sz="2400">
                <a:solidFill>
                  <a:srgbClr val="FF0066"/>
                </a:solidFill>
                <a:cs typeface="Arial" charset="0"/>
              </a:rPr>
              <a:t>Meaning</a:t>
            </a:r>
          </a:p>
        </p:txBody>
      </p:sp>
      <p:sp>
        <p:nvSpPr>
          <p:cNvPr id="60421" name="Text Box 24"/>
          <p:cNvSpPr txBox="1">
            <a:spLocks noChangeArrowheads="1"/>
          </p:cNvSpPr>
          <p:nvPr/>
        </p:nvSpPr>
        <p:spPr bwMode="auto">
          <a:xfrm>
            <a:off x="533400" y="1752600"/>
            <a:ext cx="1524000" cy="457200"/>
          </a:xfrm>
          <a:prstGeom prst="rect">
            <a:avLst/>
          </a:prstGeom>
          <a:noFill/>
          <a:ln w="9525">
            <a:noFill/>
            <a:miter lim="800000"/>
            <a:headEnd/>
            <a:tailEnd/>
          </a:ln>
        </p:spPr>
        <p:txBody>
          <a:bodyPr>
            <a:spAutoFit/>
          </a:bodyPr>
          <a:lstStyle/>
          <a:p>
            <a:pPr>
              <a:spcBef>
                <a:spcPct val="50000"/>
              </a:spcBef>
            </a:pPr>
            <a:r>
              <a:rPr lang="en-US" sz="2400">
                <a:solidFill>
                  <a:srgbClr val="FF0066"/>
                </a:solidFill>
                <a:cs typeface="Arial" charset="0"/>
              </a:rPr>
              <a:t>Form</a:t>
            </a:r>
          </a:p>
        </p:txBody>
      </p:sp>
      <p:cxnSp>
        <p:nvCxnSpPr>
          <p:cNvPr id="60422" name="AutoShape 25"/>
          <p:cNvCxnSpPr>
            <a:cxnSpLocks noChangeShapeType="1"/>
            <a:stCxn id="60444" idx="3"/>
            <a:endCxn id="60456" idx="1"/>
          </p:cNvCxnSpPr>
          <p:nvPr/>
        </p:nvCxnSpPr>
        <p:spPr bwMode="auto">
          <a:xfrm>
            <a:off x="4202113" y="4076700"/>
            <a:ext cx="1055687" cy="0"/>
          </a:xfrm>
          <a:prstGeom prst="straightConnector1">
            <a:avLst/>
          </a:prstGeom>
          <a:noFill/>
          <a:ln w="22225">
            <a:solidFill>
              <a:schemeClr val="tx1"/>
            </a:solidFill>
            <a:round/>
            <a:headEnd/>
            <a:tailEnd type="triangle" w="med" len="med"/>
          </a:ln>
        </p:spPr>
      </p:cxnSp>
      <p:cxnSp>
        <p:nvCxnSpPr>
          <p:cNvPr id="60423" name="AutoShape 26"/>
          <p:cNvCxnSpPr>
            <a:cxnSpLocks noChangeShapeType="1"/>
            <a:stCxn id="60441" idx="3"/>
            <a:endCxn id="60457" idx="1"/>
          </p:cNvCxnSpPr>
          <p:nvPr/>
        </p:nvCxnSpPr>
        <p:spPr bwMode="auto">
          <a:xfrm>
            <a:off x="4430713" y="5600700"/>
            <a:ext cx="1284287" cy="0"/>
          </a:xfrm>
          <a:prstGeom prst="straightConnector1">
            <a:avLst/>
          </a:prstGeom>
          <a:noFill/>
          <a:ln w="22225">
            <a:solidFill>
              <a:schemeClr val="tx1"/>
            </a:solidFill>
            <a:round/>
            <a:headEnd/>
            <a:tailEnd type="triangle" w="med" len="med"/>
          </a:ln>
        </p:spPr>
      </p:cxnSp>
      <p:cxnSp>
        <p:nvCxnSpPr>
          <p:cNvPr id="60424" name="AutoShape 27"/>
          <p:cNvCxnSpPr>
            <a:cxnSpLocks noChangeShapeType="1"/>
            <a:stCxn id="60448" idx="3"/>
            <a:endCxn id="60451" idx="1"/>
          </p:cNvCxnSpPr>
          <p:nvPr/>
        </p:nvCxnSpPr>
        <p:spPr bwMode="auto">
          <a:xfrm>
            <a:off x="4430713" y="2552700"/>
            <a:ext cx="1360487" cy="0"/>
          </a:xfrm>
          <a:prstGeom prst="straightConnector1">
            <a:avLst/>
          </a:prstGeom>
          <a:noFill/>
          <a:ln w="22225">
            <a:solidFill>
              <a:schemeClr val="tx1"/>
            </a:solidFill>
            <a:round/>
            <a:headEnd/>
            <a:tailEnd type="triangle" w="med" len="med"/>
          </a:ln>
        </p:spPr>
      </p:cxnSp>
      <p:grpSp>
        <p:nvGrpSpPr>
          <p:cNvPr id="60425" name="Group 28"/>
          <p:cNvGrpSpPr>
            <a:grpSpLocks/>
          </p:cNvGrpSpPr>
          <p:nvPr/>
        </p:nvGrpSpPr>
        <p:grpSpPr bwMode="auto">
          <a:xfrm>
            <a:off x="762000" y="2362200"/>
            <a:ext cx="3657600" cy="381000"/>
            <a:chOff x="480" y="1440"/>
            <a:chExt cx="2304" cy="240"/>
          </a:xfrm>
        </p:grpSpPr>
        <p:sp>
          <p:nvSpPr>
            <p:cNvPr id="60447" name="Text Box 29"/>
            <p:cNvSpPr txBox="1">
              <a:spLocks noChangeArrowheads="1"/>
            </p:cNvSpPr>
            <p:nvPr/>
          </p:nvSpPr>
          <p:spPr bwMode="auto">
            <a:xfrm>
              <a:off x="480" y="1440"/>
              <a:ext cx="586" cy="240"/>
            </a:xfrm>
            <a:prstGeom prst="rect">
              <a:avLst/>
            </a:prstGeom>
            <a:solidFill>
              <a:srgbClr val="CCFFFF"/>
            </a:solidFill>
            <a:ln w="22225">
              <a:solidFill>
                <a:srgbClr val="339966"/>
              </a:solidFill>
              <a:miter lim="800000"/>
              <a:headEnd/>
              <a:tailEnd/>
            </a:ln>
          </p:spPr>
          <p:txBody>
            <a:bodyPr lIns="45720" rIns="45720"/>
            <a:lstStyle/>
            <a:p>
              <a:pPr algn="ctr"/>
              <a:r>
                <a:rPr lang="en-US" sz="2000" i="1">
                  <a:latin typeface="Book Antiqua" pitchFamily="18" charset="0"/>
                  <a:cs typeface="Arial" charset="0"/>
                </a:rPr>
                <a:t>you</a:t>
              </a:r>
            </a:p>
          </p:txBody>
        </p:sp>
        <p:sp>
          <p:nvSpPr>
            <p:cNvPr id="60448" name="Text Box 30"/>
            <p:cNvSpPr txBox="1">
              <a:spLocks noChangeArrowheads="1"/>
            </p:cNvSpPr>
            <p:nvPr/>
          </p:nvSpPr>
          <p:spPr bwMode="auto">
            <a:xfrm>
              <a:off x="1392" y="1440"/>
              <a:ext cx="1392" cy="240"/>
            </a:xfrm>
            <a:prstGeom prst="rect">
              <a:avLst/>
            </a:prstGeom>
            <a:solidFill>
              <a:srgbClr val="CCFFFF"/>
            </a:solidFill>
            <a:ln w="22225">
              <a:solidFill>
                <a:srgbClr val="339966"/>
              </a:solidFill>
              <a:miter lim="800000"/>
              <a:headEnd/>
              <a:tailEnd/>
            </a:ln>
          </p:spPr>
          <p:txBody>
            <a:bodyPr lIns="45720" rIns="45720"/>
            <a:lstStyle/>
            <a:p>
              <a:pPr algn="ctr"/>
              <a:r>
                <a:rPr lang="en-US" altLang="zh-TW" sz="2000">
                  <a:latin typeface="Verdana" pitchFamily="34" charset="0"/>
                  <a:ea typeface="PMingLiU" pitchFamily="18" charset="-120"/>
                </a:rPr>
                <a:t>Addressee</a:t>
              </a:r>
              <a:endParaRPr lang="en-US" sz="2000">
                <a:cs typeface="Arial" charset="0"/>
              </a:endParaRPr>
            </a:p>
          </p:txBody>
        </p:sp>
        <p:cxnSp>
          <p:nvCxnSpPr>
            <p:cNvPr id="60449" name="AutoShape 31"/>
            <p:cNvCxnSpPr>
              <a:cxnSpLocks noChangeShapeType="1"/>
              <a:stCxn id="60447" idx="3"/>
              <a:endCxn id="60448" idx="1"/>
            </p:cNvCxnSpPr>
            <p:nvPr/>
          </p:nvCxnSpPr>
          <p:spPr bwMode="auto">
            <a:xfrm>
              <a:off x="1073" y="1560"/>
              <a:ext cx="312" cy="0"/>
            </a:xfrm>
            <a:prstGeom prst="straightConnector1">
              <a:avLst/>
            </a:prstGeom>
            <a:noFill/>
            <a:ln w="19050">
              <a:solidFill>
                <a:srgbClr val="666699"/>
              </a:solidFill>
              <a:round/>
              <a:headEnd/>
              <a:tailEnd/>
            </a:ln>
          </p:spPr>
        </p:cxnSp>
      </p:grpSp>
      <p:grpSp>
        <p:nvGrpSpPr>
          <p:cNvPr id="60426" name="Group 32"/>
          <p:cNvGrpSpPr>
            <a:grpSpLocks/>
          </p:cNvGrpSpPr>
          <p:nvPr/>
        </p:nvGrpSpPr>
        <p:grpSpPr bwMode="auto">
          <a:xfrm>
            <a:off x="762000" y="3886200"/>
            <a:ext cx="3429000" cy="381000"/>
            <a:chOff x="480" y="2400"/>
            <a:chExt cx="2160" cy="240"/>
          </a:xfrm>
        </p:grpSpPr>
        <p:sp>
          <p:nvSpPr>
            <p:cNvPr id="60444" name="Text Box 33"/>
            <p:cNvSpPr txBox="1">
              <a:spLocks noChangeArrowheads="1"/>
            </p:cNvSpPr>
            <p:nvPr/>
          </p:nvSpPr>
          <p:spPr bwMode="auto">
            <a:xfrm>
              <a:off x="1536" y="2400"/>
              <a:ext cx="1104" cy="240"/>
            </a:xfrm>
            <a:prstGeom prst="rect">
              <a:avLst/>
            </a:prstGeom>
            <a:solidFill>
              <a:srgbClr val="CCFFFF"/>
            </a:solidFill>
            <a:ln w="22225">
              <a:solidFill>
                <a:srgbClr val="339966"/>
              </a:solidFill>
              <a:miter lim="800000"/>
              <a:headEnd/>
              <a:tailEnd/>
            </a:ln>
          </p:spPr>
          <p:txBody>
            <a:bodyPr lIns="45720" rIns="45720"/>
            <a:lstStyle/>
            <a:p>
              <a:pPr algn="ctr"/>
              <a:r>
                <a:rPr lang="en-US" altLang="zh-TW" sz="2000">
                  <a:latin typeface="Verdana" pitchFamily="34" charset="0"/>
                  <a:ea typeface="PMingLiU" pitchFamily="18" charset="-120"/>
                </a:rPr>
                <a:t>Wash-Action</a:t>
              </a:r>
              <a:endParaRPr lang="en-US" sz="2000">
                <a:cs typeface="Arial" charset="0"/>
              </a:endParaRPr>
            </a:p>
          </p:txBody>
        </p:sp>
        <p:sp>
          <p:nvSpPr>
            <p:cNvPr id="60445" name="Text Box 34"/>
            <p:cNvSpPr txBox="1">
              <a:spLocks noChangeArrowheads="1"/>
            </p:cNvSpPr>
            <p:nvPr/>
          </p:nvSpPr>
          <p:spPr bwMode="auto">
            <a:xfrm>
              <a:off x="480" y="2400"/>
              <a:ext cx="586" cy="240"/>
            </a:xfrm>
            <a:prstGeom prst="rect">
              <a:avLst/>
            </a:prstGeom>
            <a:solidFill>
              <a:srgbClr val="CCFFFF"/>
            </a:solidFill>
            <a:ln w="22225">
              <a:solidFill>
                <a:srgbClr val="339966"/>
              </a:solidFill>
              <a:miter lim="800000"/>
              <a:headEnd/>
              <a:tailEnd/>
            </a:ln>
          </p:spPr>
          <p:txBody>
            <a:bodyPr lIns="45720" rIns="45720"/>
            <a:lstStyle/>
            <a:p>
              <a:pPr algn="ctr"/>
              <a:r>
                <a:rPr lang="en-US" sz="2000" i="1">
                  <a:latin typeface="Book Antiqua" pitchFamily="18" charset="0"/>
                  <a:cs typeface="Arial" charset="0"/>
                </a:rPr>
                <a:t>washed</a:t>
              </a:r>
            </a:p>
          </p:txBody>
        </p:sp>
        <p:cxnSp>
          <p:nvCxnSpPr>
            <p:cNvPr id="60446" name="AutoShape 35"/>
            <p:cNvCxnSpPr>
              <a:cxnSpLocks noChangeShapeType="1"/>
              <a:stCxn id="60445" idx="3"/>
              <a:endCxn id="60444" idx="1"/>
            </p:cNvCxnSpPr>
            <p:nvPr/>
          </p:nvCxnSpPr>
          <p:spPr bwMode="auto">
            <a:xfrm>
              <a:off x="1073" y="2520"/>
              <a:ext cx="456" cy="0"/>
            </a:xfrm>
            <a:prstGeom prst="straightConnector1">
              <a:avLst/>
            </a:prstGeom>
            <a:noFill/>
            <a:ln w="19050">
              <a:solidFill>
                <a:srgbClr val="666699"/>
              </a:solidFill>
              <a:round/>
              <a:headEnd/>
              <a:tailEnd/>
            </a:ln>
          </p:spPr>
        </p:cxnSp>
      </p:grpSp>
      <p:grpSp>
        <p:nvGrpSpPr>
          <p:cNvPr id="60427" name="Group 36"/>
          <p:cNvGrpSpPr>
            <a:grpSpLocks/>
          </p:cNvGrpSpPr>
          <p:nvPr/>
        </p:nvGrpSpPr>
        <p:grpSpPr bwMode="auto">
          <a:xfrm>
            <a:off x="762000" y="5410200"/>
            <a:ext cx="3657600" cy="381000"/>
            <a:chOff x="480" y="3456"/>
            <a:chExt cx="2304" cy="240"/>
          </a:xfrm>
        </p:grpSpPr>
        <p:sp>
          <p:nvSpPr>
            <p:cNvPr id="60441" name="Text Box 37"/>
            <p:cNvSpPr txBox="1">
              <a:spLocks noChangeArrowheads="1"/>
            </p:cNvSpPr>
            <p:nvPr/>
          </p:nvSpPr>
          <p:spPr bwMode="auto">
            <a:xfrm>
              <a:off x="1392" y="3456"/>
              <a:ext cx="1392" cy="240"/>
            </a:xfrm>
            <a:prstGeom prst="rect">
              <a:avLst/>
            </a:prstGeom>
            <a:solidFill>
              <a:srgbClr val="CCFFFF"/>
            </a:solidFill>
            <a:ln w="22225">
              <a:solidFill>
                <a:srgbClr val="339966"/>
              </a:solidFill>
              <a:miter lim="800000"/>
              <a:headEnd/>
              <a:tailEnd/>
            </a:ln>
          </p:spPr>
          <p:txBody>
            <a:bodyPr lIns="45720" rIns="45720"/>
            <a:lstStyle/>
            <a:p>
              <a:pPr algn="ctr"/>
              <a:r>
                <a:rPr lang="en-US" altLang="zh-TW" sz="2000">
                  <a:latin typeface="Verdana" pitchFamily="34" charset="0"/>
                  <a:ea typeface="PMingLiU" pitchFamily="18" charset="-120"/>
                </a:rPr>
                <a:t>ContextElement</a:t>
              </a:r>
              <a:endParaRPr lang="en-US" sz="2000">
                <a:cs typeface="Arial" charset="0"/>
              </a:endParaRPr>
            </a:p>
          </p:txBody>
        </p:sp>
        <p:cxnSp>
          <p:nvCxnSpPr>
            <p:cNvPr id="60442" name="AutoShape 38"/>
            <p:cNvCxnSpPr>
              <a:cxnSpLocks noChangeShapeType="1"/>
              <a:stCxn id="60443" idx="3"/>
              <a:endCxn id="60441" idx="1"/>
            </p:cNvCxnSpPr>
            <p:nvPr/>
          </p:nvCxnSpPr>
          <p:spPr bwMode="auto">
            <a:xfrm>
              <a:off x="1073" y="3576"/>
              <a:ext cx="312" cy="0"/>
            </a:xfrm>
            <a:prstGeom prst="straightConnector1">
              <a:avLst/>
            </a:prstGeom>
            <a:noFill/>
            <a:ln w="19050">
              <a:solidFill>
                <a:srgbClr val="666699"/>
              </a:solidFill>
              <a:round/>
              <a:headEnd/>
              <a:tailEnd/>
            </a:ln>
          </p:spPr>
        </p:cxnSp>
        <p:sp>
          <p:nvSpPr>
            <p:cNvPr id="60443" name="Text Box 39"/>
            <p:cNvSpPr txBox="1">
              <a:spLocks noChangeArrowheads="1"/>
            </p:cNvSpPr>
            <p:nvPr/>
          </p:nvSpPr>
          <p:spPr bwMode="auto">
            <a:xfrm>
              <a:off x="480" y="3456"/>
              <a:ext cx="586" cy="240"/>
            </a:xfrm>
            <a:prstGeom prst="rect">
              <a:avLst/>
            </a:prstGeom>
            <a:solidFill>
              <a:srgbClr val="CCFFFF"/>
            </a:solidFill>
            <a:ln w="22225">
              <a:solidFill>
                <a:srgbClr val="339966"/>
              </a:solidFill>
              <a:miter lim="800000"/>
              <a:headEnd/>
              <a:tailEnd/>
            </a:ln>
          </p:spPr>
          <p:txBody>
            <a:bodyPr lIns="45720" rIns="45720"/>
            <a:lstStyle/>
            <a:p>
              <a:pPr algn="ctr"/>
              <a:r>
                <a:rPr lang="en-US" sz="2000" i="1">
                  <a:latin typeface="Book Antiqua" pitchFamily="18" charset="0"/>
                  <a:cs typeface="Arial" charset="0"/>
                </a:rPr>
                <a:t>them</a:t>
              </a:r>
            </a:p>
          </p:txBody>
        </p:sp>
      </p:grpSp>
      <p:cxnSp>
        <p:nvCxnSpPr>
          <p:cNvPr id="1744936" name="AutoShape 40"/>
          <p:cNvCxnSpPr>
            <a:cxnSpLocks noChangeShapeType="1"/>
          </p:cNvCxnSpPr>
          <p:nvPr/>
        </p:nvCxnSpPr>
        <p:spPr bwMode="auto">
          <a:xfrm>
            <a:off x="1227138" y="4278313"/>
            <a:ext cx="0" cy="1120775"/>
          </a:xfrm>
          <a:prstGeom prst="straightConnector1">
            <a:avLst/>
          </a:prstGeom>
          <a:noFill/>
          <a:ln w="22225">
            <a:solidFill>
              <a:srgbClr val="FF0066"/>
            </a:solidFill>
            <a:round/>
            <a:headEnd/>
            <a:tailEnd type="triangle" w="med" len="med"/>
          </a:ln>
        </p:spPr>
      </p:cxnSp>
      <p:sp>
        <p:nvSpPr>
          <p:cNvPr id="1744937" name="Text Box 41"/>
          <p:cNvSpPr txBox="1">
            <a:spLocks noChangeArrowheads="1"/>
          </p:cNvSpPr>
          <p:nvPr/>
        </p:nvSpPr>
        <p:spPr bwMode="auto">
          <a:xfrm>
            <a:off x="1295400" y="4724400"/>
            <a:ext cx="762000" cy="304800"/>
          </a:xfrm>
          <a:prstGeom prst="rect">
            <a:avLst/>
          </a:prstGeom>
          <a:noFill/>
          <a:ln w="9525">
            <a:noFill/>
            <a:miter lim="800000"/>
            <a:headEnd/>
            <a:tailEnd/>
          </a:ln>
        </p:spPr>
        <p:txBody>
          <a:bodyPr>
            <a:spAutoFit/>
          </a:bodyPr>
          <a:lstStyle/>
          <a:p>
            <a:pPr>
              <a:spcBef>
                <a:spcPct val="50000"/>
              </a:spcBef>
            </a:pPr>
            <a:r>
              <a:rPr lang="en-US" sz="1400">
                <a:solidFill>
                  <a:srgbClr val="FF0066"/>
                </a:solidFill>
                <a:latin typeface="Trebuchet MS" pitchFamily="34" charset="0"/>
                <a:cs typeface="Arial" charset="0"/>
              </a:rPr>
              <a:t>before</a:t>
            </a:r>
          </a:p>
        </p:txBody>
      </p:sp>
      <p:sp>
        <p:nvSpPr>
          <p:cNvPr id="1744938" name="Text Box 42"/>
          <p:cNvSpPr txBox="1">
            <a:spLocks noChangeArrowheads="1"/>
          </p:cNvSpPr>
          <p:nvPr/>
        </p:nvSpPr>
        <p:spPr bwMode="auto">
          <a:xfrm>
            <a:off x="1295400" y="3182938"/>
            <a:ext cx="762000" cy="304800"/>
          </a:xfrm>
          <a:prstGeom prst="rect">
            <a:avLst/>
          </a:prstGeom>
          <a:noFill/>
          <a:ln w="9525">
            <a:noFill/>
            <a:miter lim="800000"/>
            <a:headEnd/>
            <a:tailEnd/>
          </a:ln>
        </p:spPr>
        <p:txBody>
          <a:bodyPr>
            <a:spAutoFit/>
          </a:bodyPr>
          <a:lstStyle/>
          <a:p>
            <a:pPr>
              <a:spcBef>
                <a:spcPct val="50000"/>
              </a:spcBef>
            </a:pPr>
            <a:r>
              <a:rPr lang="en-US" sz="1400">
                <a:solidFill>
                  <a:srgbClr val="FF0066"/>
                </a:solidFill>
                <a:latin typeface="Trebuchet MS" pitchFamily="34" charset="0"/>
                <a:cs typeface="Arial" charset="0"/>
              </a:rPr>
              <a:t>before</a:t>
            </a:r>
          </a:p>
        </p:txBody>
      </p:sp>
      <p:cxnSp>
        <p:nvCxnSpPr>
          <p:cNvPr id="1744939" name="AutoShape 43"/>
          <p:cNvCxnSpPr>
            <a:cxnSpLocks noChangeShapeType="1"/>
          </p:cNvCxnSpPr>
          <p:nvPr/>
        </p:nvCxnSpPr>
        <p:spPr bwMode="auto">
          <a:xfrm>
            <a:off x="1227138" y="2754313"/>
            <a:ext cx="0" cy="1120775"/>
          </a:xfrm>
          <a:prstGeom prst="straightConnector1">
            <a:avLst/>
          </a:prstGeom>
          <a:noFill/>
          <a:ln w="22225">
            <a:solidFill>
              <a:srgbClr val="FF0066"/>
            </a:solidFill>
            <a:round/>
            <a:headEnd/>
            <a:tailEnd type="triangle" w="med" len="med"/>
          </a:ln>
        </p:spPr>
      </p:cxnSp>
      <p:sp>
        <p:nvSpPr>
          <p:cNvPr id="60432" name="Oval 44"/>
          <p:cNvSpPr>
            <a:spLocks noChangeArrowheads="1"/>
          </p:cNvSpPr>
          <p:nvPr/>
        </p:nvSpPr>
        <p:spPr bwMode="auto">
          <a:xfrm>
            <a:off x="3276600" y="2819400"/>
            <a:ext cx="92075" cy="82550"/>
          </a:xfrm>
          <a:prstGeom prst="ellipse">
            <a:avLst/>
          </a:prstGeom>
          <a:solidFill>
            <a:srgbClr val="FFFFFF"/>
          </a:solidFill>
          <a:ln w="22225">
            <a:solidFill>
              <a:srgbClr val="FF0066"/>
            </a:solidFill>
            <a:round/>
            <a:headEnd/>
            <a:tailEnd/>
          </a:ln>
        </p:spPr>
        <p:txBody>
          <a:bodyPr/>
          <a:lstStyle/>
          <a:p>
            <a:endParaRPr lang="en-US"/>
          </a:p>
        </p:txBody>
      </p:sp>
      <p:cxnSp>
        <p:nvCxnSpPr>
          <p:cNvPr id="60433" name="AutoShape 45"/>
          <p:cNvCxnSpPr>
            <a:cxnSpLocks noChangeShapeType="1"/>
            <a:stCxn id="60435" idx="0"/>
            <a:endCxn id="60432" idx="4"/>
          </p:cNvCxnSpPr>
          <p:nvPr/>
        </p:nvCxnSpPr>
        <p:spPr bwMode="auto">
          <a:xfrm rot="-5400000">
            <a:off x="2911475" y="3324226"/>
            <a:ext cx="822325" cy="0"/>
          </a:xfrm>
          <a:prstGeom prst="straightConnector1">
            <a:avLst/>
          </a:prstGeom>
          <a:noFill/>
          <a:ln w="25400">
            <a:solidFill>
              <a:srgbClr val="FF0066"/>
            </a:solidFill>
            <a:round/>
            <a:headEnd/>
            <a:tailEnd type="triangle" w="med" len="med"/>
          </a:ln>
        </p:spPr>
      </p:cxnSp>
      <p:sp>
        <p:nvSpPr>
          <p:cNvPr id="60434" name="Text Box 46"/>
          <p:cNvSpPr txBox="1">
            <a:spLocks noChangeArrowheads="1"/>
          </p:cNvSpPr>
          <p:nvPr/>
        </p:nvSpPr>
        <p:spPr bwMode="auto">
          <a:xfrm>
            <a:off x="3352800" y="3209925"/>
            <a:ext cx="1066800" cy="261938"/>
          </a:xfrm>
          <a:prstGeom prst="rect">
            <a:avLst/>
          </a:prstGeom>
          <a:noFill/>
          <a:ln w="22225">
            <a:noFill/>
            <a:miter lim="800000"/>
            <a:headEnd/>
            <a:tailEnd/>
          </a:ln>
        </p:spPr>
        <p:txBody>
          <a:bodyPr lIns="45720" rIns="45720"/>
          <a:lstStyle/>
          <a:p>
            <a:r>
              <a:rPr lang="en-US" altLang="zh-TW" sz="1400">
                <a:solidFill>
                  <a:srgbClr val="FF0066"/>
                </a:solidFill>
                <a:latin typeface="Verdana" pitchFamily="34" charset="0"/>
                <a:ea typeface="PMingLiU" pitchFamily="18" charset="-120"/>
              </a:rPr>
              <a:t>washer</a:t>
            </a:r>
            <a:endParaRPr lang="en-US" sz="1400">
              <a:solidFill>
                <a:srgbClr val="FF0066"/>
              </a:solidFill>
              <a:cs typeface="Arial" charset="0"/>
            </a:endParaRPr>
          </a:p>
        </p:txBody>
      </p:sp>
      <p:sp>
        <p:nvSpPr>
          <p:cNvPr id="60435" name="Oval 47"/>
          <p:cNvSpPr>
            <a:spLocks noChangeArrowheads="1"/>
          </p:cNvSpPr>
          <p:nvPr/>
        </p:nvSpPr>
        <p:spPr bwMode="auto">
          <a:xfrm>
            <a:off x="3276600" y="3746500"/>
            <a:ext cx="92075" cy="85725"/>
          </a:xfrm>
          <a:prstGeom prst="ellipse">
            <a:avLst/>
          </a:prstGeom>
          <a:solidFill>
            <a:srgbClr val="FFFFFF"/>
          </a:solidFill>
          <a:ln w="22225">
            <a:solidFill>
              <a:srgbClr val="FF0066"/>
            </a:solidFill>
            <a:round/>
            <a:headEnd/>
            <a:tailEnd/>
          </a:ln>
        </p:spPr>
        <p:txBody>
          <a:bodyPr/>
          <a:lstStyle/>
          <a:p>
            <a:endParaRPr lang="en-US"/>
          </a:p>
        </p:txBody>
      </p:sp>
      <p:sp>
        <p:nvSpPr>
          <p:cNvPr id="60436" name="Text Box 48"/>
          <p:cNvSpPr txBox="1">
            <a:spLocks noChangeArrowheads="1"/>
          </p:cNvSpPr>
          <p:nvPr/>
        </p:nvSpPr>
        <p:spPr bwMode="auto">
          <a:xfrm>
            <a:off x="3352800" y="4648200"/>
            <a:ext cx="925513" cy="261938"/>
          </a:xfrm>
          <a:prstGeom prst="rect">
            <a:avLst/>
          </a:prstGeom>
          <a:noFill/>
          <a:ln w="22225">
            <a:noFill/>
            <a:miter lim="800000"/>
            <a:headEnd/>
            <a:tailEnd/>
          </a:ln>
        </p:spPr>
        <p:txBody>
          <a:bodyPr lIns="45720" rIns="45720"/>
          <a:lstStyle/>
          <a:p>
            <a:r>
              <a:rPr lang="en-US" altLang="zh-TW" sz="1400">
                <a:solidFill>
                  <a:srgbClr val="FF0066"/>
                </a:solidFill>
                <a:latin typeface="Verdana" pitchFamily="34" charset="0"/>
                <a:ea typeface="PMingLiU" pitchFamily="18" charset="-120"/>
              </a:rPr>
              <a:t>washee</a:t>
            </a:r>
            <a:endParaRPr lang="en-US" sz="1400">
              <a:solidFill>
                <a:srgbClr val="FF0066"/>
              </a:solidFill>
              <a:cs typeface="Arial" charset="0"/>
            </a:endParaRPr>
          </a:p>
        </p:txBody>
      </p:sp>
      <p:cxnSp>
        <p:nvCxnSpPr>
          <p:cNvPr id="60437" name="AutoShape 49"/>
          <p:cNvCxnSpPr>
            <a:cxnSpLocks noChangeShapeType="1"/>
            <a:stCxn id="60438" idx="4"/>
            <a:endCxn id="60439" idx="0"/>
          </p:cNvCxnSpPr>
          <p:nvPr/>
        </p:nvCxnSpPr>
        <p:spPr bwMode="auto">
          <a:xfrm rot="5400000">
            <a:off x="2919413" y="4843463"/>
            <a:ext cx="806450" cy="0"/>
          </a:xfrm>
          <a:prstGeom prst="straightConnector1">
            <a:avLst/>
          </a:prstGeom>
          <a:noFill/>
          <a:ln w="25400">
            <a:solidFill>
              <a:srgbClr val="FF0066"/>
            </a:solidFill>
            <a:round/>
            <a:headEnd/>
            <a:tailEnd type="triangle" w="med" len="med"/>
          </a:ln>
        </p:spPr>
      </p:cxnSp>
      <p:sp>
        <p:nvSpPr>
          <p:cNvPr id="60438" name="Oval 50"/>
          <p:cNvSpPr>
            <a:spLocks noChangeArrowheads="1"/>
          </p:cNvSpPr>
          <p:nvPr/>
        </p:nvSpPr>
        <p:spPr bwMode="auto">
          <a:xfrm>
            <a:off x="3276600" y="4343400"/>
            <a:ext cx="92075" cy="85725"/>
          </a:xfrm>
          <a:prstGeom prst="ellipse">
            <a:avLst/>
          </a:prstGeom>
          <a:solidFill>
            <a:srgbClr val="FFFFFF"/>
          </a:solidFill>
          <a:ln w="22225">
            <a:solidFill>
              <a:srgbClr val="FF0066"/>
            </a:solidFill>
            <a:round/>
            <a:headEnd/>
            <a:tailEnd/>
          </a:ln>
        </p:spPr>
        <p:txBody>
          <a:bodyPr/>
          <a:lstStyle/>
          <a:p>
            <a:endParaRPr lang="en-US"/>
          </a:p>
        </p:txBody>
      </p:sp>
      <p:sp>
        <p:nvSpPr>
          <p:cNvPr id="60439" name="Oval 51"/>
          <p:cNvSpPr>
            <a:spLocks noChangeArrowheads="1"/>
          </p:cNvSpPr>
          <p:nvPr/>
        </p:nvSpPr>
        <p:spPr bwMode="auto">
          <a:xfrm>
            <a:off x="3276600" y="5257800"/>
            <a:ext cx="92075" cy="82550"/>
          </a:xfrm>
          <a:prstGeom prst="ellipse">
            <a:avLst/>
          </a:prstGeom>
          <a:solidFill>
            <a:srgbClr val="FFFFFF"/>
          </a:solidFill>
          <a:ln w="22225">
            <a:solidFill>
              <a:srgbClr val="FF0066"/>
            </a:solidFill>
            <a:round/>
            <a:headEnd/>
            <a:tailEnd/>
          </a:ln>
        </p:spPr>
        <p:txBody>
          <a:bodyPr/>
          <a:lstStyle/>
          <a:p>
            <a:endParaRPr lang="en-US"/>
          </a:p>
        </p:txBody>
      </p:sp>
      <p:sp>
        <p:nvSpPr>
          <p:cNvPr id="1744948" name="Text Box 52"/>
          <p:cNvSpPr txBox="1">
            <a:spLocks noChangeArrowheads="1"/>
          </p:cNvSpPr>
          <p:nvPr/>
        </p:nvSpPr>
        <p:spPr bwMode="auto">
          <a:xfrm>
            <a:off x="533400" y="1676400"/>
            <a:ext cx="4114800" cy="4419600"/>
          </a:xfrm>
          <a:prstGeom prst="rect">
            <a:avLst/>
          </a:prstGeom>
          <a:noFill/>
          <a:ln w="38100">
            <a:solidFill>
              <a:srgbClr val="800080"/>
            </a:solidFill>
            <a:miter lim="800000"/>
            <a:headEnd/>
            <a:tailEnd/>
          </a:ln>
        </p:spPr>
        <p:txBody>
          <a:bodyPr lIns="45720" rIns="45720"/>
          <a:lstStyle/>
          <a:p>
            <a:endParaRPr lang="en-US">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44939"/>
                                        </p:tgtEl>
                                        <p:attrNameLst>
                                          <p:attrName>style.visibility</p:attrName>
                                        </p:attrNameLst>
                                      </p:cBhvr>
                                      <p:to>
                                        <p:strVal val="visible"/>
                                      </p:to>
                                    </p:set>
                                    <p:animEffect transition="in" filter="wipe(up)">
                                      <p:cBhvr>
                                        <p:cTn id="7" dur="500"/>
                                        <p:tgtEl>
                                          <p:spTgt spid="1744939"/>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744938"/>
                                        </p:tgtEl>
                                        <p:attrNameLst>
                                          <p:attrName>style.visibility</p:attrName>
                                        </p:attrNameLst>
                                      </p:cBhvr>
                                      <p:to>
                                        <p:strVal val="visible"/>
                                      </p:to>
                                    </p:set>
                                    <p:animEffect transition="in" filter="wipe(up)">
                                      <p:cBhvr>
                                        <p:cTn id="11" dur="500"/>
                                        <p:tgtEl>
                                          <p:spTgt spid="174493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744937"/>
                                        </p:tgtEl>
                                        <p:attrNameLst>
                                          <p:attrName>style.visibility</p:attrName>
                                        </p:attrNameLst>
                                      </p:cBhvr>
                                      <p:to>
                                        <p:strVal val="visible"/>
                                      </p:to>
                                    </p:set>
                                    <p:animEffect transition="in" filter="wipe(up)">
                                      <p:cBhvr>
                                        <p:cTn id="15" dur="500"/>
                                        <p:tgtEl>
                                          <p:spTgt spid="1744937"/>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744936"/>
                                        </p:tgtEl>
                                        <p:attrNameLst>
                                          <p:attrName>style.visibility</p:attrName>
                                        </p:attrNameLst>
                                      </p:cBhvr>
                                      <p:to>
                                        <p:strVal val="visible"/>
                                      </p:to>
                                    </p:set>
                                    <p:animEffect transition="in" filter="wipe(up)">
                                      <p:cBhvr>
                                        <p:cTn id="19" dur="500"/>
                                        <p:tgtEl>
                                          <p:spTgt spid="1744936"/>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grpId="0" nodeType="clickEffect">
                                  <p:stCondLst>
                                    <p:cond delay="0"/>
                                  </p:stCondLst>
                                  <p:childTnLst>
                                    <p:set>
                                      <p:cBhvr>
                                        <p:cTn id="23" dur="1" fill="hold">
                                          <p:stCondLst>
                                            <p:cond delay="0"/>
                                          </p:stCondLst>
                                        </p:cTn>
                                        <p:tgtEl>
                                          <p:spTgt spid="1744948"/>
                                        </p:tgtEl>
                                        <p:attrNameLst>
                                          <p:attrName>style.visibility</p:attrName>
                                        </p:attrNameLst>
                                      </p:cBhvr>
                                      <p:to>
                                        <p:strVal val="visible"/>
                                      </p:to>
                                    </p:set>
                                    <p:animEffect transition="in" filter="wedge">
                                      <p:cBhvr>
                                        <p:cTn id="24" dur="500"/>
                                        <p:tgtEl>
                                          <p:spTgt spid="1744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4937" grpId="0" autoUpdateAnimBg="0"/>
      <p:bldP spid="1744938" grpId="0" autoUpdateAnimBg="0"/>
      <p:bldP spid="1744948" grpId="0"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274638"/>
            <a:ext cx="8534400" cy="1143000"/>
          </a:xfrm>
        </p:spPr>
        <p:txBody>
          <a:bodyPr/>
          <a:lstStyle/>
          <a:p>
            <a:pPr eaLnBrk="1" hangingPunct="1"/>
            <a:r>
              <a:rPr lang="en-US" sz="3600" smtClean="0"/>
              <a:t>Context bootstraps learning: </a:t>
            </a:r>
            <a:br>
              <a:rPr lang="en-US" sz="3600" smtClean="0"/>
            </a:br>
            <a:r>
              <a:rPr lang="en-US" sz="3600" smtClean="0"/>
              <a:t>new construction maps form to meaning</a:t>
            </a:r>
          </a:p>
        </p:txBody>
      </p:sp>
      <p:sp>
        <p:nvSpPr>
          <p:cNvPr id="61443" name="Text Box 3"/>
          <p:cNvSpPr txBox="1">
            <a:spLocks noChangeArrowheads="1"/>
          </p:cNvSpPr>
          <p:nvPr/>
        </p:nvSpPr>
        <p:spPr bwMode="auto">
          <a:xfrm>
            <a:off x="2133600" y="1752600"/>
            <a:ext cx="2133600" cy="457200"/>
          </a:xfrm>
          <a:prstGeom prst="rect">
            <a:avLst/>
          </a:prstGeom>
          <a:noFill/>
          <a:ln w="9525">
            <a:noFill/>
            <a:miter lim="800000"/>
            <a:headEnd/>
            <a:tailEnd/>
          </a:ln>
        </p:spPr>
        <p:txBody>
          <a:bodyPr>
            <a:spAutoFit/>
          </a:bodyPr>
          <a:lstStyle/>
          <a:p>
            <a:pPr>
              <a:spcBef>
                <a:spcPct val="50000"/>
              </a:spcBef>
            </a:pPr>
            <a:r>
              <a:rPr lang="en-US" sz="2400">
                <a:solidFill>
                  <a:srgbClr val="FF0066"/>
                </a:solidFill>
                <a:cs typeface="Arial" charset="0"/>
              </a:rPr>
              <a:t>Meaning</a:t>
            </a:r>
          </a:p>
        </p:txBody>
      </p:sp>
      <p:sp>
        <p:nvSpPr>
          <p:cNvPr id="61444" name="Text Box 4"/>
          <p:cNvSpPr txBox="1">
            <a:spLocks noChangeArrowheads="1"/>
          </p:cNvSpPr>
          <p:nvPr/>
        </p:nvSpPr>
        <p:spPr bwMode="auto">
          <a:xfrm>
            <a:off x="533400" y="1752600"/>
            <a:ext cx="1524000" cy="457200"/>
          </a:xfrm>
          <a:prstGeom prst="rect">
            <a:avLst/>
          </a:prstGeom>
          <a:noFill/>
          <a:ln w="9525">
            <a:noFill/>
            <a:miter lim="800000"/>
            <a:headEnd/>
            <a:tailEnd/>
          </a:ln>
        </p:spPr>
        <p:txBody>
          <a:bodyPr>
            <a:spAutoFit/>
          </a:bodyPr>
          <a:lstStyle/>
          <a:p>
            <a:pPr>
              <a:spcBef>
                <a:spcPct val="50000"/>
              </a:spcBef>
            </a:pPr>
            <a:r>
              <a:rPr lang="en-US" sz="2400">
                <a:solidFill>
                  <a:srgbClr val="FF0066"/>
                </a:solidFill>
                <a:cs typeface="Arial" charset="0"/>
              </a:rPr>
              <a:t>Form</a:t>
            </a:r>
          </a:p>
        </p:txBody>
      </p:sp>
      <p:grpSp>
        <p:nvGrpSpPr>
          <p:cNvPr id="61445" name="Group 5"/>
          <p:cNvGrpSpPr>
            <a:grpSpLocks/>
          </p:cNvGrpSpPr>
          <p:nvPr/>
        </p:nvGrpSpPr>
        <p:grpSpPr bwMode="auto">
          <a:xfrm>
            <a:off x="762000" y="2362200"/>
            <a:ext cx="3657600" cy="381000"/>
            <a:chOff x="480" y="1440"/>
            <a:chExt cx="2304" cy="240"/>
          </a:xfrm>
        </p:grpSpPr>
        <p:sp>
          <p:nvSpPr>
            <p:cNvPr id="61468" name="Text Box 6"/>
            <p:cNvSpPr txBox="1">
              <a:spLocks noChangeArrowheads="1"/>
            </p:cNvSpPr>
            <p:nvPr/>
          </p:nvSpPr>
          <p:spPr bwMode="auto">
            <a:xfrm>
              <a:off x="480" y="1440"/>
              <a:ext cx="586" cy="240"/>
            </a:xfrm>
            <a:prstGeom prst="rect">
              <a:avLst/>
            </a:prstGeom>
            <a:solidFill>
              <a:srgbClr val="CCFFFF"/>
            </a:solidFill>
            <a:ln w="22225">
              <a:solidFill>
                <a:srgbClr val="339966"/>
              </a:solidFill>
              <a:miter lim="800000"/>
              <a:headEnd/>
              <a:tailEnd/>
            </a:ln>
          </p:spPr>
          <p:txBody>
            <a:bodyPr lIns="45720" rIns="45720"/>
            <a:lstStyle/>
            <a:p>
              <a:pPr algn="ctr"/>
              <a:r>
                <a:rPr lang="en-US" sz="2000" i="1">
                  <a:latin typeface="Book Antiqua" pitchFamily="18" charset="0"/>
                  <a:cs typeface="Arial" charset="0"/>
                </a:rPr>
                <a:t>you</a:t>
              </a:r>
            </a:p>
          </p:txBody>
        </p:sp>
        <p:sp>
          <p:nvSpPr>
            <p:cNvPr id="61469" name="Text Box 7"/>
            <p:cNvSpPr txBox="1">
              <a:spLocks noChangeArrowheads="1"/>
            </p:cNvSpPr>
            <p:nvPr/>
          </p:nvSpPr>
          <p:spPr bwMode="auto">
            <a:xfrm>
              <a:off x="1392" y="1440"/>
              <a:ext cx="1392" cy="240"/>
            </a:xfrm>
            <a:prstGeom prst="rect">
              <a:avLst/>
            </a:prstGeom>
            <a:solidFill>
              <a:srgbClr val="CCFFFF"/>
            </a:solidFill>
            <a:ln w="22225">
              <a:solidFill>
                <a:srgbClr val="339966"/>
              </a:solidFill>
              <a:miter lim="800000"/>
              <a:headEnd/>
              <a:tailEnd/>
            </a:ln>
          </p:spPr>
          <p:txBody>
            <a:bodyPr lIns="45720" rIns="45720"/>
            <a:lstStyle/>
            <a:p>
              <a:pPr algn="ctr"/>
              <a:r>
                <a:rPr lang="en-US" altLang="zh-TW" sz="2000">
                  <a:latin typeface="Verdana" pitchFamily="34" charset="0"/>
                  <a:ea typeface="PMingLiU" pitchFamily="18" charset="-120"/>
                </a:rPr>
                <a:t>Addressee</a:t>
              </a:r>
              <a:endParaRPr lang="en-US" sz="2000">
                <a:cs typeface="Arial" charset="0"/>
              </a:endParaRPr>
            </a:p>
          </p:txBody>
        </p:sp>
        <p:cxnSp>
          <p:nvCxnSpPr>
            <p:cNvPr id="61470" name="AutoShape 8"/>
            <p:cNvCxnSpPr>
              <a:cxnSpLocks noChangeShapeType="1"/>
              <a:stCxn id="61468" idx="3"/>
              <a:endCxn id="61469" idx="1"/>
            </p:cNvCxnSpPr>
            <p:nvPr/>
          </p:nvCxnSpPr>
          <p:spPr bwMode="auto">
            <a:xfrm>
              <a:off x="1073" y="1560"/>
              <a:ext cx="312" cy="0"/>
            </a:xfrm>
            <a:prstGeom prst="straightConnector1">
              <a:avLst/>
            </a:prstGeom>
            <a:noFill/>
            <a:ln w="19050">
              <a:solidFill>
                <a:srgbClr val="666699"/>
              </a:solidFill>
              <a:round/>
              <a:headEnd/>
              <a:tailEnd/>
            </a:ln>
          </p:spPr>
        </p:cxnSp>
      </p:grpSp>
      <p:grpSp>
        <p:nvGrpSpPr>
          <p:cNvPr id="61446" name="Group 9"/>
          <p:cNvGrpSpPr>
            <a:grpSpLocks/>
          </p:cNvGrpSpPr>
          <p:nvPr/>
        </p:nvGrpSpPr>
        <p:grpSpPr bwMode="auto">
          <a:xfrm>
            <a:off x="762000" y="3886200"/>
            <a:ext cx="3429000" cy="381000"/>
            <a:chOff x="480" y="2400"/>
            <a:chExt cx="2160" cy="240"/>
          </a:xfrm>
        </p:grpSpPr>
        <p:sp>
          <p:nvSpPr>
            <p:cNvPr id="61465" name="Text Box 10"/>
            <p:cNvSpPr txBox="1">
              <a:spLocks noChangeArrowheads="1"/>
            </p:cNvSpPr>
            <p:nvPr/>
          </p:nvSpPr>
          <p:spPr bwMode="auto">
            <a:xfrm>
              <a:off x="1536" y="2400"/>
              <a:ext cx="1104" cy="240"/>
            </a:xfrm>
            <a:prstGeom prst="rect">
              <a:avLst/>
            </a:prstGeom>
            <a:solidFill>
              <a:srgbClr val="CCFFFF"/>
            </a:solidFill>
            <a:ln w="22225">
              <a:solidFill>
                <a:srgbClr val="339966"/>
              </a:solidFill>
              <a:miter lim="800000"/>
              <a:headEnd/>
              <a:tailEnd/>
            </a:ln>
          </p:spPr>
          <p:txBody>
            <a:bodyPr lIns="45720" rIns="45720"/>
            <a:lstStyle/>
            <a:p>
              <a:pPr algn="ctr"/>
              <a:r>
                <a:rPr lang="en-US" altLang="zh-TW" sz="2000">
                  <a:latin typeface="Verdana" pitchFamily="34" charset="0"/>
                  <a:ea typeface="PMingLiU" pitchFamily="18" charset="-120"/>
                </a:rPr>
                <a:t>Wash-Action</a:t>
              </a:r>
              <a:endParaRPr lang="en-US" sz="2000">
                <a:cs typeface="Arial" charset="0"/>
              </a:endParaRPr>
            </a:p>
          </p:txBody>
        </p:sp>
        <p:sp>
          <p:nvSpPr>
            <p:cNvPr id="61466" name="Text Box 11"/>
            <p:cNvSpPr txBox="1">
              <a:spLocks noChangeArrowheads="1"/>
            </p:cNvSpPr>
            <p:nvPr/>
          </p:nvSpPr>
          <p:spPr bwMode="auto">
            <a:xfrm>
              <a:off x="480" y="2400"/>
              <a:ext cx="586" cy="240"/>
            </a:xfrm>
            <a:prstGeom prst="rect">
              <a:avLst/>
            </a:prstGeom>
            <a:solidFill>
              <a:srgbClr val="CCFFFF"/>
            </a:solidFill>
            <a:ln w="22225">
              <a:solidFill>
                <a:srgbClr val="339966"/>
              </a:solidFill>
              <a:miter lim="800000"/>
              <a:headEnd/>
              <a:tailEnd/>
            </a:ln>
          </p:spPr>
          <p:txBody>
            <a:bodyPr lIns="45720" rIns="45720"/>
            <a:lstStyle/>
            <a:p>
              <a:pPr algn="ctr"/>
              <a:r>
                <a:rPr lang="en-US" sz="2000" i="1">
                  <a:latin typeface="Book Antiqua" pitchFamily="18" charset="0"/>
                  <a:cs typeface="Arial" charset="0"/>
                </a:rPr>
                <a:t>washed</a:t>
              </a:r>
            </a:p>
          </p:txBody>
        </p:sp>
        <p:cxnSp>
          <p:nvCxnSpPr>
            <p:cNvPr id="61467" name="AutoShape 12"/>
            <p:cNvCxnSpPr>
              <a:cxnSpLocks noChangeShapeType="1"/>
              <a:stCxn id="61466" idx="3"/>
              <a:endCxn id="61465" idx="1"/>
            </p:cNvCxnSpPr>
            <p:nvPr/>
          </p:nvCxnSpPr>
          <p:spPr bwMode="auto">
            <a:xfrm>
              <a:off x="1073" y="2520"/>
              <a:ext cx="456" cy="0"/>
            </a:xfrm>
            <a:prstGeom prst="straightConnector1">
              <a:avLst/>
            </a:prstGeom>
            <a:noFill/>
            <a:ln w="19050">
              <a:solidFill>
                <a:srgbClr val="666699"/>
              </a:solidFill>
              <a:round/>
              <a:headEnd/>
              <a:tailEnd/>
            </a:ln>
          </p:spPr>
        </p:cxnSp>
      </p:grpSp>
      <p:grpSp>
        <p:nvGrpSpPr>
          <p:cNvPr id="61447" name="Group 13"/>
          <p:cNvGrpSpPr>
            <a:grpSpLocks/>
          </p:cNvGrpSpPr>
          <p:nvPr/>
        </p:nvGrpSpPr>
        <p:grpSpPr bwMode="auto">
          <a:xfrm>
            <a:off x="762000" y="5410200"/>
            <a:ext cx="3657600" cy="381000"/>
            <a:chOff x="480" y="3456"/>
            <a:chExt cx="2304" cy="240"/>
          </a:xfrm>
        </p:grpSpPr>
        <p:sp>
          <p:nvSpPr>
            <p:cNvPr id="61462" name="Text Box 14"/>
            <p:cNvSpPr txBox="1">
              <a:spLocks noChangeArrowheads="1"/>
            </p:cNvSpPr>
            <p:nvPr/>
          </p:nvSpPr>
          <p:spPr bwMode="auto">
            <a:xfrm>
              <a:off x="1392" y="3456"/>
              <a:ext cx="1392" cy="240"/>
            </a:xfrm>
            <a:prstGeom prst="rect">
              <a:avLst/>
            </a:prstGeom>
            <a:solidFill>
              <a:srgbClr val="CCFFFF"/>
            </a:solidFill>
            <a:ln w="22225">
              <a:solidFill>
                <a:srgbClr val="339966"/>
              </a:solidFill>
              <a:miter lim="800000"/>
              <a:headEnd/>
              <a:tailEnd/>
            </a:ln>
          </p:spPr>
          <p:txBody>
            <a:bodyPr lIns="45720" rIns="45720"/>
            <a:lstStyle/>
            <a:p>
              <a:pPr algn="ctr"/>
              <a:r>
                <a:rPr lang="en-US" altLang="zh-TW" sz="2000">
                  <a:latin typeface="Verdana" pitchFamily="34" charset="0"/>
                  <a:ea typeface="PMingLiU" pitchFamily="18" charset="-120"/>
                </a:rPr>
                <a:t>ContextElement</a:t>
              </a:r>
              <a:endParaRPr lang="en-US" sz="2000">
                <a:cs typeface="Arial" charset="0"/>
              </a:endParaRPr>
            </a:p>
          </p:txBody>
        </p:sp>
        <p:cxnSp>
          <p:nvCxnSpPr>
            <p:cNvPr id="61463" name="AutoShape 15"/>
            <p:cNvCxnSpPr>
              <a:cxnSpLocks noChangeShapeType="1"/>
              <a:stCxn id="61464" idx="3"/>
              <a:endCxn id="61462" idx="1"/>
            </p:cNvCxnSpPr>
            <p:nvPr/>
          </p:nvCxnSpPr>
          <p:spPr bwMode="auto">
            <a:xfrm>
              <a:off x="1073" y="3576"/>
              <a:ext cx="312" cy="0"/>
            </a:xfrm>
            <a:prstGeom prst="straightConnector1">
              <a:avLst/>
            </a:prstGeom>
            <a:noFill/>
            <a:ln w="19050">
              <a:solidFill>
                <a:srgbClr val="666699"/>
              </a:solidFill>
              <a:round/>
              <a:headEnd/>
              <a:tailEnd/>
            </a:ln>
          </p:spPr>
        </p:cxnSp>
        <p:sp>
          <p:nvSpPr>
            <p:cNvPr id="61464" name="Text Box 16"/>
            <p:cNvSpPr txBox="1">
              <a:spLocks noChangeArrowheads="1"/>
            </p:cNvSpPr>
            <p:nvPr/>
          </p:nvSpPr>
          <p:spPr bwMode="auto">
            <a:xfrm>
              <a:off x="480" y="3456"/>
              <a:ext cx="586" cy="240"/>
            </a:xfrm>
            <a:prstGeom prst="rect">
              <a:avLst/>
            </a:prstGeom>
            <a:solidFill>
              <a:srgbClr val="CCFFFF"/>
            </a:solidFill>
            <a:ln w="22225">
              <a:solidFill>
                <a:srgbClr val="339966"/>
              </a:solidFill>
              <a:miter lim="800000"/>
              <a:headEnd/>
              <a:tailEnd/>
            </a:ln>
          </p:spPr>
          <p:txBody>
            <a:bodyPr lIns="45720" rIns="45720"/>
            <a:lstStyle/>
            <a:p>
              <a:pPr algn="ctr"/>
              <a:r>
                <a:rPr lang="en-US" sz="2000" i="1">
                  <a:latin typeface="Book Antiqua" pitchFamily="18" charset="0"/>
                  <a:cs typeface="Arial" charset="0"/>
                </a:rPr>
                <a:t>them</a:t>
              </a:r>
            </a:p>
          </p:txBody>
        </p:sp>
      </p:grpSp>
      <p:cxnSp>
        <p:nvCxnSpPr>
          <p:cNvPr id="61448" name="AutoShape 17"/>
          <p:cNvCxnSpPr>
            <a:cxnSpLocks noChangeShapeType="1"/>
          </p:cNvCxnSpPr>
          <p:nvPr/>
        </p:nvCxnSpPr>
        <p:spPr bwMode="auto">
          <a:xfrm>
            <a:off x="1227138" y="4278313"/>
            <a:ext cx="0" cy="1120775"/>
          </a:xfrm>
          <a:prstGeom prst="straightConnector1">
            <a:avLst/>
          </a:prstGeom>
          <a:noFill/>
          <a:ln w="22225">
            <a:solidFill>
              <a:srgbClr val="800080"/>
            </a:solidFill>
            <a:round/>
            <a:headEnd/>
            <a:tailEnd type="triangle" w="med" len="med"/>
          </a:ln>
        </p:spPr>
      </p:cxnSp>
      <p:sp>
        <p:nvSpPr>
          <p:cNvPr id="61449" name="Text Box 18"/>
          <p:cNvSpPr txBox="1">
            <a:spLocks noChangeArrowheads="1"/>
          </p:cNvSpPr>
          <p:nvPr/>
        </p:nvSpPr>
        <p:spPr bwMode="auto">
          <a:xfrm>
            <a:off x="1295400" y="4724400"/>
            <a:ext cx="762000" cy="304800"/>
          </a:xfrm>
          <a:prstGeom prst="rect">
            <a:avLst/>
          </a:prstGeom>
          <a:noFill/>
          <a:ln w="9525">
            <a:noFill/>
            <a:miter lim="800000"/>
            <a:headEnd/>
            <a:tailEnd/>
          </a:ln>
        </p:spPr>
        <p:txBody>
          <a:bodyPr>
            <a:spAutoFit/>
          </a:bodyPr>
          <a:lstStyle/>
          <a:p>
            <a:pPr>
              <a:spcBef>
                <a:spcPct val="50000"/>
              </a:spcBef>
            </a:pPr>
            <a:r>
              <a:rPr lang="en-US" sz="1400">
                <a:solidFill>
                  <a:srgbClr val="800080"/>
                </a:solidFill>
                <a:latin typeface="Trebuchet MS" pitchFamily="34" charset="0"/>
                <a:cs typeface="Arial" charset="0"/>
              </a:rPr>
              <a:t>before</a:t>
            </a:r>
          </a:p>
        </p:txBody>
      </p:sp>
      <p:sp>
        <p:nvSpPr>
          <p:cNvPr id="61450" name="Text Box 19"/>
          <p:cNvSpPr txBox="1">
            <a:spLocks noChangeArrowheads="1"/>
          </p:cNvSpPr>
          <p:nvPr/>
        </p:nvSpPr>
        <p:spPr bwMode="auto">
          <a:xfrm>
            <a:off x="1295400" y="3182938"/>
            <a:ext cx="762000" cy="304800"/>
          </a:xfrm>
          <a:prstGeom prst="rect">
            <a:avLst/>
          </a:prstGeom>
          <a:noFill/>
          <a:ln w="9525">
            <a:noFill/>
            <a:miter lim="800000"/>
            <a:headEnd/>
            <a:tailEnd/>
          </a:ln>
        </p:spPr>
        <p:txBody>
          <a:bodyPr>
            <a:spAutoFit/>
          </a:bodyPr>
          <a:lstStyle/>
          <a:p>
            <a:pPr>
              <a:spcBef>
                <a:spcPct val="50000"/>
              </a:spcBef>
            </a:pPr>
            <a:r>
              <a:rPr lang="en-US" sz="1400">
                <a:solidFill>
                  <a:srgbClr val="800080"/>
                </a:solidFill>
                <a:latin typeface="Trebuchet MS" pitchFamily="34" charset="0"/>
                <a:cs typeface="Arial" charset="0"/>
              </a:rPr>
              <a:t>before</a:t>
            </a:r>
          </a:p>
        </p:txBody>
      </p:sp>
      <p:cxnSp>
        <p:nvCxnSpPr>
          <p:cNvPr id="61451" name="AutoShape 20"/>
          <p:cNvCxnSpPr>
            <a:cxnSpLocks noChangeShapeType="1"/>
          </p:cNvCxnSpPr>
          <p:nvPr/>
        </p:nvCxnSpPr>
        <p:spPr bwMode="auto">
          <a:xfrm>
            <a:off x="1227138" y="2754313"/>
            <a:ext cx="0" cy="1120775"/>
          </a:xfrm>
          <a:prstGeom prst="straightConnector1">
            <a:avLst/>
          </a:prstGeom>
          <a:noFill/>
          <a:ln w="22225">
            <a:solidFill>
              <a:srgbClr val="800080"/>
            </a:solidFill>
            <a:round/>
            <a:headEnd/>
            <a:tailEnd type="triangle" w="med" len="med"/>
          </a:ln>
        </p:spPr>
      </p:cxnSp>
      <p:sp>
        <p:nvSpPr>
          <p:cNvPr id="61452" name="Oval 21"/>
          <p:cNvSpPr>
            <a:spLocks noChangeArrowheads="1"/>
          </p:cNvSpPr>
          <p:nvPr/>
        </p:nvSpPr>
        <p:spPr bwMode="auto">
          <a:xfrm>
            <a:off x="3276600" y="2819400"/>
            <a:ext cx="92075" cy="82550"/>
          </a:xfrm>
          <a:prstGeom prst="ellipse">
            <a:avLst/>
          </a:prstGeom>
          <a:solidFill>
            <a:srgbClr val="FFFFFF"/>
          </a:solidFill>
          <a:ln w="22225">
            <a:solidFill>
              <a:srgbClr val="800080"/>
            </a:solidFill>
            <a:round/>
            <a:headEnd/>
            <a:tailEnd/>
          </a:ln>
        </p:spPr>
        <p:txBody>
          <a:bodyPr/>
          <a:lstStyle/>
          <a:p>
            <a:endParaRPr lang="en-US"/>
          </a:p>
        </p:txBody>
      </p:sp>
      <p:cxnSp>
        <p:nvCxnSpPr>
          <p:cNvPr id="61453" name="AutoShape 22"/>
          <p:cNvCxnSpPr>
            <a:cxnSpLocks noChangeShapeType="1"/>
            <a:stCxn id="61455" idx="0"/>
            <a:endCxn id="61452" idx="4"/>
          </p:cNvCxnSpPr>
          <p:nvPr/>
        </p:nvCxnSpPr>
        <p:spPr bwMode="auto">
          <a:xfrm rot="-5400000">
            <a:off x="2911475" y="3324226"/>
            <a:ext cx="822325" cy="0"/>
          </a:xfrm>
          <a:prstGeom prst="straightConnector1">
            <a:avLst/>
          </a:prstGeom>
          <a:noFill/>
          <a:ln w="25400">
            <a:solidFill>
              <a:srgbClr val="800080"/>
            </a:solidFill>
            <a:round/>
            <a:headEnd/>
            <a:tailEnd type="triangle" w="med" len="med"/>
          </a:ln>
        </p:spPr>
      </p:cxnSp>
      <p:sp>
        <p:nvSpPr>
          <p:cNvPr id="61454" name="Text Box 23"/>
          <p:cNvSpPr txBox="1">
            <a:spLocks noChangeArrowheads="1"/>
          </p:cNvSpPr>
          <p:nvPr/>
        </p:nvSpPr>
        <p:spPr bwMode="auto">
          <a:xfrm>
            <a:off x="3352800" y="3209925"/>
            <a:ext cx="1066800" cy="261938"/>
          </a:xfrm>
          <a:prstGeom prst="rect">
            <a:avLst/>
          </a:prstGeom>
          <a:noFill/>
          <a:ln w="22225">
            <a:noFill/>
            <a:miter lim="800000"/>
            <a:headEnd/>
            <a:tailEnd/>
          </a:ln>
        </p:spPr>
        <p:txBody>
          <a:bodyPr lIns="45720" rIns="45720"/>
          <a:lstStyle/>
          <a:p>
            <a:r>
              <a:rPr lang="en-US" altLang="zh-TW" sz="1400">
                <a:solidFill>
                  <a:srgbClr val="800080"/>
                </a:solidFill>
                <a:latin typeface="Verdana" pitchFamily="34" charset="0"/>
                <a:ea typeface="PMingLiU" pitchFamily="18" charset="-120"/>
              </a:rPr>
              <a:t>washer</a:t>
            </a:r>
            <a:endParaRPr lang="en-US" sz="1400">
              <a:solidFill>
                <a:srgbClr val="800080"/>
              </a:solidFill>
              <a:cs typeface="Arial" charset="0"/>
            </a:endParaRPr>
          </a:p>
        </p:txBody>
      </p:sp>
      <p:sp>
        <p:nvSpPr>
          <p:cNvPr id="61455" name="Oval 24"/>
          <p:cNvSpPr>
            <a:spLocks noChangeArrowheads="1"/>
          </p:cNvSpPr>
          <p:nvPr/>
        </p:nvSpPr>
        <p:spPr bwMode="auto">
          <a:xfrm>
            <a:off x="3276600" y="3746500"/>
            <a:ext cx="92075" cy="85725"/>
          </a:xfrm>
          <a:prstGeom prst="ellipse">
            <a:avLst/>
          </a:prstGeom>
          <a:solidFill>
            <a:srgbClr val="FFFFFF"/>
          </a:solidFill>
          <a:ln w="22225">
            <a:solidFill>
              <a:srgbClr val="800080"/>
            </a:solidFill>
            <a:round/>
            <a:headEnd/>
            <a:tailEnd/>
          </a:ln>
        </p:spPr>
        <p:txBody>
          <a:bodyPr/>
          <a:lstStyle/>
          <a:p>
            <a:endParaRPr lang="en-US"/>
          </a:p>
        </p:txBody>
      </p:sp>
      <p:sp>
        <p:nvSpPr>
          <p:cNvPr id="61456" name="Text Box 25"/>
          <p:cNvSpPr txBox="1">
            <a:spLocks noChangeArrowheads="1"/>
          </p:cNvSpPr>
          <p:nvPr/>
        </p:nvSpPr>
        <p:spPr bwMode="auto">
          <a:xfrm>
            <a:off x="3352800" y="4648200"/>
            <a:ext cx="925513" cy="261938"/>
          </a:xfrm>
          <a:prstGeom prst="rect">
            <a:avLst/>
          </a:prstGeom>
          <a:noFill/>
          <a:ln w="22225">
            <a:noFill/>
            <a:miter lim="800000"/>
            <a:headEnd/>
            <a:tailEnd/>
          </a:ln>
        </p:spPr>
        <p:txBody>
          <a:bodyPr lIns="45720" rIns="45720"/>
          <a:lstStyle/>
          <a:p>
            <a:r>
              <a:rPr lang="en-US" altLang="zh-TW" sz="1400">
                <a:solidFill>
                  <a:srgbClr val="800080"/>
                </a:solidFill>
                <a:latin typeface="Verdana" pitchFamily="34" charset="0"/>
                <a:ea typeface="PMingLiU" pitchFamily="18" charset="-120"/>
              </a:rPr>
              <a:t>washee</a:t>
            </a:r>
            <a:endParaRPr lang="en-US" sz="1400">
              <a:solidFill>
                <a:srgbClr val="800080"/>
              </a:solidFill>
              <a:cs typeface="Arial" charset="0"/>
            </a:endParaRPr>
          </a:p>
        </p:txBody>
      </p:sp>
      <p:cxnSp>
        <p:nvCxnSpPr>
          <p:cNvPr id="61457" name="AutoShape 26"/>
          <p:cNvCxnSpPr>
            <a:cxnSpLocks noChangeShapeType="1"/>
            <a:stCxn id="61458" idx="4"/>
            <a:endCxn id="61459" idx="0"/>
          </p:cNvCxnSpPr>
          <p:nvPr/>
        </p:nvCxnSpPr>
        <p:spPr bwMode="auto">
          <a:xfrm rot="5400000">
            <a:off x="2919413" y="4843463"/>
            <a:ext cx="806450" cy="0"/>
          </a:xfrm>
          <a:prstGeom prst="straightConnector1">
            <a:avLst/>
          </a:prstGeom>
          <a:noFill/>
          <a:ln w="25400">
            <a:solidFill>
              <a:srgbClr val="800080"/>
            </a:solidFill>
            <a:round/>
            <a:headEnd/>
            <a:tailEnd type="triangle" w="med" len="med"/>
          </a:ln>
        </p:spPr>
      </p:cxnSp>
      <p:sp>
        <p:nvSpPr>
          <p:cNvPr id="61458" name="Oval 27"/>
          <p:cNvSpPr>
            <a:spLocks noChangeArrowheads="1"/>
          </p:cNvSpPr>
          <p:nvPr/>
        </p:nvSpPr>
        <p:spPr bwMode="auto">
          <a:xfrm>
            <a:off x="3276600" y="4343400"/>
            <a:ext cx="92075" cy="85725"/>
          </a:xfrm>
          <a:prstGeom prst="ellipse">
            <a:avLst/>
          </a:prstGeom>
          <a:solidFill>
            <a:srgbClr val="FFFFFF"/>
          </a:solidFill>
          <a:ln w="22225">
            <a:solidFill>
              <a:srgbClr val="800080"/>
            </a:solidFill>
            <a:round/>
            <a:headEnd/>
            <a:tailEnd/>
          </a:ln>
        </p:spPr>
        <p:txBody>
          <a:bodyPr/>
          <a:lstStyle/>
          <a:p>
            <a:endParaRPr lang="en-US"/>
          </a:p>
        </p:txBody>
      </p:sp>
      <p:sp>
        <p:nvSpPr>
          <p:cNvPr id="61459" name="Oval 28"/>
          <p:cNvSpPr>
            <a:spLocks noChangeArrowheads="1"/>
          </p:cNvSpPr>
          <p:nvPr/>
        </p:nvSpPr>
        <p:spPr bwMode="auto">
          <a:xfrm>
            <a:off x="3276600" y="5257800"/>
            <a:ext cx="92075" cy="82550"/>
          </a:xfrm>
          <a:prstGeom prst="ellipse">
            <a:avLst/>
          </a:prstGeom>
          <a:solidFill>
            <a:srgbClr val="FFFFFF"/>
          </a:solidFill>
          <a:ln w="22225">
            <a:solidFill>
              <a:srgbClr val="800080"/>
            </a:solidFill>
            <a:round/>
            <a:headEnd/>
            <a:tailEnd/>
          </a:ln>
        </p:spPr>
        <p:txBody>
          <a:bodyPr/>
          <a:lstStyle/>
          <a:p>
            <a:endParaRPr lang="en-US"/>
          </a:p>
        </p:txBody>
      </p:sp>
      <p:sp>
        <p:nvSpPr>
          <p:cNvPr id="61460" name="Text Box 29"/>
          <p:cNvSpPr txBox="1">
            <a:spLocks noChangeArrowheads="1"/>
          </p:cNvSpPr>
          <p:nvPr/>
        </p:nvSpPr>
        <p:spPr bwMode="auto">
          <a:xfrm>
            <a:off x="533400" y="1676400"/>
            <a:ext cx="4114800" cy="4419600"/>
          </a:xfrm>
          <a:prstGeom prst="rect">
            <a:avLst/>
          </a:prstGeom>
          <a:noFill/>
          <a:ln w="38100">
            <a:solidFill>
              <a:srgbClr val="800080"/>
            </a:solidFill>
            <a:miter lim="800000"/>
            <a:headEnd/>
            <a:tailEnd/>
          </a:ln>
        </p:spPr>
        <p:txBody>
          <a:bodyPr lIns="45720" rIns="45720"/>
          <a:lstStyle/>
          <a:p>
            <a:endParaRPr lang="en-US">
              <a:cs typeface="Arial" charset="0"/>
            </a:endParaRPr>
          </a:p>
        </p:txBody>
      </p:sp>
      <p:sp>
        <p:nvSpPr>
          <p:cNvPr id="61461" name="Text Box 30"/>
          <p:cNvSpPr txBox="1">
            <a:spLocks noChangeArrowheads="1"/>
          </p:cNvSpPr>
          <p:nvPr/>
        </p:nvSpPr>
        <p:spPr bwMode="auto">
          <a:xfrm>
            <a:off x="4876800" y="2209800"/>
            <a:ext cx="3733800" cy="3270250"/>
          </a:xfrm>
          <a:prstGeom prst="rect">
            <a:avLst/>
          </a:prstGeom>
          <a:solidFill>
            <a:srgbClr val="CCFFFF"/>
          </a:solidFill>
          <a:ln w="9525">
            <a:noFill/>
            <a:miter lim="800000"/>
            <a:headEnd/>
            <a:tailEnd/>
          </a:ln>
        </p:spPr>
        <p:txBody>
          <a:bodyPr>
            <a:spAutoFit/>
          </a:bodyPr>
          <a:lstStyle/>
          <a:p>
            <a:pPr>
              <a:spcBef>
                <a:spcPct val="50000"/>
              </a:spcBef>
              <a:tabLst>
                <a:tab pos="461963" algn="l"/>
              </a:tabLst>
            </a:pPr>
            <a:r>
              <a:rPr lang="en-US" sz="1600">
                <a:latin typeface="Verdana" pitchFamily="34" charset="0"/>
                <a:cs typeface="Arial" charset="0"/>
              </a:rPr>
              <a:t>YOU-WASHED-THEM </a:t>
            </a:r>
          </a:p>
          <a:p>
            <a:pPr>
              <a:spcBef>
                <a:spcPct val="50000"/>
              </a:spcBef>
              <a:tabLst>
                <a:tab pos="461963" algn="l"/>
              </a:tabLst>
            </a:pPr>
            <a:r>
              <a:rPr lang="en-US" sz="1600">
                <a:latin typeface="Verdana" pitchFamily="34" charset="0"/>
                <a:cs typeface="Arial" charset="0"/>
              </a:rPr>
              <a:t>	constituents:</a:t>
            </a:r>
          </a:p>
          <a:p>
            <a:pPr>
              <a:spcBef>
                <a:spcPct val="50000"/>
              </a:spcBef>
              <a:tabLst>
                <a:tab pos="461963" algn="l"/>
              </a:tabLst>
            </a:pPr>
            <a:r>
              <a:rPr lang="en-US" sz="1600">
                <a:latin typeface="Verdana" pitchFamily="34" charset="0"/>
                <a:cs typeface="Arial" charset="0"/>
              </a:rPr>
              <a:t>		YOU, WASHED, THEM</a:t>
            </a:r>
          </a:p>
          <a:p>
            <a:pPr>
              <a:spcBef>
                <a:spcPct val="50000"/>
              </a:spcBef>
              <a:tabLst>
                <a:tab pos="461963" algn="l"/>
              </a:tabLst>
            </a:pPr>
            <a:r>
              <a:rPr lang="en-US" sz="1600">
                <a:latin typeface="Verdana" pitchFamily="34" charset="0"/>
                <a:cs typeface="Arial" charset="0"/>
              </a:rPr>
              <a:t>	form: </a:t>
            </a:r>
          </a:p>
          <a:p>
            <a:pPr>
              <a:spcBef>
                <a:spcPct val="50000"/>
              </a:spcBef>
              <a:tabLst>
                <a:tab pos="461963" algn="l"/>
              </a:tabLst>
            </a:pPr>
            <a:r>
              <a:rPr lang="en-US" sz="1600">
                <a:latin typeface="Verdana" pitchFamily="34" charset="0"/>
                <a:cs typeface="Arial" charset="0"/>
              </a:rPr>
              <a:t>		YOU before WASHED </a:t>
            </a:r>
          </a:p>
          <a:p>
            <a:pPr>
              <a:spcBef>
                <a:spcPct val="50000"/>
              </a:spcBef>
              <a:tabLst>
                <a:tab pos="461963" algn="l"/>
              </a:tabLst>
            </a:pPr>
            <a:r>
              <a:rPr lang="en-US" sz="1600">
                <a:latin typeface="Verdana" pitchFamily="34" charset="0"/>
                <a:cs typeface="Arial" charset="0"/>
              </a:rPr>
              <a:t>		WASHED before THEM</a:t>
            </a:r>
          </a:p>
          <a:p>
            <a:pPr>
              <a:spcBef>
                <a:spcPct val="50000"/>
              </a:spcBef>
              <a:tabLst>
                <a:tab pos="461963" algn="l"/>
              </a:tabLst>
            </a:pPr>
            <a:r>
              <a:rPr lang="en-US" sz="1600">
                <a:latin typeface="Verdana" pitchFamily="34" charset="0"/>
                <a:cs typeface="Arial" charset="0"/>
              </a:rPr>
              <a:t>	meaning: WASH-ACTION</a:t>
            </a:r>
          </a:p>
          <a:p>
            <a:pPr>
              <a:spcBef>
                <a:spcPct val="50000"/>
              </a:spcBef>
              <a:tabLst>
                <a:tab pos="461963" algn="l"/>
              </a:tabLst>
            </a:pPr>
            <a:r>
              <a:rPr lang="en-US" sz="1600">
                <a:latin typeface="Verdana" pitchFamily="34" charset="0"/>
                <a:cs typeface="Arial" charset="0"/>
              </a:rPr>
              <a:t>		washer: addressee</a:t>
            </a:r>
          </a:p>
          <a:p>
            <a:pPr>
              <a:spcBef>
                <a:spcPct val="50000"/>
              </a:spcBef>
              <a:tabLst>
                <a:tab pos="461963" algn="l"/>
              </a:tabLst>
            </a:pPr>
            <a:r>
              <a:rPr lang="en-US" sz="1600">
                <a:latin typeface="Verdana" pitchFamily="34" charset="0"/>
                <a:cs typeface="Arial" charset="0"/>
              </a:rPr>
              <a:t>		washee: ContextElement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52400" y="274638"/>
            <a:ext cx="8839200" cy="1143000"/>
          </a:xfrm>
        </p:spPr>
        <p:txBody>
          <a:bodyPr/>
          <a:lstStyle/>
          <a:p>
            <a:pPr eaLnBrk="1" hangingPunct="1"/>
            <a:r>
              <a:rPr lang="en-GB" sz="3600" smtClean="0"/>
              <a:t>Grammar learning: suggesting new CxNs and reorganizing existing ones</a:t>
            </a:r>
            <a:endParaRPr lang="en-US" sz="3600" smtClean="0"/>
          </a:p>
        </p:txBody>
      </p:sp>
      <p:grpSp>
        <p:nvGrpSpPr>
          <p:cNvPr id="2" name="Group 3"/>
          <p:cNvGrpSpPr>
            <a:grpSpLocks/>
          </p:cNvGrpSpPr>
          <p:nvPr/>
        </p:nvGrpSpPr>
        <p:grpSpPr bwMode="auto">
          <a:xfrm>
            <a:off x="3352800" y="3657600"/>
            <a:ext cx="1524000" cy="533400"/>
            <a:chOff x="2016" y="2016"/>
            <a:chExt cx="1008" cy="336"/>
          </a:xfrm>
        </p:grpSpPr>
        <p:sp>
          <p:nvSpPr>
            <p:cNvPr id="62488" name="Text Box 4"/>
            <p:cNvSpPr txBox="1">
              <a:spLocks noChangeArrowheads="1"/>
            </p:cNvSpPr>
            <p:nvPr/>
          </p:nvSpPr>
          <p:spPr bwMode="auto">
            <a:xfrm>
              <a:off x="2112" y="2160"/>
              <a:ext cx="785" cy="156"/>
            </a:xfrm>
            <a:prstGeom prst="rect">
              <a:avLst/>
            </a:prstGeom>
            <a:noFill/>
            <a:ln w="38100">
              <a:noFill/>
              <a:miter lim="800000"/>
              <a:headEnd/>
              <a:tailEnd/>
            </a:ln>
          </p:spPr>
          <p:txBody>
            <a:bodyPr lIns="0" tIns="38862" rIns="0" bIns="0"/>
            <a:lstStyle/>
            <a:p>
              <a:pPr algn="ctr"/>
              <a:r>
                <a:rPr lang="en-US" altLang="zh-TW" sz="1200">
                  <a:latin typeface="Verdana" pitchFamily="34" charset="0"/>
                  <a:ea typeface="PMingLiU" pitchFamily="18" charset="-120"/>
                </a:rPr>
                <a:t>reinforcement</a:t>
              </a:r>
              <a:endParaRPr lang="en-US" sz="1200">
                <a:latin typeface="Verdana" pitchFamily="34" charset="0"/>
                <a:cs typeface="Arial" charset="0"/>
              </a:endParaRPr>
            </a:p>
          </p:txBody>
        </p:sp>
        <p:sp>
          <p:nvSpPr>
            <p:cNvPr id="62489" name="Freeform 5"/>
            <p:cNvSpPr>
              <a:spLocks/>
            </p:cNvSpPr>
            <p:nvPr/>
          </p:nvSpPr>
          <p:spPr bwMode="auto">
            <a:xfrm rot="10800000">
              <a:off x="2016" y="2016"/>
              <a:ext cx="1008" cy="336"/>
            </a:xfrm>
            <a:custGeom>
              <a:avLst/>
              <a:gdLst>
                <a:gd name="T0" fmla="*/ 1351 w 1351"/>
                <a:gd name="T1" fmla="*/ 20 h 321"/>
                <a:gd name="T2" fmla="*/ 616 w 1351"/>
                <a:gd name="T3" fmla="*/ 20 h 321"/>
                <a:gd name="T4" fmla="*/ 150 w 1351"/>
                <a:gd name="T5" fmla="*/ 50 h 321"/>
                <a:gd name="T6" fmla="*/ 0 w 1351"/>
                <a:gd name="T7" fmla="*/ 321 h 321"/>
                <a:gd name="T8" fmla="*/ 0 60000 65536"/>
                <a:gd name="T9" fmla="*/ 0 60000 65536"/>
                <a:gd name="T10" fmla="*/ 0 60000 65536"/>
                <a:gd name="T11" fmla="*/ 0 60000 65536"/>
                <a:gd name="T12" fmla="*/ 0 w 1351"/>
                <a:gd name="T13" fmla="*/ 0 h 321"/>
                <a:gd name="T14" fmla="*/ 1351 w 1351"/>
                <a:gd name="T15" fmla="*/ 321 h 321"/>
              </a:gdLst>
              <a:ahLst/>
              <a:cxnLst>
                <a:cxn ang="T8">
                  <a:pos x="T0" y="T1"/>
                </a:cxn>
                <a:cxn ang="T9">
                  <a:pos x="T2" y="T3"/>
                </a:cxn>
                <a:cxn ang="T10">
                  <a:pos x="T4" y="T5"/>
                </a:cxn>
                <a:cxn ang="T11">
                  <a:pos x="T6" y="T7"/>
                </a:cxn>
              </a:cxnLst>
              <a:rect l="T12" t="T13" r="T14" b="T15"/>
              <a:pathLst>
                <a:path w="1351" h="321">
                  <a:moveTo>
                    <a:pt x="1351" y="20"/>
                  </a:moveTo>
                  <a:cubicBezTo>
                    <a:pt x="1228" y="20"/>
                    <a:pt x="816" y="15"/>
                    <a:pt x="616" y="20"/>
                  </a:cubicBezTo>
                  <a:cubicBezTo>
                    <a:pt x="416" y="25"/>
                    <a:pt x="253" y="0"/>
                    <a:pt x="150" y="50"/>
                  </a:cubicBezTo>
                  <a:cubicBezTo>
                    <a:pt x="47" y="100"/>
                    <a:pt x="31" y="265"/>
                    <a:pt x="0" y="321"/>
                  </a:cubicBezTo>
                </a:path>
              </a:pathLst>
            </a:custGeom>
            <a:noFill/>
            <a:ln w="38100">
              <a:solidFill>
                <a:srgbClr val="990099"/>
              </a:solidFill>
              <a:round/>
              <a:headEnd/>
              <a:tailEnd type="triangle" w="med" len="med"/>
            </a:ln>
          </p:spPr>
          <p:txBody>
            <a:bodyPr/>
            <a:lstStyle/>
            <a:p>
              <a:endParaRPr lang="en-US"/>
            </a:p>
          </p:txBody>
        </p:sp>
      </p:grpSp>
      <p:grpSp>
        <p:nvGrpSpPr>
          <p:cNvPr id="3" name="Group 6"/>
          <p:cNvGrpSpPr>
            <a:grpSpLocks/>
          </p:cNvGrpSpPr>
          <p:nvPr/>
        </p:nvGrpSpPr>
        <p:grpSpPr bwMode="auto">
          <a:xfrm>
            <a:off x="6324600" y="2590800"/>
            <a:ext cx="2362200" cy="1190625"/>
            <a:chOff x="3984" y="1632"/>
            <a:chExt cx="1488" cy="750"/>
          </a:xfrm>
        </p:grpSpPr>
        <p:sp>
          <p:nvSpPr>
            <p:cNvPr id="62486" name="AutoShape 7"/>
            <p:cNvSpPr>
              <a:spLocks noChangeArrowheads="1"/>
            </p:cNvSpPr>
            <p:nvPr/>
          </p:nvSpPr>
          <p:spPr bwMode="auto">
            <a:xfrm>
              <a:off x="3984" y="1872"/>
              <a:ext cx="288" cy="288"/>
            </a:xfrm>
            <a:prstGeom prst="curvedLeftArrow">
              <a:avLst>
                <a:gd name="adj1" fmla="val 20000"/>
                <a:gd name="adj2" fmla="val 40000"/>
                <a:gd name="adj3" fmla="val 33333"/>
              </a:avLst>
            </a:prstGeom>
            <a:solidFill>
              <a:srgbClr val="800080"/>
            </a:solidFill>
            <a:ln w="9525">
              <a:noFill/>
              <a:miter lim="800000"/>
              <a:headEnd/>
              <a:tailEnd/>
            </a:ln>
          </p:spPr>
          <p:txBody>
            <a:bodyPr wrap="none" anchor="ctr"/>
            <a:lstStyle/>
            <a:p>
              <a:endParaRPr lang="en-US"/>
            </a:p>
          </p:txBody>
        </p:sp>
        <p:sp>
          <p:nvSpPr>
            <p:cNvPr id="62487" name="Rectangle 8"/>
            <p:cNvSpPr>
              <a:spLocks noChangeArrowheads="1"/>
            </p:cNvSpPr>
            <p:nvPr/>
          </p:nvSpPr>
          <p:spPr bwMode="auto">
            <a:xfrm>
              <a:off x="4272" y="1632"/>
              <a:ext cx="1200" cy="750"/>
            </a:xfrm>
            <a:prstGeom prst="rect">
              <a:avLst/>
            </a:prstGeom>
            <a:noFill/>
            <a:ln w="9525">
              <a:noFill/>
              <a:miter lim="800000"/>
              <a:headEnd/>
              <a:tailEnd/>
            </a:ln>
          </p:spPr>
          <p:txBody>
            <a:bodyPr>
              <a:spAutoFit/>
            </a:bodyPr>
            <a:lstStyle/>
            <a:p>
              <a:pPr marL="342900" indent="-342900"/>
              <a:r>
                <a:rPr lang="en-US" altLang="zh-TW" sz="2400">
                  <a:latin typeface="Verdana" pitchFamily="34" charset="0"/>
                  <a:ea typeface="PMingLiU" pitchFamily="18" charset="-120"/>
                </a:rPr>
                <a:t>reorganize</a:t>
              </a:r>
            </a:p>
            <a:p>
              <a:pPr marL="342900" indent="-342900">
                <a:buFontTx/>
                <a:buChar char="•"/>
              </a:pPr>
              <a:r>
                <a:rPr lang="en-US" altLang="zh-TW" sz="1600">
                  <a:latin typeface="Verdana" pitchFamily="34" charset="0"/>
                  <a:ea typeface="PMingLiU" pitchFamily="18" charset="-120"/>
                </a:rPr>
                <a:t>merge</a:t>
              </a:r>
            </a:p>
            <a:p>
              <a:pPr marL="342900" indent="-342900">
                <a:buFontTx/>
                <a:buChar char="•"/>
              </a:pPr>
              <a:r>
                <a:rPr lang="en-US" altLang="zh-TW" sz="1600">
                  <a:latin typeface="Verdana" pitchFamily="34" charset="0"/>
                  <a:ea typeface="PMingLiU" pitchFamily="18" charset="-120"/>
                </a:rPr>
                <a:t>join</a:t>
              </a:r>
            </a:p>
            <a:p>
              <a:pPr marL="342900" indent="-342900">
                <a:buFontTx/>
                <a:buChar char="•"/>
              </a:pPr>
              <a:r>
                <a:rPr lang="en-US" altLang="zh-TW" sz="1600">
                  <a:latin typeface="Verdana" pitchFamily="34" charset="0"/>
                  <a:ea typeface="PMingLiU" pitchFamily="18" charset="-120"/>
                </a:rPr>
                <a:t>split</a:t>
              </a:r>
              <a:endParaRPr lang="en-US" sz="1600">
                <a:latin typeface="Verdana" pitchFamily="34" charset="0"/>
                <a:ea typeface="PMingLiU" pitchFamily="18" charset="-120"/>
              </a:endParaRPr>
            </a:p>
          </p:txBody>
        </p:sp>
      </p:grpSp>
      <p:sp>
        <p:nvSpPr>
          <p:cNvPr id="62469" name="AutoShape 9"/>
          <p:cNvSpPr>
            <a:spLocks noChangeArrowheads="1"/>
          </p:cNvSpPr>
          <p:nvPr/>
        </p:nvSpPr>
        <p:spPr bwMode="auto">
          <a:xfrm>
            <a:off x="4495800" y="2743200"/>
            <a:ext cx="1828800" cy="838200"/>
          </a:xfrm>
          <a:prstGeom prst="can">
            <a:avLst>
              <a:gd name="adj" fmla="val 25000"/>
            </a:avLst>
          </a:prstGeom>
          <a:solidFill>
            <a:srgbClr val="99CCFF"/>
          </a:solidFill>
          <a:ln w="38100">
            <a:solidFill>
              <a:srgbClr val="666699"/>
            </a:solidFill>
            <a:round/>
            <a:headEnd/>
            <a:tailEnd/>
          </a:ln>
        </p:spPr>
        <p:txBody>
          <a:bodyPr lIns="0" tIns="0" rIns="0" bIns="0"/>
          <a:lstStyle/>
          <a:p>
            <a:pPr algn="ctr" eaLnBrk="0" hangingPunct="0"/>
            <a:r>
              <a:rPr lang="en-US" altLang="zh-TW">
                <a:ea typeface="PMingLiU" pitchFamily="18" charset="-120"/>
              </a:rPr>
              <a:t>Linguistic Knowledge</a:t>
            </a:r>
            <a:endParaRPr lang="en-US">
              <a:cs typeface="Arial" charset="0"/>
            </a:endParaRPr>
          </a:p>
        </p:txBody>
      </p:sp>
      <p:grpSp>
        <p:nvGrpSpPr>
          <p:cNvPr id="62470" name="Group 10"/>
          <p:cNvGrpSpPr>
            <a:grpSpLocks/>
          </p:cNvGrpSpPr>
          <p:nvPr/>
        </p:nvGrpSpPr>
        <p:grpSpPr bwMode="auto">
          <a:xfrm>
            <a:off x="381000" y="1752600"/>
            <a:ext cx="5943600" cy="4343400"/>
            <a:chOff x="240" y="1104"/>
            <a:chExt cx="3744" cy="2736"/>
          </a:xfrm>
        </p:grpSpPr>
        <p:grpSp>
          <p:nvGrpSpPr>
            <p:cNvPr id="62474" name="Group 11"/>
            <p:cNvGrpSpPr>
              <a:grpSpLocks/>
            </p:cNvGrpSpPr>
            <p:nvPr/>
          </p:nvGrpSpPr>
          <p:grpSpPr bwMode="auto">
            <a:xfrm>
              <a:off x="1200" y="1152"/>
              <a:ext cx="1200" cy="816"/>
              <a:chOff x="5019" y="3082"/>
              <a:chExt cx="2063" cy="557"/>
            </a:xfrm>
          </p:grpSpPr>
          <p:sp>
            <p:nvSpPr>
              <p:cNvPr id="62483" name="AutoShape 12"/>
              <p:cNvSpPr>
                <a:spLocks noChangeArrowheads="1"/>
              </p:cNvSpPr>
              <p:nvPr/>
            </p:nvSpPr>
            <p:spPr bwMode="auto">
              <a:xfrm>
                <a:off x="5146" y="3082"/>
                <a:ext cx="1936" cy="418"/>
              </a:xfrm>
              <a:prstGeom prst="roundRect">
                <a:avLst>
                  <a:gd name="adj" fmla="val 16667"/>
                </a:avLst>
              </a:prstGeom>
              <a:solidFill>
                <a:srgbClr val="FFCC99"/>
              </a:solidFill>
              <a:ln w="38100">
                <a:solidFill>
                  <a:srgbClr val="FF9900"/>
                </a:solidFill>
                <a:round/>
                <a:headEnd/>
                <a:tailEnd/>
              </a:ln>
            </p:spPr>
            <p:txBody>
              <a:bodyPr lIns="0" tIns="77724" rIns="0" bIns="0"/>
              <a:lstStyle/>
              <a:p>
                <a:pPr eaLnBrk="0" hangingPunct="0"/>
                <a:endParaRPr lang="en-GB" sz="1600">
                  <a:latin typeface="Verdana" pitchFamily="34" charset="0"/>
                  <a:cs typeface="Arial" charset="0"/>
                </a:endParaRPr>
              </a:p>
            </p:txBody>
          </p:sp>
          <p:sp>
            <p:nvSpPr>
              <p:cNvPr id="62484" name="AutoShape 13"/>
              <p:cNvSpPr>
                <a:spLocks noChangeArrowheads="1"/>
              </p:cNvSpPr>
              <p:nvPr/>
            </p:nvSpPr>
            <p:spPr bwMode="auto">
              <a:xfrm>
                <a:off x="5080" y="3144"/>
                <a:ext cx="1938" cy="418"/>
              </a:xfrm>
              <a:prstGeom prst="roundRect">
                <a:avLst>
                  <a:gd name="adj" fmla="val 16667"/>
                </a:avLst>
              </a:prstGeom>
              <a:solidFill>
                <a:srgbClr val="FFCC99"/>
              </a:solidFill>
              <a:ln w="38100">
                <a:solidFill>
                  <a:srgbClr val="FF9900"/>
                </a:solidFill>
                <a:round/>
                <a:headEnd/>
                <a:tailEnd/>
              </a:ln>
            </p:spPr>
            <p:txBody>
              <a:bodyPr lIns="0" tIns="77724" rIns="0" bIns="0"/>
              <a:lstStyle/>
              <a:p>
                <a:pPr eaLnBrk="0" hangingPunct="0"/>
                <a:endParaRPr lang="en-GB" sz="1600">
                  <a:latin typeface="Verdana" pitchFamily="34" charset="0"/>
                  <a:cs typeface="Arial" charset="0"/>
                </a:endParaRPr>
              </a:p>
            </p:txBody>
          </p:sp>
          <p:sp>
            <p:nvSpPr>
              <p:cNvPr id="62485" name="AutoShape 14"/>
              <p:cNvSpPr>
                <a:spLocks noChangeArrowheads="1"/>
              </p:cNvSpPr>
              <p:nvPr/>
            </p:nvSpPr>
            <p:spPr bwMode="auto">
              <a:xfrm>
                <a:off x="5019" y="3222"/>
                <a:ext cx="1939" cy="417"/>
              </a:xfrm>
              <a:prstGeom prst="roundRect">
                <a:avLst>
                  <a:gd name="adj" fmla="val 16667"/>
                </a:avLst>
              </a:prstGeom>
              <a:solidFill>
                <a:srgbClr val="FFCC99"/>
              </a:solidFill>
              <a:ln w="38100">
                <a:solidFill>
                  <a:srgbClr val="FF9900"/>
                </a:solidFill>
                <a:round/>
                <a:headEnd/>
                <a:tailEnd/>
              </a:ln>
            </p:spPr>
            <p:txBody>
              <a:bodyPr lIns="0" tIns="15545" rIns="0" bIns="0"/>
              <a:lstStyle/>
              <a:p>
                <a:pPr algn="ctr" eaLnBrk="0" hangingPunct="0"/>
                <a:r>
                  <a:rPr lang="en-US" altLang="zh-TW" sz="1600">
                    <a:latin typeface="Verdana" pitchFamily="34" charset="0"/>
                    <a:ea typeface="PMingLiU" pitchFamily="18" charset="-120"/>
                  </a:rPr>
                  <a:t>Discourse &amp; Situational Context</a:t>
                </a:r>
                <a:endParaRPr lang="en-US" sz="1600">
                  <a:latin typeface="Verdana" pitchFamily="34" charset="0"/>
                  <a:cs typeface="Arial" charset="0"/>
                </a:endParaRPr>
              </a:p>
            </p:txBody>
          </p:sp>
        </p:grpSp>
        <p:sp>
          <p:nvSpPr>
            <p:cNvPr id="62475" name="AutoShape 15"/>
            <p:cNvSpPr>
              <a:spLocks noChangeArrowheads="1"/>
            </p:cNvSpPr>
            <p:nvPr/>
          </p:nvSpPr>
          <p:spPr bwMode="auto">
            <a:xfrm rot="5400000">
              <a:off x="1176" y="2328"/>
              <a:ext cx="864" cy="1296"/>
            </a:xfrm>
            <a:prstGeom prst="notchedRightArrow">
              <a:avLst>
                <a:gd name="adj1" fmla="val 66111"/>
                <a:gd name="adj2" fmla="val 26426"/>
              </a:avLst>
            </a:prstGeom>
            <a:solidFill>
              <a:srgbClr val="CCFFCC"/>
            </a:solidFill>
            <a:ln w="38100">
              <a:solidFill>
                <a:srgbClr val="339966"/>
              </a:solidFill>
              <a:miter lim="800000"/>
              <a:headEnd/>
              <a:tailEnd/>
            </a:ln>
          </p:spPr>
          <p:txBody>
            <a:bodyPr rot="10800000" vert="eaVert" lIns="77724" tIns="38862" rIns="77724" bIns="38862"/>
            <a:lstStyle/>
            <a:p>
              <a:pPr algn="ctr">
                <a:spcAft>
                  <a:spcPct val="30000"/>
                </a:spcAft>
              </a:pPr>
              <a:r>
                <a:rPr lang="en-US">
                  <a:latin typeface="Verdana" pitchFamily="34" charset="0"/>
                  <a:cs typeface="Arial" charset="0"/>
                </a:rPr>
                <a:t>Analysis</a:t>
              </a:r>
            </a:p>
          </p:txBody>
        </p:sp>
        <p:sp>
          <p:nvSpPr>
            <p:cNvPr id="62476" name="Text Box 16"/>
            <p:cNvSpPr txBox="1">
              <a:spLocks noChangeArrowheads="1"/>
            </p:cNvSpPr>
            <p:nvPr/>
          </p:nvSpPr>
          <p:spPr bwMode="auto">
            <a:xfrm>
              <a:off x="240" y="1392"/>
              <a:ext cx="864" cy="240"/>
            </a:xfrm>
            <a:prstGeom prst="rect">
              <a:avLst/>
            </a:prstGeom>
            <a:noFill/>
            <a:ln w="38100">
              <a:noFill/>
              <a:miter lim="800000"/>
              <a:headEnd/>
              <a:tailEnd/>
            </a:ln>
          </p:spPr>
          <p:txBody>
            <a:bodyPr lIns="77724" tIns="38862" rIns="77724" bIns="0"/>
            <a:lstStyle/>
            <a:p>
              <a:pPr algn="ctr" eaLnBrk="0" hangingPunct="0"/>
              <a:r>
                <a:rPr lang="en-US" altLang="zh-TW" sz="1600">
                  <a:latin typeface="Verdana" pitchFamily="34" charset="0"/>
                  <a:ea typeface="PMingLiU" pitchFamily="18" charset="-120"/>
                </a:rPr>
                <a:t>Utterance</a:t>
              </a:r>
              <a:endParaRPr lang="en-US" sz="1600">
                <a:latin typeface="Verdana" pitchFamily="34" charset="0"/>
                <a:cs typeface="Arial" charset="0"/>
              </a:endParaRPr>
            </a:p>
          </p:txBody>
        </p:sp>
        <p:sp>
          <p:nvSpPr>
            <p:cNvPr id="62477" name="Freeform 17"/>
            <p:cNvSpPr>
              <a:spLocks/>
            </p:cNvSpPr>
            <p:nvPr/>
          </p:nvSpPr>
          <p:spPr bwMode="auto">
            <a:xfrm>
              <a:off x="729" y="1663"/>
              <a:ext cx="630" cy="810"/>
            </a:xfrm>
            <a:custGeom>
              <a:avLst/>
              <a:gdLst>
                <a:gd name="T0" fmla="*/ 0 w 630"/>
                <a:gd name="T1" fmla="*/ 0 h 810"/>
                <a:gd name="T2" fmla="*/ 532 w 630"/>
                <a:gd name="T3" fmla="*/ 532 h 810"/>
                <a:gd name="T4" fmla="*/ 589 w 630"/>
                <a:gd name="T5" fmla="*/ 810 h 810"/>
                <a:gd name="T6" fmla="*/ 0 60000 65536"/>
                <a:gd name="T7" fmla="*/ 0 60000 65536"/>
                <a:gd name="T8" fmla="*/ 0 60000 65536"/>
                <a:gd name="T9" fmla="*/ 0 w 630"/>
                <a:gd name="T10" fmla="*/ 0 h 810"/>
                <a:gd name="T11" fmla="*/ 630 w 630"/>
                <a:gd name="T12" fmla="*/ 810 h 810"/>
              </a:gdLst>
              <a:ahLst/>
              <a:cxnLst>
                <a:cxn ang="T6">
                  <a:pos x="T0" y="T1"/>
                </a:cxn>
                <a:cxn ang="T7">
                  <a:pos x="T2" y="T3"/>
                </a:cxn>
                <a:cxn ang="T8">
                  <a:pos x="T4" y="T5"/>
                </a:cxn>
              </a:cxnLst>
              <a:rect l="T9" t="T10" r="T11" b="T12"/>
              <a:pathLst>
                <a:path w="630" h="810">
                  <a:moveTo>
                    <a:pt x="0" y="0"/>
                  </a:moveTo>
                  <a:cubicBezTo>
                    <a:pt x="89" y="89"/>
                    <a:pt x="434" y="397"/>
                    <a:pt x="532" y="532"/>
                  </a:cubicBezTo>
                  <a:cubicBezTo>
                    <a:pt x="630" y="667"/>
                    <a:pt x="577" y="752"/>
                    <a:pt x="589" y="810"/>
                  </a:cubicBezTo>
                </a:path>
              </a:pathLst>
            </a:custGeom>
            <a:noFill/>
            <a:ln w="38100">
              <a:solidFill>
                <a:srgbClr val="339966"/>
              </a:solidFill>
              <a:round/>
              <a:headEnd/>
              <a:tailEnd type="triangle" w="med" len="med"/>
            </a:ln>
          </p:spPr>
          <p:txBody>
            <a:bodyPr/>
            <a:lstStyle/>
            <a:p>
              <a:endParaRPr lang="en-US"/>
            </a:p>
          </p:txBody>
        </p:sp>
        <p:sp>
          <p:nvSpPr>
            <p:cNvPr id="62478" name="Text Box 18"/>
            <p:cNvSpPr txBox="1">
              <a:spLocks noChangeArrowheads="1"/>
            </p:cNvSpPr>
            <p:nvPr/>
          </p:nvSpPr>
          <p:spPr bwMode="auto">
            <a:xfrm>
              <a:off x="938" y="3456"/>
              <a:ext cx="1344" cy="384"/>
            </a:xfrm>
            <a:prstGeom prst="rect">
              <a:avLst/>
            </a:prstGeom>
            <a:noFill/>
            <a:ln w="38100">
              <a:noFill/>
              <a:miter lim="800000"/>
              <a:headEnd/>
              <a:tailEnd/>
            </a:ln>
          </p:spPr>
          <p:txBody>
            <a:bodyPr lIns="77724" tIns="38862" rIns="77724" bIns="0"/>
            <a:lstStyle/>
            <a:p>
              <a:pPr algn="ctr" eaLnBrk="0" hangingPunct="0">
                <a:spcAft>
                  <a:spcPct val="30000"/>
                </a:spcAft>
              </a:pPr>
              <a:r>
                <a:rPr lang="en-US" altLang="zh-TW">
                  <a:latin typeface="Verdana" pitchFamily="34" charset="0"/>
                  <a:ea typeface="PMingLiU" pitchFamily="18" charset="-120"/>
                </a:rPr>
                <a:t>Partial</a:t>
              </a:r>
              <a:br>
                <a:rPr lang="en-US" altLang="zh-TW">
                  <a:latin typeface="Verdana" pitchFamily="34" charset="0"/>
                  <a:ea typeface="PMingLiU" pitchFamily="18" charset="-120"/>
                </a:rPr>
              </a:br>
              <a:r>
                <a:rPr lang="en-US" altLang="zh-TW">
                  <a:latin typeface="Verdana" pitchFamily="34" charset="0"/>
                  <a:ea typeface="PMingLiU" pitchFamily="18" charset="-120"/>
                </a:rPr>
                <a:t>SemSpec</a:t>
              </a:r>
              <a:endParaRPr lang="en-US" sz="1600">
                <a:latin typeface="Verdana" pitchFamily="34" charset="0"/>
                <a:cs typeface="Arial" charset="0"/>
              </a:endParaRPr>
            </a:p>
          </p:txBody>
        </p:sp>
        <p:sp>
          <p:nvSpPr>
            <p:cNvPr id="62479" name="Freeform 19"/>
            <p:cNvSpPr>
              <a:spLocks/>
            </p:cNvSpPr>
            <p:nvPr/>
          </p:nvSpPr>
          <p:spPr bwMode="auto">
            <a:xfrm>
              <a:off x="1938" y="2233"/>
              <a:ext cx="867" cy="247"/>
            </a:xfrm>
            <a:custGeom>
              <a:avLst/>
              <a:gdLst>
                <a:gd name="T0" fmla="*/ 867 w 867"/>
                <a:gd name="T1" fmla="*/ 0 h 247"/>
                <a:gd name="T2" fmla="*/ 728 w 867"/>
                <a:gd name="T3" fmla="*/ 82 h 247"/>
                <a:gd name="T4" fmla="*/ 127 w 867"/>
                <a:gd name="T5" fmla="*/ 95 h 247"/>
                <a:gd name="T6" fmla="*/ 0 w 867"/>
                <a:gd name="T7" fmla="*/ 247 h 247"/>
                <a:gd name="T8" fmla="*/ 0 60000 65536"/>
                <a:gd name="T9" fmla="*/ 0 60000 65536"/>
                <a:gd name="T10" fmla="*/ 0 60000 65536"/>
                <a:gd name="T11" fmla="*/ 0 60000 65536"/>
                <a:gd name="T12" fmla="*/ 0 w 867"/>
                <a:gd name="T13" fmla="*/ 0 h 247"/>
                <a:gd name="T14" fmla="*/ 867 w 867"/>
                <a:gd name="T15" fmla="*/ 247 h 247"/>
              </a:gdLst>
              <a:ahLst/>
              <a:cxnLst>
                <a:cxn ang="T8">
                  <a:pos x="T0" y="T1"/>
                </a:cxn>
                <a:cxn ang="T9">
                  <a:pos x="T2" y="T3"/>
                </a:cxn>
                <a:cxn ang="T10">
                  <a:pos x="T4" y="T5"/>
                </a:cxn>
                <a:cxn ang="T11">
                  <a:pos x="T6" y="T7"/>
                </a:cxn>
              </a:cxnLst>
              <a:rect l="T12" t="T13" r="T14" b="T15"/>
              <a:pathLst>
                <a:path w="867" h="247">
                  <a:moveTo>
                    <a:pt x="867" y="0"/>
                  </a:moveTo>
                  <a:cubicBezTo>
                    <a:pt x="843" y="14"/>
                    <a:pt x="851" y="66"/>
                    <a:pt x="728" y="82"/>
                  </a:cubicBezTo>
                  <a:cubicBezTo>
                    <a:pt x="605" y="98"/>
                    <a:pt x="248" y="67"/>
                    <a:pt x="127" y="95"/>
                  </a:cubicBezTo>
                  <a:cubicBezTo>
                    <a:pt x="6" y="123"/>
                    <a:pt x="26" y="215"/>
                    <a:pt x="0" y="247"/>
                  </a:cubicBezTo>
                </a:path>
              </a:pathLst>
            </a:custGeom>
            <a:noFill/>
            <a:ln w="38100">
              <a:solidFill>
                <a:srgbClr val="339966"/>
              </a:solidFill>
              <a:round/>
              <a:headEnd/>
              <a:tailEnd type="triangle" w="med" len="med"/>
            </a:ln>
          </p:spPr>
          <p:txBody>
            <a:bodyPr/>
            <a:lstStyle/>
            <a:p>
              <a:endParaRPr lang="en-US"/>
            </a:p>
          </p:txBody>
        </p:sp>
        <p:sp>
          <p:nvSpPr>
            <p:cNvPr id="62480" name="Freeform 20"/>
            <p:cNvSpPr>
              <a:spLocks/>
            </p:cNvSpPr>
            <p:nvPr/>
          </p:nvSpPr>
          <p:spPr bwMode="auto">
            <a:xfrm>
              <a:off x="1536" y="2016"/>
              <a:ext cx="7" cy="513"/>
            </a:xfrm>
            <a:custGeom>
              <a:avLst/>
              <a:gdLst>
                <a:gd name="T0" fmla="*/ 0 w 7"/>
                <a:gd name="T1" fmla="*/ 0 h 513"/>
                <a:gd name="T2" fmla="*/ 7 w 7"/>
                <a:gd name="T3" fmla="*/ 513 h 513"/>
                <a:gd name="T4" fmla="*/ 0 60000 65536"/>
                <a:gd name="T5" fmla="*/ 0 60000 65536"/>
                <a:gd name="T6" fmla="*/ 0 w 7"/>
                <a:gd name="T7" fmla="*/ 0 h 513"/>
                <a:gd name="T8" fmla="*/ 7 w 7"/>
                <a:gd name="T9" fmla="*/ 513 h 513"/>
              </a:gdLst>
              <a:ahLst/>
              <a:cxnLst>
                <a:cxn ang="T4">
                  <a:pos x="T0" y="T1"/>
                </a:cxn>
                <a:cxn ang="T5">
                  <a:pos x="T2" y="T3"/>
                </a:cxn>
              </a:cxnLst>
              <a:rect l="T6" t="T7" r="T8" b="T9"/>
              <a:pathLst>
                <a:path w="7" h="513">
                  <a:moveTo>
                    <a:pt x="0" y="0"/>
                  </a:moveTo>
                  <a:cubicBezTo>
                    <a:pt x="0" y="85"/>
                    <a:pt x="6" y="406"/>
                    <a:pt x="7" y="513"/>
                  </a:cubicBezTo>
                </a:path>
              </a:pathLst>
            </a:custGeom>
            <a:noFill/>
            <a:ln w="38100">
              <a:solidFill>
                <a:srgbClr val="339966"/>
              </a:solidFill>
              <a:round/>
              <a:headEnd/>
              <a:tailEnd type="triangle" w="med" len="med"/>
            </a:ln>
          </p:spPr>
          <p:txBody>
            <a:bodyPr/>
            <a:lstStyle/>
            <a:p>
              <a:endParaRPr lang="en-US"/>
            </a:p>
          </p:txBody>
        </p:sp>
        <p:sp>
          <p:nvSpPr>
            <p:cNvPr id="62481" name="AutoShape 21"/>
            <p:cNvSpPr>
              <a:spLocks noChangeArrowheads="1"/>
            </p:cNvSpPr>
            <p:nvPr/>
          </p:nvSpPr>
          <p:spPr bwMode="auto">
            <a:xfrm>
              <a:off x="2832" y="1104"/>
              <a:ext cx="1152" cy="528"/>
            </a:xfrm>
            <a:prstGeom prst="can">
              <a:avLst>
                <a:gd name="adj" fmla="val 25000"/>
              </a:avLst>
            </a:prstGeom>
            <a:solidFill>
              <a:srgbClr val="99CCFF"/>
            </a:solidFill>
            <a:ln w="38100">
              <a:solidFill>
                <a:srgbClr val="666699"/>
              </a:solidFill>
              <a:round/>
              <a:headEnd/>
              <a:tailEnd/>
            </a:ln>
          </p:spPr>
          <p:txBody>
            <a:bodyPr lIns="0" tIns="0" rIns="0" bIns="0"/>
            <a:lstStyle/>
            <a:p>
              <a:pPr algn="ctr" eaLnBrk="0" hangingPunct="0"/>
              <a:r>
                <a:rPr lang="en-US" altLang="zh-TW">
                  <a:latin typeface="Verdana" pitchFamily="34" charset="0"/>
                  <a:ea typeface="PMingLiU" pitchFamily="18" charset="-120"/>
                </a:rPr>
                <a:t>World Knowledge</a:t>
              </a:r>
              <a:endParaRPr lang="en-US">
                <a:latin typeface="Verdana" pitchFamily="34" charset="0"/>
                <a:ea typeface="PMingLiU" pitchFamily="18" charset="-120"/>
              </a:endParaRPr>
            </a:p>
          </p:txBody>
        </p:sp>
        <p:sp>
          <p:nvSpPr>
            <p:cNvPr id="62482" name="Freeform 22"/>
            <p:cNvSpPr>
              <a:spLocks/>
            </p:cNvSpPr>
            <p:nvPr/>
          </p:nvSpPr>
          <p:spPr bwMode="auto">
            <a:xfrm>
              <a:off x="1723" y="1632"/>
              <a:ext cx="1089" cy="873"/>
            </a:xfrm>
            <a:custGeom>
              <a:avLst/>
              <a:gdLst>
                <a:gd name="T0" fmla="*/ 1089 w 1089"/>
                <a:gd name="T1" fmla="*/ 0 h 873"/>
                <a:gd name="T2" fmla="*/ 810 w 1089"/>
                <a:gd name="T3" fmla="*/ 449 h 873"/>
                <a:gd name="T4" fmla="*/ 152 w 1089"/>
                <a:gd name="T5" fmla="*/ 525 h 873"/>
                <a:gd name="T6" fmla="*/ 0 w 1089"/>
                <a:gd name="T7" fmla="*/ 873 h 873"/>
                <a:gd name="T8" fmla="*/ 0 60000 65536"/>
                <a:gd name="T9" fmla="*/ 0 60000 65536"/>
                <a:gd name="T10" fmla="*/ 0 60000 65536"/>
                <a:gd name="T11" fmla="*/ 0 60000 65536"/>
                <a:gd name="T12" fmla="*/ 0 w 1089"/>
                <a:gd name="T13" fmla="*/ 0 h 873"/>
                <a:gd name="T14" fmla="*/ 1089 w 1089"/>
                <a:gd name="T15" fmla="*/ 873 h 873"/>
              </a:gdLst>
              <a:ahLst/>
              <a:cxnLst>
                <a:cxn ang="T8">
                  <a:pos x="T0" y="T1"/>
                </a:cxn>
                <a:cxn ang="T9">
                  <a:pos x="T2" y="T3"/>
                </a:cxn>
                <a:cxn ang="T10">
                  <a:pos x="T4" y="T5"/>
                </a:cxn>
                <a:cxn ang="T11">
                  <a:pos x="T6" y="T7"/>
                </a:cxn>
              </a:cxnLst>
              <a:rect l="T12" t="T13" r="T14" b="T15"/>
              <a:pathLst>
                <a:path w="1089" h="873">
                  <a:moveTo>
                    <a:pt x="1089" y="0"/>
                  </a:moveTo>
                  <a:cubicBezTo>
                    <a:pt x="1042" y="75"/>
                    <a:pt x="966" y="362"/>
                    <a:pt x="810" y="449"/>
                  </a:cubicBezTo>
                  <a:cubicBezTo>
                    <a:pt x="654" y="536"/>
                    <a:pt x="287" y="454"/>
                    <a:pt x="152" y="525"/>
                  </a:cubicBezTo>
                  <a:cubicBezTo>
                    <a:pt x="17" y="596"/>
                    <a:pt x="32" y="801"/>
                    <a:pt x="0" y="873"/>
                  </a:cubicBezTo>
                </a:path>
              </a:pathLst>
            </a:custGeom>
            <a:noFill/>
            <a:ln w="38100">
              <a:solidFill>
                <a:srgbClr val="339966"/>
              </a:solidFill>
              <a:round/>
              <a:headEnd/>
              <a:tailEnd type="triangle" w="med" len="med"/>
            </a:ln>
          </p:spPr>
          <p:txBody>
            <a:bodyPr/>
            <a:lstStyle/>
            <a:p>
              <a:endParaRPr lang="en-US"/>
            </a:p>
          </p:txBody>
        </p:sp>
      </p:grpSp>
      <p:grpSp>
        <p:nvGrpSpPr>
          <p:cNvPr id="6" name="Group 23"/>
          <p:cNvGrpSpPr>
            <a:grpSpLocks/>
          </p:cNvGrpSpPr>
          <p:nvPr/>
        </p:nvGrpSpPr>
        <p:grpSpPr bwMode="auto">
          <a:xfrm>
            <a:off x="3241675" y="3756025"/>
            <a:ext cx="4759325" cy="2151063"/>
            <a:chOff x="2042" y="2366"/>
            <a:chExt cx="2998" cy="1355"/>
          </a:xfrm>
        </p:grpSpPr>
        <p:sp>
          <p:nvSpPr>
            <p:cNvPr id="62472" name="Freeform 24"/>
            <p:cNvSpPr>
              <a:spLocks/>
            </p:cNvSpPr>
            <p:nvPr/>
          </p:nvSpPr>
          <p:spPr bwMode="auto">
            <a:xfrm>
              <a:off x="2042" y="2366"/>
              <a:ext cx="1388" cy="1284"/>
            </a:xfrm>
            <a:custGeom>
              <a:avLst/>
              <a:gdLst>
                <a:gd name="T0" fmla="*/ 0 w 1388"/>
                <a:gd name="T1" fmla="*/ 1282 h 1284"/>
                <a:gd name="T2" fmla="*/ 1388 w 1388"/>
                <a:gd name="T3" fmla="*/ 1284 h 1284"/>
                <a:gd name="T4" fmla="*/ 1388 w 1388"/>
                <a:gd name="T5" fmla="*/ 0 h 1284"/>
                <a:gd name="T6" fmla="*/ 0 60000 65536"/>
                <a:gd name="T7" fmla="*/ 0 60000 65536"/>
                <a:gd name="T8" fmla="*/ 0 60000 65536"/>
                <a:gd name="T9" fmla="*/ 0 w 1388"/>
                <a:gd name="T10" fmla="*/ 0 h 1284"/>
                <a:gd name="T11" fmla="*/ 1388 w 1388"/>
                <a:gd name="T12" fmla="*/ 1284 h 1284"/>
              </a:gdLst>
              <a:ahLst/>
              <a:cxnLst>
                <a:cxn ang="T6">
                  <a:pos x="T0" y="T1"/>
                </a:cxn>
                <a:cxn ang="T7">
                  <a:pos x="T2" y="T3"/>
                </a:cxn>
                <a:cxn ang="T8">
                  <a:pos x="T4" y="T5"/>
                </a:cxn>
              </a:cxnLst>
              <a:rect l="T9" t="T10" r="T11" b="T12"/>
              <a:pathLst>
                <a:path w="1388" h="1284">
                  <a:moveTo>
                    <a:pt x="0" y="1282"/>
                  </a:moveTo>
                  <a:lnTo>
                    <a:pt x="1388" y="1284"/>
                  </a:lnTo>
                  <a:lnTo>
                    <a:pt x="1388" y="0"/>
                  </a:lnTo>
                </a:path>
              </a:pathLst>
            </a:custGeom>
            <a:noFill/>
            <a:ln w="63500">
              <a:solidFill>
                <a:srgbClr val="990099"/>
              </a:solidFill>
              <a:round/>
              <a:headEnd/>
              <a:tailEnd type="triangle" w="med" len="med"/>
            </a:ln>
          </p:spPr>
          <p:txBody>
            <a:bodyPr/>
            <a:lstStyle/>
            <a:p>
              <a:endParaRPr lang="en-US"/>
            </a:p>
          </p:txBody>
        </p:sp>
        <p:sp>
          <p:nvSpPr>
            <p:cNvPr id="62473" name="Rectangle 25"/>
            <p:cNvSpPr>
              <a:spLocks noChangeArrowheads="1"/>
            </p:cNvSpPr>
            <p:nvPr/>
          </p:nvSpPr>
          <p:spPr bwMode="auto">
            <a:xfrm>
              <a:off x="3456" y="2736"/>
              <a:ext cx="1584" cy="985"/>
            </a:xfrm>
            <a:prstGeom prst="rect">
              <a:avLst/>
            </a:prstGeom>
            <a:noFill/>
            <a:ln w="9525">
              <a:noFill/>
              <a:miter lim="800000"/>
              <a:headEnd/>
              <a:tailEnd/>
            </a:ln>
          </p:spPr>
          <p:txBody>
            <a:bodyPr>
              <a:spAutoFit/>
            </a:bodyPr>
            <a:lstStyle/>
            <a:p>
              <a:pPr marL="342900" indent="-342900">
                <a:spcAft>
                  <a:spcPct val="35000"/>
                </a:spcAft>
              </a:pPr>
              <a:r>
                <a:rPr lang="en-US" altLang="zh-TW" sz="2400">
                  <a:latin typeface="Verdana" pitchFamily="34" charset="0"/>
                  <a:ea typeface="PMingLiU" pitchFamily="18" charset="-120"/>
                </a:rPr>
                <a:t>hypothesize</a:t>
              </a:r>
            </a:p>
            <a:p>
              <a:pPr marL="342900" indent="-342900">
                <a:buFontTx/>
                <a:buChar char="•"/>
              </a:pPr>
              <a:r>
                <a:rPr lang="en-US" sz="1600">
                  <a:latin typeface="Verdana" pitchFamily="34" charset="0"/>
                  <a:cs typeface="Arial" charset="0"/>
                </a:rPr>
                <a:t>map form to meaning</a:t>
              </a:r>
            </a:p>
            <a:p>
              <a:pPr marL="342900" indent="-342900">
                <a:buFontTx/>
                <a:buChar char="•"/>
              </a:pPr>
              <a:r>
                <a:rPr lang="en-US" sz="1600">
                  <a:latin typeface="Verdana" pitchFamily="34" charset="0"/>
                  <a:cs typeface="Arial" charset="0"/>
                </a:rPr>
                <a:t>learn contextual constraints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idx="4294967295"/>
          </p:nvPr>
        </p:nvSpPr>
        <p:spPr>
          <a:xfrm>
            <a:off x="0" y="0"/>
            <a:ext cx="9144000" cy="990600"/>
          </a:xfrm>
        </p:spPr>
        <p:txBody>
          <a:bodyPr/>
          <a:lstStyle/>
          <a:p>
            <a:pPr eaLnBrk="1" hangingPunct="1"/>
            <a:r>
              <a:rPr lang="en-US" smtClean="0"/>
              <a:t>    Challenge: How far up to generalize</a:t>
            </a:r>
          </a:p>
        </p:txBody>
      </p:sp>
      <p:sp>
        <p:nvSpPr>
          <p:cNvPr id="63491" name="Content Placeholder 2"/>
          <p:cNvSpPr>
            <a:spLocks noGrp="1"/>
          </p:cNvSpPr>
          <p:nvPr>
            <p:ph idx="4294967295"/>
          </p:nvPr>
        </p:nvSpPr>
        <p:spPr/>
        <p:txBody>
          <a:bodyPr/>
          <a:lstStyle/>
          <a:p>
            <a:pPr eaLnBrk="1" hangingPunct="1"/>
            <a:r>
              <a:rPr lang="en-US" smtClean="0"/>
              <a:t>Eat rice</a:t>
            </a:r>
          </a:p>
          <a:p>
            <a:pPr eaLnBrk="1" hangingPunct="1"/>
            <a:r>
              <a:rPr lang="en-US" smtClean="0"/>
              <a:t>Eat apple</a:t>
            </a:r>
          </a:p>
          <a:p>
            <a:pPr eaLnBrk="1" hangingPunct="1"/>
            <a:r>
              <a:rPr lang="en-US" smtClean="0"/>
              <a:t>Eat watermelon</a:t>
            </a:r>
          </a:p>
          <a:p>
            <a:pPr eaLnBrk="1" hangingPunct="1"/>
            <a:endParaRPr lang="en-US" smtClean="0"/>
          </a:p>
          <a:p>
            <a:pPr eaLnBrk="1" hangingPunct="1"/>
            <a:r>
              <a:rPr lang="en-US" smtClean="0"/>
              <a:t>Want rice</a:t>
            </a:r>
          </a:p>
          <a:p>
            <a:pPr eaLnBrk="1" hangingPunct="1"/>
            <a:r>
              <a:rPr lang="en-US" smtClean="0"/>
              <a:t>Want apple</a:t>
            </a:r>
          </a:p>
          <a:p>
            <a:pPr eaLnBrk="1" hangingPunct="1"/>
            <a:r>
              <a:rPr lang="en-US" smtClean="0"/>
              <a:t>Want chair</a:t>
            </a:r>
          </a:p>
        </p:txBody>
      </p:sp>
      <p:sp>
        <p:nvSpPr>
          <p:cNvPr id="63492" name="Slide Number Placeholder 3"/>
          <p:cNvSpPr txBox="1">
            <a:spLocks noGrp="1"/>
          </p:cNvSpPr>
          <p:nvPr/>
        </p:nvSpPr>
        <p:spPr bwMode="auto">
          <a:xfrm>
            <a:off x="6858000" y="6537325"/>
            <a:ext cx="2286000" cy="320675"/>
          </a:xfrm>
          <a:prstGeom prst="rect">
            <a:avLst/>
          </a:prstGeom>
          <a:noFill/>
          <a:ln w="9525">
            <a:noFill/>
            <a:miter lim="800000"/>
            <a:headEnd/>
            <a:tailEnd/>
          </a:ln>
        </p:spPr>
        <p:txBody>
          <a:bodyPr/>
          <a:lstStyle/>
          <a:p>
            <a:pPr algn="r"/>
            <a:endParaRPr lang="en-US">
              <a:cs typeface="Arial" charset="0"/>
            </a:endParaRPr>
          </a:p>
        </p:txBody>
      </p:sp>
      <p:sp>
        <p:nvSpPr>
          <p:cNvPr id="5" name="Text Box 20"/>
          <p:cNvSpPr txBox="1">
            <a:spLocks noChangeArrowheads="1"/>
          </p:cNvSpPr>
          <p:nvPr/>
        </p:nvSpPr>
        <p:spPr bwMode="auto">
          <a:xfrm>
            <a:off x="5029200" y="1295400"/>
            <a:ext cx="2593975" cy="4603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45720" rIns="45720"/>
          <a:lstStyle/>
          <a:p>
            <a:pPr algn="ctr">
              <a:defRPr/>
            </a:pPr>
            <a:r>
              <a:rPr lang="en-US" sz="2000">
                <a:solidFill>
                  <a:srgbClr val="3D81BF"/>
                </a:solidFill>
                <a:latin typeface="Century Gothic" pitchFamily="34" charset="0"/>
                <a:ea typeface="PMingLiU" pitchFamily="18" charset="-120"/>
              </a:rPr>
              <a:t>Inanimate Object</a:t>
            </a:r>
            <a:endParaRPr lang="en-US" sz="2000">
              <a:solidFill>
                <a:srgbClr val="3D81BF"/>
              </a:solidFill>
              <a:cs typeface="Arial" pitchFamily="34" charset="0"/>
            </a:endParaRPr>
          </a:p>
        </p:txBody>
      </p:sp>
      <p:sp>
        <p:nvSpPr>
          <p:cNvPr id="6" name="Text Box 21"/>
          <p:cNvSpPr txBox="1">
            <a:spLocks noChangeArrowheads="1"/>
          </p:cNvSpPr>
          <p:nvPr/>
        </p:nvSpPr>
        <p:spPr bwMode="auto">
          <a:xfrm>
            <a:off x="4648200" y="2438400"/>
            <a:ext cx="1647825" cy="7239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45720" rIns="45720"/>
          <a:lstStyle/>
          <a:p>
            <a:pPr algn="ctr">
              <a:defRPr/>
            </a:pPr>
            <a:r>
              <a:rPr lang="en-US" altLang="zh-TW" sz="2000">
                <a:solidFill>
                  <a:srgbClr val="3D81BF"/>
                </a:solidFill>
                <a:latin typeface="Century Gothic" pitchFamily="34" charset="0"/>
                <a:ea typeface="PMingLiU" pitchFamily="18" charset="-120"/>
              </a:rPr>
              <a:t>Manipulable</a:t>
            </a:r>
          </a:p>
          <a:p>
            <a:pPr algn="ctr">
              <a:defRPr/>
            </a:pPr>
            <a:r>
              <a:rPr lang="en-US" sz="2000">
                <a:solidFill>
                  <a:srgbClr val="3D81BF"/>
                </a:solidFill>
                <a:latin typeface="Century Gothic" pitchFamily="34" charset="0"/>
                <a:ea typeface="PMingLiU" pitchFamily="18" charset="-120"/>
              </a:rPr>
              <a:t>Objects</a:t>
            </a:r>
            <a:endParaRPr lang="en-US" sz="2000">
              <a:solidFill>
                <a:srgbClr val="3D81BF"/>
              </a:solidFill>
              <a:cs typeface="Arial" pitchFamily="34" charset="0"/>
            </a:endParaRPr>
          </a:p>
        </p:txBody>
      </p:sp>
      <p:cxnSp>
        <p:nvCxnSpPr>
          <p:cNvPr id="7" name="AutoShape 23"/>
          <p:cNvCxnSpPr>
            <a:cxnSpLocks noChangeShapeType="1"/>
            <a:stCxn id="5" idx="2"/>
            <a:endCxn id="6" idx="0"/>
          </p:cNvCxnSpPr>
          <p:nvPr/>
        </p:nvCxnSpPr>
        <p:spPr bwMode="auto">
          <a:xfrm rot="5400000">
            <a:off x="5557838" y="1670050"/>
            <a:ext cx="682625" cy="854075"/>
          </a:xfrm>
          <a:prstGeom prst="straightConnector1">
            <a:avLst/>
          </a:prstGeom>
          <a:ln>
            <a:headEnd/>
            <a:tailEnd type="triangle" w="sm" len="sm"/>
          </a:ln>
        </p:spPr>
        <p:style>
          <a:lnRef idx="2">
            <a:schemeClr val="dk1"/>
          </a:lnRef>
          <a:fillRef idx="0">
            <a:schemeClr val="dk1"/>
          </a:fillRef>
          <a:effectRef idx="1">
            <a:schemeClr val="dk1"/>
          </a:effectRef>
          <a:fontRef idx="minor">
            <a:schemeClr val="tx1"/>
          </a:fontRef>
        </p:style>
      </p:cxnSp>
      <p:sp>
        <p:nvSpPr>
          <p:cNvPr id="8" name="Text Box 26"/>
          <p:cNvSpPr txBox="1">
            <a:spLocks noChangeArrowheads="1"/>
          </p:cNvSpPr>
          <p:nvPr/>
        </p:nvSpPr>
        <p:spPr bwMode="auto">
          <a:xfrm>
            <a:off x="6934200" y="2438400"/>
            <a:ext cx="1790700" cy="7207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45720" rIns="45720"/>
          <a:lstStyle/>
          <a:p>
            <a:pPr algn="ctr">
              <a:defRPr/>
            </a:pPr>
            <a:r>
              <a:rPr lang="en-US" altLang="zh-TW" sz="2000">
                <a:solidFill>
                  <a:srgbClr val="3D81BF"/>
                </a:solidFill>
                <a:latin typeface="Century Gothic" pitchFamily="34" charset="0"/>
                <a:ea typeface="PMingLiU" pitchFamily="18" charset="-120"/>
              </a:rPr>
              <a:t>Unmovable Objects</a:t>
            </a:r>
            <a:endParaRPr lang="en-US" sz="2000">
              <a:solidFill>
                <a:srgbClr val="3D81BF"/>
              </a:solidFill>
              <a:cs typeface="Arial" pitchFamily="34" charset="0"/>
            </a:endParaRPr>
          </a:p>
        </p:txBody>
      </p:sp>
      <p:cxnSp>
        <p:nvCxnSpPr>
          <p:cNvPr id="9" name="AutoShape 29"/>
          <p:cNvCxnSpPr>
            <a:cxnSpLocks noChangeShapeType="1"/>
            <a:stCxn id="5" idx="2"/>
            <a:endCxn id="8" idx="0"/>
          </p:cNvCxnSpPr>
          <p:nvPr/>
        </p:nvCxnSpPr>
        <p:spPr bwMode="auto">
          <a:xfrm rot="16200000" flipH="1">
            <a:off x="6736556" y="1345407"/>
            <a:ext cx="682625" cy="1503362"/>
          </a:xfrm>
          <a:prstGeom prst="straightConnector1">
            <a:avLst/>
          </a:prstGeom>
          <a:ln>
            <a:headEnd/>
            <a:tailEnd type="triangle" w="sm" len="sm"/>
          </a:ln>
        </p:spPr>
        <p:style>
          <a:lnRef idx="2">
            <a:schemeClr val="dk1"/>
          </a:lnRef>
          <a:fillRef idx="0">
            <a:schemeClr val="dk1"/>
          </a:fillRef>
          <a:effectRef idx="1">
            <a:schemeClr val="dk1"/>
          </a:effectRef>
          <a:fontRef idx="minor">
            <a:schemeClr val="tx1"/>
          </a:fontRef>
        </p:style>
      </p:cxnSp>
      <p:sp>
        <p:nvSpPr>
          <p:cNvPr id="19" name="Text Box 26"/>
          <p:cNvSpPr txBox="1">
            <a:spLocks noChangeArrowheads="1"/>
          </p:cNvSpPr>
          <p:nvPr/>
        </p:nvSpPr>
        <p:spPr bwMode="auto">
          <a:xfrm>
            <a:off x="4572000" y="3810000"/>
            <a:ext cx="1790700" cy="381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45720" rIns="45720"/>
          <a:lstStyle/>
          <a:p>
            <a:pPr algn="ctr">
              <a:defRPr/>
            </a:pPr>
            <a:r>
              <a:rPr lang="en-US" altLang="zh-TW" sz="2000">
                <a:solidFill>
                  <a:srgbClr val="3D81BF"/>
                </a:solidFill>
                <a:latin typeface="Century Gothic" pitchFamily="34" charset="0"/>
                <a:ea typeface="PMingLiU" pitchFamily="18" charset="-120"/>
              </a:rPr>
              <a:t>Food</a:t>
            </a:r>
            <a:endParaRPr lang="en-US" sz="2000">
              <a:solidFill>
                <a:srgbClr val="3D81BF"/>
              </a:solidFill>
              <a:cs typeface="Arial" pitchFamily="34" charset="0"/>
            </a:endParaRPr>
          </a:p>
        </p:txBody>
      </p:sp>
      <p:cxnSp>
        <p:nvCxnSpPr>
          <p:cNvPr id="21" name="AutoShape 29"/>
          <p:cNvCxnSpPr>
            <a:cxnSpLocks noChangeShapeType="1"/>
            <a:stCxn id="6" idx="2"/>
            <a:endCxn id="19" idx="0"/>
          </p:cNvCxnSpPr>
          <p:nvPr/>
        </p:nvCxnSpPr>
        <p:spPr bwMode="auto">
          <a:xfrm rot="5400000">
            <a:off x="5145882" y="3483768"/>
            <a:ext cx="647700" cy="4763"/>
          </a:xfrm>
          <a:prstGeom prst="straightConnector1">
            <a:avLst/>
          </a:prstGeom>
          <a:ln>
            <a:headEnd/>
            <a:tailEnd type="triangle" w="sm" len="sm"/>
          </a:ln>
        </p:spPr>
        <p:style>
          <a:lnRef idx="2">
            <a:schemeClr val="dk1"/>
          </a:lnRef>
          <a:fillRef idx="0">
            <a:schemeClr val="dk1"/>
          </a:fillRef>
          <a:effectRef idx="1">
            <a:schemeClr val="dk1"/>
          </a:effectRef>
          <a:fontRef idx="minor">
            <a:schemeClr val="tx1"/>
          </a:fontRef>
        </p:style>
      </p:cxnSp>
      <p:sp>
        <p:nvSpPr>
          <p:cNvPr id="25" name="Text Box 26"/>
          <p:cNvSpPr txBox="1">
            <a:spLocks noChangeArrowheads="1"/>
          </p:cNvSpPr>
          <p:nvPr/>
        </p:nvSpPr>
        <p:spPr bwMode="auto">
          <a:xfrm>
            <a:off x="7010400" y="3810000"/>
            <a:ext cx="1790700" cy="381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45720" rIns="45720"/>
          <a:lstStyle/>
          <a:p>
            <a:pPr algn="ctr">
              <a:defRPr/>
            </a:pPr>
            <a:r>
              <a:rPr lang="en-US" altLang="zh-TW" sz="2000">
                <a:solidFill>
                  <a:srgbClr val="3D81BF"/>
                </a:solidFill>
                <a:latin typeface="Century Gothic" pitchFamily="34" charset="0"/>
                <a:ea typeface="PMingLiU" pitchFamily="18" charset="-120"/>
              </a:rPr>
              <a:t>Furniture</a:t>
            </a:r>
            <a:endParaRPr lang="en-US" sz="2000">
              <a:solidFill>
                <a:srgbClr val="3D81BF"/>
              </a:solidFill>
              <a:cs typeface="Arial" pitchFamily="34" charset="0"/>
            </a:endParaRPr>
          </a:p>
        </p:txBody>
      </p:sp>
      <p:sp>
        <p:nvSpPr>
          <p:cNvPr id="34" name="Text Box 26"/>
          <p:cNvSpPr txBox="1">
            <a:spLocks noChangeArrowheads="1"/>
          </p:cNvSpPr>
          <p:nvPr/>
        </p:nvSpPr>
        <p:spPr bwMode="auto">
          <a:xfrm>
            <a:off x="4495800" y="4572000"/>
            <a:ext cx="838200" cy="381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45720" rIns="45720"/>
          <a:lstStyle/>
          <a:p>
            <a:pPr algn="ctr">
              <a:defRPr/>
            </a:pPr>
            <a:r>
              <a:rPr lang="en-US" altLang="zh-TW" sz="2000">
                <a:solidFill>
                  <a:srgbClr val="3D81BF"/>
                </a:solidFill>
                <a:latin typeface="Century Gothic" pitchFamily="34" charset="0"/>
                <a:ea typeface="PMingLiU" pitchFamily="18" charset="-120"/>
              </a:rPr>
              <a:t>Fruit</a:t>
            </a:r>
            <a:endParaRPr lang="en-US" sz="2000">
              <a:solidFill>
                <a:srgbClr val="3D81BF"/>
              </a:solidFill>
              <a:cs typeface="Arial" pitchFamily="34" charset="0"/>
            </a:endParaRPr>
          </a:p>
        </p:txBody>
      </p:sp>
      <p:cxnSp>
        <p:nvCxnSpPr>
          <p:cNvPr id="35" name="AutoShape 29"/>
          <p:cNvCxnSpPr>
            <a:cxnSpLocks noChangeShapeType="1"/>
            <a:stCxn id="19" idx="2"/>
            <a:endCxn id="34" idx="0"/>
          </p:cNvCxnSpPr>
          <p:nvPr/>
        </p:nvCxnSpPr>
        <p:spPr bwMode="auto">
          <a:xfrm rot="5400000">
            <a:off x="5000625" y="4105275"/>
            <a:ext cx="381000" cy="552450"/>
          </a:xfrm>
          <a:prstGeom prst="straightConnector1">
            <a:avLst/>
          </a:prstGeom>
          <a:ln>
            <a:headEnd/>
            <a:tailEnd type="triangle" w="sm" len="sm"/>
          </a:ln>
        </p:spPr>
        <p:style>
          <a:lnRef idx="2">
            <a:schemeClr val="dk1"/>
          </a:lnRef>
          <a:fillRef idx="0">
            <a:schemeClr val="dk1"/>
          </a:fillRef>
          <a:effectRef idx="1">
            <a:schemeClr val="dk1"/>
          </a:effectRef>
          <a:fontRef idx="minor">
            <a:schemeClr val="tx1"/>
          </a:fontRef>
        </p:style>
      </p:cxnSp>
      <p:sp>
        <p:nvSpPr>
          <p:cNvPr id="40" name="Text Box 26"/>
          <p:cNvSpPr txBox="1">
            <a:spLocks noChangeArrowheads="1"/>
          </p:cNvSpPr>
          <p:nvPr/>
        </p:nvSpPr>
        <p:spPr bwMode="auto">
          <a:xfrm>
            <a:off x="5562600" y="4572000"/>
            <a:ext cx="990600" cy="381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45720" rIns="45720"/>
          <a:lstStyle/>
          <a:p>
            <a:pPr algn="ctr">
              <a:defRPr/>
            </a:pPr>
            <a:r>
              <a:rPr lang="en-US" altLang="zh-TW" sz="2000">
                <a:solidFill>
                  <a:srgbClr val="3D81BF"/>
                </a:solidFill>
                <a:latin typeface="Century Gothic" pitchFamily="34" charset="0"/>
                <a:ea typeface="PMingLiU" pitchFamily="18" charset="-120"/>
              </a:rPr>
              <a:t>Savory</a:t>
            </a:r>
            <a:endParaRPr lang="en-US" sz="2000">
              <a:solidFill>
                <a:srgbClr val="3D81BF"/>
              </a:solidFill>
              <a:cs typeface="Arial" pitchFamily="34" charset="0"/>
            </a:endParaRPr>
          </a:p>
        </p:txBody>
      </p:sp>
      <p:cxnSp>
        <p:nvCxnSpPr>
          <p:cNvPr id="41" name="AutoShape 29"/>
          <p:cNvCxnSpPr>
            <a:cxnSpLocks noChangeShapeType="1"/>
            <a:stCxn id="19" idx="2"/>
            <a:endCxn id="40" idx="0"/>
          </p:cNvCxnSpPr>
          <p:nvPr/>
        </p:nvCxnSpPr>
        <p:spPr bwMode="auto">
          <a:xfrm rot="16200000" flipH="1">
            <a:off x="5572125" y="4086225"/>
            <a:ext cx="381000" cy="590550"/>
          </a:xfrm>
          <a:prstGeom prst="straightConnector1">
            <a:avLst/>
          </a:prstGeom>
          <a:ln>
            <a:headEnd/>
            <a:tailEnd type="triangle" w="sm" len="sm"/>
          </a:ln>
        </p:spPr>
        <p:style>
          <a:lnRef idx="2">
            <a:schemeClr val="dk1"/>
          </a:lnRef>
          <a:fillRef idx="0">
            <a:schemeClr val="dk1"/>
          </a:fillRef>
          <a:effectRef idx="1">
            <a:schemeClr val="dk1"/>
          </a:effectRef>
          <a:fontRef idx="minor">
            <a:schemeClr val="tx1"/>
          </a:fontRef>
        </p:style>
      </p:cxnSp>
      <p:sp>
        <p:nvSpPr>
          <p:cNvPr id="48" name="Text Box 26"/>
          <p:cNvSpPr txBox="1">
            <a:spLocks noChangeArrowheads="1"/>
          </p:cNvSpPr>
          <p:nvPr/>
        </p:nvSpPr>
        <p:spPr bwMode="auto">
          <a:xfrm>
            <a:off x="6934200" y="4648200"/>
            <a:ext cx="838200" cy="381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45720" rIns="45720"/>
          <a:lstStyle/>
          <a:p>
            <a:pPr algn="ctr">
              <a:defRPr/>
            </a:pPr>
            <a:r>
              <a:rPr lang="en-US" altLang="zh-TW" sz="2000">
                <a:solidFill>
                  <a:srgbClr val="3D81BF"/>
                </a:solidFill>
                <a:latin typeface="Century Gothic" pitchFamily="34" charset="0"/>
                <a:ea typeface="PMingLiU" pitchFamily="18" charset="-120"/>
              </a:rPr>
              <a:t>Chair</a:t>
            </a:r>
            <a:endParaRPr lang="en-US" sz="2000">
              <a:solidFill>
                <a:srgbClr val="3D81BF"/>
              </a:solidFill>
              <a:cs typeface="Arial" pitchFamily="34" charset="0"/>
            </a:endParaRPr>
          </a:p>
        </p:txBody>
      </p:sp>
      <p:cxnSp>
        <p:nvCxnSpPr>
          <p:cNvPr id="49" name="AutoShape 29"/>
          <p:cNvCxnSpPr>
            <a:cxnSpLocks noChangeShapeType="1"/>
            <a:stCxn id="25" idx="2"/>
            <a:endCxn id="48" idx="0"/>
          </p:cNvCxnSpPr>
          <p:nvPr/>
        </p:nvCxnSpPr>
        <p:spPr bwMode="auto">
          <a:xfrm rot="5400000">
            <a:off x="7400925" y="4143375"/>
            <a:ext cx="457200" cy="552450"/>
          </a:xfrm>
          <a:prstGeom prst="straightConnector1">
            <a:avLst/>
          </a:prstGeom>
          <a:ln>
            <a:headEnd/>
            <a:tailEnd type="triangle" w="sm" len="sm"/>
          </a:ln>
        </p:spPr>
        <p:style>
          <a:lnRef idx="2">
            <a:schemeClr val="dk1"/>
          </a:lnRef>
          <a:fillRef idx="0">
            <a:schemeClr val="dk1"/>
          </a:fillRef>
          <a:effectRef idx="1">
            <a:schemeClr val="dk1"/>
          </a:effectRef>
          <a:fontRef idx="minor">
            <a:schemeClr val="tx1"/>
          </a:fontRef>
        </p:style>
      </p:cxnSp>
      <p:sp>
        <p:nvSpPr>
          <p:cNvPr id="50" name="Text Box 26"/>
          <p:cNvSpPr txBox="1">
            <a:spLocks noChangeArrowheads="1"/>
          </p:cNvSpPr>
          <p:nvPr/>
        </p:nvSpPr>
        <p:spPr bwMode="auto">
          <a:xfrm>
            <a:off x="8001000" y="4648200"/>
            <a:ext cx="838200" cy="381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45720" rIns="45720"/>
          <a:lstStyle/>
          <a:p>
            <a:pPr algn="ctr">
              <a:defRPr/>
            </a:pPr>
            <a:r>
              <a:rPr lang="en-US" sz="2000">
                <a:solidFill>
                  <a:srgbClr val="3D81BF"/>
                </a:solidFill>
                <a:latin typeface="Century Gothic" pitchFamily="34" charset="0"/>
                <a:ea typeface="PMingLiU" pitchFamily="18" charset="-120"/>
              </a:rPr>
              <a:t>Sofa</a:t>
            </a:r>
            <a:endParaRPr lang="en-US" sz="2000">
              <a:solidFill>
                <a:srgbClr val="3D81BF"/>
              </a:solidFill>
              <a:cs typeface="Arial" pitchFamily="34" charset="0"/>
            </a:endParaRPr>
          </a:p>
        </p:txBody>
      </p:sp>
      <p:cxnSp>
        <p:nvCxnSpPr>
          <p:cNvPr id="51" name="AutoShape 29"/>
          <p:cNvCxnSpPr>
            <a:cxnSpLocks noChangeShapeType="1"/>
            <a:stCxn id="25" idx="2"/>
            <a:endCxn id="50" idx="0"/>
          </p:cNvCxnSpPr>
          <p:nvPr/>
        </p:nvCxnSpPr>
        <p:spPr bwMode="auto">
          <a:xfrm rot="16200000" flipH="1">
            <a:off x="7934325" y="4162425"/>
            <a:ext cx="457200" cy="514350"/>
          </a:xfrm>
          <a:prstGeom prst="straightConnector1">
            <a:avLst/>
          </a:prstGeom>
          <a:ln>
            <a:headEnd/>
            <a:tailEnd type="triangle" w="sm" len="sm"/>
          </a:ln>
        </p:spPr>
        <p:style>
          <a:lnRef idx="2">
            <a:schemeClr val="dk1"/>
          </a:lnRef>
          <a:fillRef idx="0">
            <a:schemeClr val="dk1"/>
          </a:fillRef>
          <a:effectRef idx="1">
            <a:schemeClr val="dk1"/>
          </a:effectRef>
          <a:fontRef idx="minor">
            <a:schemeClr val="tx1"/>
          </a:fontRef>
        </p:style>
      </p:cxnSp>
      <p:cxnSp>
        <p:nvCxnSpPr>
          <p:cNvPr id="82" name="AutoShape 29"/>
          <p:cNvCxnSpPr>
            <a:cxnSpLocks noChangeShapeType="1"/>
            <a:stCxn id="8" idx="2"/>
            <a:endCxn id="25" idx="0"/>
          </p:cNvCxnSpPr>
          <p:nvPr/>
        </p:nvCxnSpPr>
        <p:spPr bwMode="auto">
          <a:xfrm rot="16200000" flipH="1">
            <a:off x="7542212" y="3446463"/>
            <a:ext cx="650875" cy="76200"/>
          </a:xfrm>
          <a:prstGeom prst="straightConnector1">
            <a:avLst/>
          </a:prstGeom>
          <a:ln>
            <a:headEnd/>
            <a:tailEnd type="triangle" w="sm" len="sm"/>
          </a:ln>
        </p:spPr>
        <p:style>
          <a:lnRef idx="2">
            <a:schemeClr val="dk1"/>
          </a:lnRef>
          <a:fillRef idx="0">
            <a:schemeClr val="dk1"/>
          </a:fillRef>
          <a:effectRef idx="1">
            <a:schemeClr val="dk1"/>
          </a:effectRef>
          <a:fontRef idx="minor">
            <a:schemeClr val="tx1"/>
          </a:fontRef>
        </p:style>
      </p:cxnSp>
      <p:sp>
        <p:nvSpPr>
          <p:cNvPr id="99" name="Text Box 26"/>
          <p:cNvSpPr txBox="1">
            <a:spLocks noChangeArrowheads="1"/>
          </p:cNvSpPr>
          <p:nvPr/>
        </p:nvSpPr>
        <p:spPr bwMode="auto">
          <a:xfrm>
            <a:off x="3505200" y="5486400"/>
            <a:ext cx="838200" cy="381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45720" rIns="45720"/>
          <a:lstStyle/>
          <a:p>
            <a:pPr algn="ctr">
              <a:defRPr/>
            </a:pPr>
            <a:r>
              <a:rPr lang="en-US" altLang="zh-TW" sz="2000">
                <a:solidFill>
                  <a:srgbClr val="3D81BF"/>
                </a:solidFill>
                <a:latin typeface="Century Gothic" pitchFamily="34" charset="0"/>
                <a:ea typeface="PMingLiU" pitchFamily="18" charset="-120"/>
              </a:rPr>
              <a:t>apple</a:t>
            </a:r>
            <a:endParaRPr lang="en-US" sz="2000">
              <a:solidFill>
                <a:srgbClr val="3D81BF"/>
              </a:solidFill>
              <a:cs typeface="Arial" pitchFamily="34" charset="0"/>
            </a:endParaRPr>
          </a:p>
        </p:txBody>
      </p:sp>
      <p:cxnSp>
        <p:nvCxnSpPr>
          <p:cNvPr id="100" name="AutoShape 29"/>
          <p:cNvCxnSpPr>
            <a:cxnSpLocks noChangeShapeType="1"/>
            <a:stCxn id="34" idx="2"/>
            <a:endCxn id="99" idx="0"/>
          </p:cNvCxnSpPr>
          <p:nvPr/>
        </p:nvCxnSpPr>
        <p:spPr bwMode="auto">
          <a:xfrm rot="5400000">
            <a:off x="4152900" y="4724400"/>
            <a:ext cx="533400" cy="990600"/>
          </a:xfrm>
          <a:prstGeom prst="straightConnector1">
            <a:avLst/>
          </a:prstGeom>
          <a:ln>
            <a:headEnd/>
            <a:tailEnd type="triangle" w="sm" len="sm"/>
          </a:ln>
        </p:spPr>
        <p:style>
          <a:lnRef idx="2">
            <a:schemeClr val="dk1"/>
          </a:lnRef>
          <a:fillRef idx="0">
            <a:schemeClr val="dk1"/>
          </a:fillRef>
          <a:effectRef idx="1">
            <a:schemeClr val="dk1"/>
          </a:effectRef>
          <a:fontRef idx="minor">
            <a:schemeClr val="tx1"/>
          </a:fontRef>
        </p:style>
      </p:cxnSp>
      <p:sp>
        <p:nvSpPr>
          <p:cNvPr id="106" name="Text Box 26"/>
          <p:cNvSpPr txBox="1">
            <a:spLocks noChangeArrowheads="1"/>
          </p:cNvSpPr>
          <p:nvPr/>
        </p:nvSpPr>
        <p:spPr bwMode="auto">
          <a:xfrm>
            <a:off x="4495800" y="5486400"/>
            <a:ext cx="1600200" cy="381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45720" rIns="45720"/>
          <a:lstStyle/>
          <a:p>
            <a:pPr algn="ctr">
              <a:defRPr/>
            </a:pPr>
            <a:r>
              <a:rPr lang="en-US" altLang="zh-TW" sz="2000">
                <a:solidFill>
                  <a:srgbClr val="3D81BF"/>
                </a:solidFill>
                <a:latin typeface="Century Gothic" pitchFamily="34" charset="0"/>
                <a:ea typeface="PMingLiU" pitchFamily="18" charset="-120"/>
              </a:rPr>
              <a:t>watermelon</a:t>
            </a:r>
            <a:endParaRPr lang="en-US" sz="2000">
              <a:solidFill>
                <a:srgbClr val="3D81BF"/>
              </a:solidFill>
              <a:cs typeface="Arial" pitchFamily="34" charset="0"/>
            </a:endParaRPr>
          </a:p>
        </p:txBody>
      </p:sp>
      <p:sp>
        <p:nvSpPr>
          <p:cNvPr id="107" name="Text Box 26"/>
          <p:cNvSpPr txBox="1">
            <a:spLocks noChangeArrowheads="1"/>
          </p:cNvSpPr>
          <p:nvPr/>
        </p:nvSpPr>
        <p:spPr bwMode="auto">
          <a:xfrm>
            <a:off x="6324600" y="5486400"/>
            <a:ext cx="838200" cy="381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45720" rIns="45720"/>
          <a:lstStyle/>
          <a:p>
            <a:pPr algn="ctr">
              <a:defRPr/>
            </a:pPr>
            <a:r>
              <a:rPr lang="en-US" altLang="zh-TW" sz="2000">
                <a:solidFill>
                  <a:srgbClr val="3D81BF"/>
                </a:solidFill>
                <a:latin typeface="Century Gothic" pitchFamily="34" charset="0"/>
                <a:ea typeface="PMingLiU" pitchFamily="18" charset="-120"/>
              </a:rPr>
              <a:t>rice</a:t>
            </a:r>
            <a:endParaRPr lang="en-US" sz="2000">
              <a:solidFill>
                <a:srgbClr val="3D81BF"/>
              </a:solidFill>
              <a:cs typeface="Arial" pitchFamily="34" charset="0"/>
            </a:endParaRPr>
          </a:p>
        </p:txBody>
      </p:sp>
      <p:cxnSp>
        <p:nvCxnSpPr>
          <p:cNvPr id="108" name="AutoShape 29"/>
          <p:cNvCxnSpPr>
            <a:cxnSpLocks noChangeShapeType="1"/>
            <a:stCxn id="34" idx="2"/>
            <a:endCxn id="106" idx="0"/>
          </p:cNvCxnSpPr>
          <p:nvPr/>
        </p:nvCxnSpPr>
        <p:spPr bwMode="auto">
          <a:xfrm rot="16200000" flipH="1">
            <a:off x="4838700" y="5029200"/>
            <a:ext cx="533400" cy="381000"/>
          </a:xfrm>
          <a:prstGeom prst="straightConnector1">
            <a:avLst/>
          </a:prstGeom>
          <a:ln>
            <a:headEnd/>
            <a:tailEnd type="triangle" w="sm" len="sm"/>
          </a:ln>
        </p:spPr>
        <p:style>
          <a:lnRef idx="2">
            <a:schemeClr val="dk1"/>
          </a:lnRef>
          <a:fillRef idx="0">
            <a:schemeClr val="dk1"/>
          </a:fillRef>
          <a:effectRef idx="1">
            <a:schemeClr val="dk1"/>
          </a:effectRef>
          <a:fontRef idx="minor">
            <a:schemeClr val="tx1"/>
          </a:fontRef>
        </p:style>
      </p:cxnSp>
      <p:cxnSp>
        <p:nvCxnSpPr>
          <p:cNvPr id="111" name="AutoShape 29"/>
          <p:cNvCxnSpPr>
            <a:cxnSpLocks noChangeShapeType="1"/>
            <a:stCxn id="34" idx="2"/>
            <a:endCxn id="107" idx="0"/>
          </p:cNvCxnSpPr>
          <p:nvPr/>
        </p:nvCxnSpPr>
        <p:spPr bwMode="auto">
          <a:xfrm rot="16200000" flipH="1">
            <a:off x="5562600" y="4305300"/>
            <a:ext cx="533400" cy="1828800"/>
          </a:xfrm>
          <a:prstGeom prst="straightConnector1">
            <a:avLst/>
          </a:prstGeom>
          <a:ln>
            <a:headEnd/>
            <a:tailEnd type="triangle" w="sm" len="sm"/>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idx="4294967295"/>
          </p:nvPr>
        </p:nvSpPr>
        <p:spPr>
          <a:xfrm>
            <a:off x="0" y="0"/>
            <a:ext cx="9144000" cy="990600"/>
          </a:xfrm>
        </p:spPr>
        <p:txBody>
          <a:bodyPr/>
          <a:lstStyle/>
          <a:p>
            <a:pPr eaLnBrk="1" hangingPunct="1"/>
            <a:r>
              <a:rPr lang="en-US" smtClean="0"/>
              <a:t>     Challenge: Omissible constituents</a:t>
            </a:r>
          </a:p>
        </p:txBody>
      </p:sp>
      <p:sp>
        <p:nvSpPr>
          <p:cNvPr id="64515" name="Content Placeholder 2"/>
          <p:cNvSpPr>
            <a:spLocks noGrp="1"/>
          </p:cNvSpPr>
          <p:nvPr>
            <p:ph idx="4294967295"/>
          </p:nvPr>
        </p:nvSpPr>
        <p:spPr/>
        <p:txBody>
          <a:bodyPr/>
          <a:lstStyle/>
          <a:p>
            <a:pPr eaLnBrk="1" hangingPunct="1"/>
            <a:r>
              <a:rPr lang="en-US" smtClean="0"/>
              <a:t>In Mandarin, almost anything available in context can be omitted – and often is in child-directed speech.</a:t>
            </a:r>
          </a:p>
          <a:p>
            <a:pPr eaLnBrk="1" hangingPunct="1"/>
            <a:r>
              <a:rPr lang="en-US" smtClean="0"/>
              <a:t>Intuition:</a:t>
            </a:r>
          </a:p>
          <a:p>
            <a:pPr eaLnBrk="1" hangingPunct="1"/>
            <a:r>
              <a:rPr lang="en-US" smtClean="0"/>
              <a:t>Same context, two expressions that differ by one constituent </a:t>
            </a:r>
            <a:r>
              <a:rPr lang="en-US" smtClean="0">
                <a:sym typeface="Wingdings" pitchFamily="2" charset="2"/>
              </a:rPr>
              <a:t> a general construction with the constituent being omissible</a:t>
            </a:r>
            <a:endParaRPr lang="en-US" smtClean="0"/>
          </a:p>
          <a:p>
            <a:pPr eaLnBrk="1" hangingPunct="1"/>
            <a:r>
              <a:rPr lang="en-US" smtClean="0"/>
              <a:t>May require verbatim memory traces of utterances + “relevant” context</a:t>
            </a:r>
          </a:p>
        </p:txBody>
      </p:sp>
      <p:sp>
        <p:nvSpPr>
          <p:cNvPr id="64516" name="Slide Number Placeholder 3"/>
          <p:cNvSpPr txBox="1">
            <a:spLocks noGrp="1"/>
          </p:cNvSpPr>
          <p:nvPr/>
        </p:nvSpPr>
        <p:spPr bwMode="auto">
          <a:xfrm>
            <a:off x="6858000" y="6537325"/>
            <a:ext cx="2286000" cy="320675"/>
          </a:xfrm>
          <a:prstGeom prst="rect">
            <a:avLst/>
          </a:prstGeom>
          <a:noFill/>
          <a:ln w="9525">
            <a:noFill/>
            <a:miter lim="800000"/>
            <a:headEnd/>
            <a:tailEnd/>
          </a:ln>
        </p:spPr>
        <p:txBody>
          <a:bodyPr/>
          <a:lstStyle/>
          <a:p>
            <a:pPr algn="r"/>
            <a:endParaRPr lang="en-US">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001000" cy="868362"/>
          </a:xfrm>
          <a:noFill/>
        </p:spPr>
        <p:txBody>
          <a:bodyPr lIns="92075" tIns="46038" rIns="92075" bIns="46038"/>
          <a:lstStyle/>
          <a:p>
            <a:pPr eaLnBrk="1" hangingPunct="1"/>
            <a:r>
              <a:rPr lang="en-US" sz="4000" smtClean="0"/>
              <a:t>Embodied Construction Grammar</a:t>
            </a:r>
            <a:r>
              <a:rPr lang="en-US" smtClean="0"/>
              <a:t/>
            </a:r>
            <a:br>
              <a:rPr lang="en-US" smtClean="0"/>
            </a:br>
            <a:endParaRPr lang="en-US" smtClean="0"/>
          </a:p>
        </p:txBody>
      </p:sp>
      <p:sp>
        <p:nvSpPr>
          <p:cNvPr id="29699" name="Rectangle 3"/>
          <p:cNvSpPr>
            <a:spLocks noGrp="1" noChangeArrowheads="1"/>
          </p:cNvSpPr>
          <p:nvPr>
            <p:ph type="body" idx="1"/>
          </p:nvPr>
        </p:nvSpPr>
        <p:spPr>
          <a:xfrm>
            <a:off x="685800" y="762000"/>
            <a:ext cx="7772400" cy="5562600"/>
          </a:xfrm>
          <a:noFill/>
        </p:spPr>
        <p:txBody>
          <a:bodyPr lIns="92075" tIns="46038" rIns="92075" bIns="46038"/>
          <a:lstStyle/>
          <a:p>
            <a:pPr eaLnBrk="1" hangingPunct="1">
              <a:lnSpc>
                <a:spcPct val="90000"/>
              </a:lnSpc>
              <a:tabLst>
                <a:tab pos="457200" algn="l"/>
              </a:tabLst>
            </a:pPr>
            <a:r>
              <a:rPr lang="en-US" sz="2800" b="1" smtClean="0"/>
              <a:t>Embodied representations</a:t>
            </a:r>
            <a:endParaRPr lang="en-US" sz="2800" smtClean="0"/>
          </a:p>
          <a:p>
            <a:pPr lvl="1" eaLnBrk="1" hangingPunct="1">
              <a:lnSpc>
                <a:spcPct val="90000"/>
              </a:lnSpc>
              <a:tabLst>
                <a:tab pos="457200" algn="l"/>
              </a:tabLst>
            </a:pPr>
            <a:r>
              <a:rPr lang="en-US" sz="2400" smtClean="0"/>
              <a:t>active perceptual and motor schemas</a:t>
            </a:r>
            <a:br>
              <a:rPr lang="en-US" sz="2400" smtClean="0"/>
            </a:br>
            <a:r>
              <a:rPr lang="en-US" sz="2000" smtClean="0"/>
              <a:t>	(image schemas, x-schemas, frames, etc.)</a:t>
            </a:r>
            <a:endParaRPr lang="en-US" sz="2400" smtClean="0"/>
          </a:p>
          <a:p>
            <a:pPr lvl="1" eaLnBrk="1" hangingPunct="1">
              <a:lnSpc>
                <a:spcPct val="90000"/>
              </a:lnSpc>
              <a:tabLst>
                <a:tab pos="457200" algn="l"/>
              </a:tabLst>
            </a:pPr>
            <a:r>
              <a:rPr lang="en-US" sz="2400" smtClean="0"/>
              <a:t>situational and discourse context</a:t>
            </a:r>
          </a:p>
          <a:p>
            <a:pPr lvl="1" eaLnBrk="1" hangingPunct="1">
              <a:lnSpc>
                <a:spcPct val="90000"/>
              </a:lnSpc>
              <a:tabLst>
                <a:tab pos="457200" algn="l"/>
              </a:tabLst>
            </a:pPr>
            <a:endParaRPr lang="en-US" sz="2400" smtClean="0"/>
          </a:p>
          <a:p>
            <a:pPr eaLnBrk="1" hangingPunct="1">
              <a:lnSpc>
                <a:spcPct val="90000"/>
              </a:lnSpc>
              <a:tabLst>
                <a:tab pos="457200" algn="l"/>
              </a:tabLst>
            </a:pPr>
            <a:r>
              <a:rPr lang="en-US" sz="2800" b="1" smtClean="0"/>
              <a:t>Construction Grammar</a:t>
            </a:r>
            <a:endParaRPr lang="en-US" sz="2800" smtClean="0"/>
          </a:p>
          <a:p>
            <a:pPr lvl="1" eaLnBrk="1" hangingPunct="1">
              <a:lnSpc>
                <a:spcPct val="90000"/>
              </a:lnSpc>
              <a:tabLst>
                <a:tab pos="457200" algn="l"/>
              </a:tabLst>
            </a:pPr>
            <a:r>
              <a:rPr lang="en-US" sz="2400" smtClean="0"/>
              <a:t>Linguistic units relate </a:t>
            </a:r>
            <a:r>
              <a:rPr lang="en-US" sz="2400" b="1" smtClean="0"/>
              <a:t>form</a:t>
            </a:r>
            <a:r>
              <a:rPr lang="en-US" sz="2400" smtClean="0"/>
              <a:t> and </a:t>
            </a:r>
            <a:r>
              <a:rPr lang="en-US" sz="2400" b="1" smtClean="0"/>
              <a:t>meaning</a:t>
            </a:r>
            <a:r>
              <a:rPr lang="en-US" sz="2400" smtClean="0"/>
              <a:t>/</a:t>
            </a:r>
            <a:r>
              <a:rPr lang="en-US" sz="2400" b="1" smtClean="0"/>
              <a:t>function</a:t>
            </a:r>
            <a:r>
              <a:rPr lang="en-US" sz="2400" smtClean="0"/>
              <a:t>.</a:t>
            </a:r>
          </a:p>
          <a:p>
            <a:pPr lvl="1" eaLnBrk="1" hangingPunct="1">
              <a:lnSpc>
                <a:spcPct val="90000"/>
              </a:lnSpc>
              <a:tabLst>
                <a:tab pos="457200" algn="l"/>
              </a:tabLst>
            </a:pPr>
            <a:r>
              <a:rPr lang="en-US" sz="2400" smtClean="0"/>
              <a:t>Both constituency and (lexical) dependencies allowed.</a:t>
            </a:r>
          </a:p>
          <a:p>
            <a:pPr lvl="1" eaLnBrk="1" hangingPunct="1">
              <a:lnSpc>
                <a:spcPct val="90000"/>
              </a:lnSpc>
              <a:buFontTx/>
              <a:buNone/>
              <a:tabLst>
                <a:tab pos="457200" algn="l"/>
              </a:tabLst>
            </a:pPr>
            <a:endParaRPr lang="en-US" sz="2400" smtClean="0"/>
          </a:p>
          <a:p>
            <a:pPr eaLnBrk="1" hangingPunct="1">
              <a:lnSpc>
                <a:spcPct val="90000"/>
              </a:lnSpc>
              <a:tabLst>
                <a:tab pos="457200" algn="l"/>
              </a:tabLst>
            </a:pPr>
            <a:r>
              <a:rPr lang="en-US" sz="2800" b="1" smtClean="0"/>
              <a:t>Constraint-based</a:t>
            </a:r>
          </a:p>
          <a:p>
            <a:pPr lvl="1" eaLnBrk="1" hangingPunct="1">
              <a:lnSpc>
                <a:spcPct val="90000"/>
              </a:lnSpc>
              <a:tabLst>
                <a:tab pos="457200" algn="l"/>
              </a:tabLst>
            </a:pPr>
            <a:r>
              <a:rPr lang="en-US" sz="2400" smtClean="0"/>
              <a:t>based on feature unification (as in LFG, HPSG)</a:t>
            </a:r>
          </a:p>
          <a:p>
            <a:pPr lvl="1" eaLnBrk="1" hangingPunct="1">
              <a:lnSpc>
                <a:spcPct val="90000"/>
              </a:lnSpc>
              <a:tabLst>
                <a:tab pos="457200" algn="l"/>
              </a:tabLst>
            </a:pPr>
            <a:r>
              <a:rPr lang="en-US" sz="2400" smtClean="0"/>
              <a:t>Diverse factors can flexibly interact.</a:t>
            </a: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3"/>
          <p:cNvSpPr>
            <a:spLocks noGrp="1"/>
          </p:cNvSpPr>
          <p:nvPr>
            <p:ph type="title" idx="4294967295"/>
          </p:nvPr>
        </p:nvSpPr>
        <p:spPr>
          <a:xfrm>
            <a:off x="0" y="0"/>
            <a:ext cx="9144000" cy="990600"/>
          </a:xfrm>
        </p:spPr>
        <p:txBody>
          <a:bodyPr/>
          <a:lstStyle/>
          <a:p>
            <a:pPr eaLnBrk="1" hangingPunct="1"/>
            <a:r>
              <a:rPr lang="en-US" smtClean="0"/>
              <a:t>    When does the learning stop?</a:t>
            </a:r>
          </a:p>
        </p:txBody>
      </p:sp>
      <p:sp>
        <p:nvSpPr>
          <p:cNvPr id="2052" name="Content Placeholder 4"/>
          <p:cNvSpPr>
            <a:spLocks noGrp="1"/>
          </p:cNvSpPr>
          <p:nvPr>
            <p:ph idx="4294967295"/>
          </p:nvPr>
        </p:nvSpPr>
        <p:spPr>
          <a:xfrm>
            <a:off x="457200" y="3694113"/>
            <a:ext cx="8229600" cy="2432050"/>
          </a:xfrm>
        </p:spPr>
        <p:txBody>
          <a:bodyPr/>
          <a:lstStyle/>
          <a:p>
            <a:pPr eaLnBrk="1" hangingPunct="1"/>
            <a:r>
              <a:rPr lang="en-US" sz="2800" smtClean="0"/>
              <a:t>Most likely grammar given utterances and context</a:t>
            </a:r>
          </a:p>
          <a:p>
            <a:pPr eaLnBrk="1" hangingPunct="1"/>
            <a:r>
              <a:rPr lang="en-US" sz="2800" smtClean="0"/>
              <a:t>The grammar prior includes a preference for the “kind” of grammar</a:t>
            </a:r>
          </a:p>
          <a:p>
            <a:pPr eaLnBrk="1" hangingPunct="1"/>
            <a:r>
              <a:rPr lang="en-US" sz="2800" smtClean="0"/>
              <a:t>In practice, take the log and minimize cost </a:t>
            </a:r>
            <a:r>
              <a:rPr lang="en-US" sz="2800" smtClean="0">
                <a:sym typeface="Wingdings" pitchFamily="2" charset="2"/>
              </a:rPr>
              <a:t> Minimum Description Length (MDL)</a:t>
            </a:r>
            <a:endParaRPr lang="en-US" sz="2800" smtClean="0"/>
          </a:p>
        </p:txBody>
      </p:sp>
      <p:sp>
        <p:nvSpPr>
          <p:cNvPr id="2053" name="Slide Number Placeholder 2"/>
          <p:cNvSpPr txBox="1">
            <a:spLocks noGrp="1"/>
          </p:cNvSpPr>
          <p:nvPr/>
        </p:nvSpPr>
        <p:spPr bwMode="auto">
          <a:xfrm>
            <a:off x="6858000" y="6537325"/>
            <a:ext cx="2286000" cy="320675"/>
          </a:xfrm>
          <a:prstGeom prst="rect">
            <a:avLst/>
          </a:prstGeom>
          <a:noFill/>
          <a:ln w="9525">
            <a:noFill/>
            <a:miter lim="800000"/>
            <a:headEnd/>
            <a:tailEnd/>
          </a:ln>
        </p:spPr>
        <p:txBody>
          <a:bodyPr/>
          <a:lstStyle/>
          <a:p>
            <a:pPr algn="r"/>
            <a:endParaRPr lang="en-US">
              <a:cs typeface="Arial" charset="0"/>
            </a:endParaRPr>
          </a:p>
        </p:txBody>
      </p:sp>
      <p:graphicFrame>
        <p:nvGraphicFramePr>
          <p:cNvPr id="2050" name="Object 2"/>
          <p:cNvGraphicFramePr>
            <a:graphicFrameLocks noChangeAspect="1"/>
          </p:cNvGraphicFramePr>
          <p:nvPr/>
        </p:nvGraphicFramePr>
        <p:xfrm>
          <a:off x="1276350" y="1981200"/>
          <a:ext cx="3235325" cy="1200150"/>
        </p:xfrm>
        <a:graphic>
          <a:graphicData uri="http://schemas.openxmlformats.org/presentationml/2006/ole">
            <p:oleObj spid="_x0000_s2050" name="Equation" r:id="rId3" imgW="1790640" imgH="660240" progId="Equation.3">
              <p:embed/>
            </p:oleObj>
          </a:graphicData>
        </a:graphic>
      </p:graphicFrame>
      <p:sp>
        <p:nvSpPr>
          <p:cNvPr id="2054" name="Rectangle 5"/>
          <p:cNvSpPr>
            <a:spLocks noChangeArrowheads="1"/>
          </p:cNvSpPr>
          <p:nvPr/>
        </p:nvSpPr>
        <p:spPr bwMode="auto">
          <a:xfrm>
            <a:off x="987425" y="990600"/>
            <a:ext cx="3567113" cy="396875"/>
          </a:xfrm>
          <a:prstGeom prst="rect">
            <a:avLst/>
          </a:prstGeom>
          <a:noFill/>
          <a:ln w="9525">
            <a:noFill/>
            <a:miter lim="800000"/>
            <a:headEnd/>
            <a:tailEnd/>
          </a:ln>
        </p:spPr>
        <p:txBody>
          <a:bodyPr wrap="none">
            <a:spAutoFit/>
          </a:bodyPr>
          <a:lstStyle/>
          <a:p>
            <a:pPr algn="ctr"/>
            <a:r>
              <a:rPr lang="en-US" sz="2000">
                <a:latin typeface="Trebuchet MS" pitchFamily="34" charset="0"/>
                <a:cs typeface="Arial" charset="0"/>
              </a:rPr>
              <a:t>Bayesian Learning Framework</a:t>
            </a:r>
          </a:p>
        </p:txBody>
      </p:sp>
      <p:grpSp>
        <p:nvGrpSpPr>
          <p:cNvPr id="2055" name="Group 31"/>
          <p:cNvGrpSpPr>
            <a:grpSpLocks/>
          </p:cNvGrpSpPr>
          <p:nvPr/>
        </p:nvGrpSpPr>
        <p:grpSpPr bwMode="auto">
          <a:xfrm>
            <a:off x="5638800" y="1066800"/>
            <a:ext cx="3276600" cy="2438400"/>
            <a:chOff x="5638801" y="990600"/>
            <a:chExt cx="3276599" cy="2438400"/>
          </a:xfrm>
        </p:grpSpPr>
        <p:sp>
          <p:nvSpPr>
            <p:cNvPr id="21" name="AutoShape 20"/>
            <p:cNvSpPr>
              <a:spLocks noChangeArrowheads="1"/>
            </p:cNvSpPr>
            <p:nvPr/>
          </p:nvSpPr>
          <p:spPr bwMode="auto">
            <a:xfrm>
              <a:off x="6934200" y="990600"/>
              <a:ext cx="1066800" cy="638435"/>
            </a:xfrm>
            <a:prstGeom prst="can">
              <a:avLst>
                <a:gd name="adj" fmla="val 25000"/>
              </a:avLst>
            </a:prstGeom>
            <a:ln>
              <a:headEnd/>
              <a:tailEnd/>
            </a:ln>
          </p:spPr>
          <p:style>
            <a:lnRef idx="0">
              <a:schemeClr val="dk1"/>
            </a:lnRef>
            <a:fillRef idx="3">
              <a:schemeClr val="dk1"/>
            </a:fillRef>
            <a:effectRef idx="3">
              <a:schemeClr val="dk1"/>
            </a:effectRef>
            <a:fontRef idx="minor">
              <a:schemeClr val="lt1"/>
            </a:fontRef>
          </p:style>
          <p:txBody>
            <a:bodyPr lIns="0" tIns="77724" rIns="0" bIns="0"/>
            <a:lstStyle/>
            <a:p>
              <a:pPr algn="ctr" eaLnBrk="0" hangingPunct="0">
                <a:defRPr/>
              </a:pPr>
              <a:r>
                <a:rPr lang="en-US" altLang="zh-TW" sz="1200">
                  <a:solidFill>
                    <a:srgbClr val="FFFFFF"/>
                  </a:solidFill>
                  <a:latin typeface="Verdana" pitchFamily="34" charset="0"/>
                  <a:ea typeface="PMingLiU" pitchFamily="18" charset="-120"/>
                </a:rPr>
                <a:t>Schemas + </a:t>
              </a:r>
              <a:br>
                <a:rPr lang="en-US" altLang="zh-TW" sz="1200">
                  <a:solidFill>
                    <a:srgbClr val="FFFFFF"/>
                  </a:solidFill>
                  <a:latin typeface="Verdana" pitchFamily="34" charset="0"/>
                  <a:ea typeface="PMingLiU" pitchFamily="18" charset="-120"/>
                </a:rPr>
              </a:br>
              <a:r>
                <a:rPr lang="en-US" altLang="zh-TW" sz="1200">
                  <a:solidFill>
                    <a:srgbClr val="FFFFFF"/>
                  </a:solidFill>
                  <a:latin typeface="Verdana" pitchFamily="34" charset="0"/>
                  <a:ea typeface="PMingLiU" pitchFamily="18" charset="-120"/>
                </a:rPr>
                <a:t>Constructions</a:t>
              </a:r>
              <a:endParaRPr lang="en-US" sz="1200">
                <a:solidFill>
                  <a:srgbClr val="FFFFFF"/>
                </a:solidFill>
                <a:latin typeface="Verdana" pitchFamily="34" charset="0"/>
                <a:ea typeface="PMingLiU" pitchFamily="18" charset="-120"/>
              </a:endParaRPr>
            </a:p>
          </p:txBody>
        </p:sp>
        <p:sp>
          <p:nvSpPr>
            <p:cNvPr id="2059" name="Text Box 27"/>
            <p:cNvSpPr txBox="1">
              <a:spLocks noChangeArrowheads="1"/>
            </p:cNvSpPr>
            <p:nvPr/>
          </p:nvSpPr>
          <p:spPr bwMode="auto">
            <a:xfrm>
              <a:off x="5791200" y="3165389"/>
              <a:ext cx="1252984" cy="263611"/>
            </a:xfrm>
            <a:prstGeom prst="rect">
              <a:avLst/>
            </a:prstGeom>
            <a:noFill/>
            <a:ln w="25400">
              <a:noFill/>
              <a:miter lim="800000"/>
              <a:headEnd/>
              <a:tailEnd/>
            </a:ln>
          </p:spPr>
          <p:txBody>
            <a:bodyPr lIns="77724" tIns="73152" rIns="77724" bIns="0"/>
            <a:lstStyle/>
            <a:p>
              <a:pPr algn="ctr" eaLnBrk="0" hangingPunct="0">
                <a:spcAft>
                  <a:spcPct val="30000"/>
                </a:spcAft>
              </a:pPr>
              <a:r>
                <a:rPr lang="en-US" altLang="zh-TW" sz="1200">
                  <a:latin typeface="Verdana" pitchFamily="34" charset="0"/>
                  <a:ea typeface="PMingLiU" pitchFamily="18" charset="-120"/>
                </a:rPr>
                <a:t>SemSpec</a:t>
              </a:r>
            </a:p>
          </p:txBody>
        </p:sp>
        <p:sp>
          <p:nvSpPr>
            <p:cNvPr id="23" name="AutoShape 31"/>
            <p:cNvSpPr>
              <a:spLocks noChangeArrowheads="1"/>
            </p:cNvSpPr>
            <p:nvPr/>
          </p:nvSpPr>
          <p:spPr bwMode="auto">
            <a:xfrm rot="5400000">
              <a:off x="6029326" y="1677988"/>
              <a:ext cx="595313" cy="1328737"/>
            </a:xfrm>
            <a:prstGeom prst="notchedRightArrow">
              <a:avLst>
                <a:gd name="adj1" fmla="val 66111"/>
                <a:gd name="adj2" fmla="val 29482"/>
              </a:avLst>
            </a:prstGeom>
            <a:ln>
              <a:headEnd/>
              <a:tailEnd/>
            </a:ln>
          </p:spPr>
          <p:style>
            <a:lnRef idx="1">
              <a:schemeClr val="accent4"/>
            </a:lnRef>
            <a:fillRef idx="3">
              <a:schemeClr val="accent4"/>
            </a:fillRef>
            <a:effectRef idx="2">
              <a:schemeClr val="accent4"/>
            </a:effectRef>
            <a:fontRef idx="minor">
              <a:schemeClr val="lt1"/>
            </a:fontRef>
          </p:style>
          <p:txBody>
            <a:bodyPr rot="10800000" vert="eaVert" lIns="173736" tIns="0" rIns="77724" bIns="128016"/>
            <a:lstStyle/>
            <a:p>
              <a:pPr algn="ctr">
                <a:defRPr/>
              </a:pPr>
              <a:r>
                <a:rPr lang="en-US" sz="1000" dirty="0">
                  <a:latin typeface="Verdana" pitchFamily="34" charset="0"/>
                  <a:cs typeface="Tahoma" pitchFamily="34" charset="0"/>
                </a:rPr>
                <a:t>Analysis + Resolution</a:t>
              </a:r>
            </a:p>
          </p:txBody>
        </p:sp>
        <p:sp>
          <p:nvSpPr>
            <p:cNvPr id="24" name="AutoShape 49"/>
            <p:cNvSpPr>
              <a:spLocks noChangeArrowheads="1"/>
            </p:cNvSpPr>
            <p:nvPr/>
          </p:nvSpPr>
          <p:spPr bwMode="auto">
            <a:xfrm rot="5400000">
              <a:off x="6061076" y="2149475"/>
              <a:ext cx="527050" cy="1371600"/>
            </a:xfrm>
            <a:prstGeom prst="notchedRightArrow">
              <a:avLst>
                <a:gd name="adj1" fmla="val 66407"/>
                <a:gd name="adj2" fmla="val 32073"/>
              </a:avLst>
            </a:prstGeom>
            <a:ln>
              <a:headEnd/>
              <a:tailEnd/>
            </a:ln>
          </p:spPr>
          <p:style>
            <a:lnRef idx="1">
              <a:schemeClr val="accent4"/>
            </a:lnRef>
            <a:fillRef idx="3">
              <a:schemeClr val="accent4"/>
            </a:fillRef>
            <a:effectRef idx="2">
              <a:schemeClr val="accent4"/>
            </a:effectRef>
            <a:fontRef idx="minor">
              <a:schemeClr val="lt1"/>
            </a:fontRef>
          </p:style>
          <p:txBody>
            <a:bodyPr rot="10800000" vert="eaVert" tIns="0" rIns="77724" bIns="128016"/>
            <a:lstStyle/>
            <a:p>
              <a:pPr algn="ctr">
                <a:defRPr/>
              </a:pPr>
              <a:r>
                <a:rPr lang="en-US" sz="1000" dirty="0">
                  <a:latin typeface="Verdana" pitchFamily="34" charset="0"/>
                  <a:cs typeface="Tahoma" pitchFamily="34" charset="0"/>
                </a:rPr>
                <a:t>Context Fitting</a:t>
              </a:r>
            </a:p>
          </p:txBody>
        </p:sp>
        <p:sp>
          <p:nvSpPr>
            <p:cNvPr id="25" name="AutoShape 7"/>
            <p:cNvSpPr>
              <a:spLocks noChangeArrowheads="1"/>
            </p:cNvSpPr>
            <p:nvPr/>
          </p:nvSpPr>
          <p:spPr bwMode="auto">
            <a:xfrm>
              <a:off x="8001000" y="1189038"/>
              <a:ext cx="344488" cy="315912"/>
            </a:xfrm>
            <a:prstGeom prst="curvedLeftArrow">
              <a:avLst>
                <a:gd name="adj1" fmla="val 20000"/>
                <a:gd name="adj2" fmla="val 40000"/>
                <a:gd name="adj3" fmla="val 33333"/>
              </a:avLst>
            </a:prstGeom>
            <a:ln>
              <a:headEnd/>
              <a:tailEnd/>
            </a:ln>
          </p:spPr>
          <p:style>
            <a:lnRef idx="1">
              <a:schemeClr val="accent6"/>
            </a:lnRef>
            <a:fillRef idx="3">
              <a:schemeClr val="accent6"/>
            </a:fillRef>
            <a:effectRef idx="2">
              <a:schemeClr val="accent6"/>
            </a:effectRef>
            <a:fontRef idx="minor">
              <a:schemeClr val="lt1"/>
            </a:fontRef>
          </p:style>
          <p:txBody>
            <a:bodyPr wrap="none" anchor="ctr"/>
            <a:lstStyle/>
            <a:p>
              <a:pPr algn="ctr">
                <a:defRPr/>
              </a:pPr>
              <a:endParaRPr lang="en-US" sz="1200">
                <a:solidFill>
                  <a:srgbClr val="FFFFFF"/>
                </a:solidFill>
                <a:latin typeface="Trebuchet MS" pitchFamily="34" charset="0"/>
                <a:cs typeface="Arial" pitchFamily="34" charset="0"/>
              </a:endParaRPr>
            </a:p>
          </p:txBody>
        </p:sp>
        <p:sp>
          <p:nvSpPr>
            <p:cNvPr id="26" name="Rectangle 8"/>
            <p:cNvSpPr>
              <a:spLocks noChangeArrowheads="1"/>
            </p:cNvSpPr>
            <p:nvPr/>
          </p:nvSpPr>
          <p:spPr bwMode="auto">
            <a:xfrm>
              <a:off x="7848601" y="1583724"/>
              <a:ext cx="1066799" cy="239567"/>
            </a:xfrm>
            <a:prstGeom prst="rect">
              <a:avLst/>
            </a:prstGeom>
            <a:noFill/>
            <a:ln w="9525">
              <a:noFill/>
              <a:miter lim="800000"/>
              <a:headEnd/>
              <a:tailEnd/>
            </a:ln>
          </p:spPr>
          <p:txBody>
            <a:bodyPr>
              <a:spAutoFit/>
            </a:bodyPr>
            <a:lstStyle/>
            <a:p>
              <a:pPr marL="342900" indent="-342900">
                <a:defRPr/>
              </a:pPr>
              <a:r>
                <a:rPr lang="en-US" altLang="zh-TW" sz="1200" dirty="0">
                  <a:solidFill>
                    <a:schemeClr val="accent6">
                      <a:lumMod val="75000"/>
                    </a:schemeClr>
                  </a:solidFill>
                  <a:effectLst>
                    <a:innerShdw blurRad="63500" dist="50800" dir="16200000">
                      <a:prstClr val="black">
                        <a:alpha val="50000"/>
                      </a:prstClr>
                    </a:innerShdw>
                  </a:effectLst>
                  <a:latin typeface="Verdana" pitchFamily="34" charset="0"/>
                  <a:ea typeface="PMingLiU" pitchFamily="18" charset="-120"/>
                  <a:cs typeface="Arial" charset="0"/>
                </a:rPr>
                <a:t>reorganize</a:t>
              </a:r>
            </a:p>
          </p:txBody>
        </p:sp>
        <p:sp>
          <p:nvSpPr>
            <p:cNvPr id="27" name="Freeform 24"/>
            <p:cNvSpPr>
              <a:spLocks/>
            </p:cNvSpPr>
            <p:nvPr/>
          </p:nvSpPr>
          <p:spPr bwMode="auto">
            <a:xfrm>
              <a:off x="6934201" y="1716088"/>
              <a:ext cx="762000" cy="1514475"/>
            </a:xfrm>
            <a:custGeom>
              <a:avLst/>
              <a:gdLst>
                <a:gd name="T0" fmla="*/ 0 w 1388"/>
                <a:gd name="T1" fmla="*/ 1282 h 1284"/>
                <a:gd name="T2" fmla="*/ 1388 w 1388"/>
                <a:gd name="T3" fmla="*/ 1284 h 1284"/>
                <a:gd name="T4" fmla="*/ 1388 w 1388"/>
                <a:gd name="T5" fmla="*/ 0 h 1284"/>
                <a:gd name="T6" fmla="*/ 0 60000 65536"/>
                <a:gd name="T7" fmla="*/ 0 60000 65536"/>
                <a:gd name="T8" fmla="*/ 0 60000 65536"/>
                <a:gd name="T9" fmla="*/ 0 w 1388"/>
                <a:gd name="T10" fmla="*/ 0 h 1284"/>
                <a:gd name="T11" fmla="*/ 1388 w 1388"/>
                <a:gd name="T12" fmla="*/ 1284 h 1284"/>
              </a:gdLst>
              <a:ahLst/>
              <a:cxnLst>
                <a:cxn ang="T6">
                  <a:pos x="T0" y="T1"/>
                </a:cxn>
                <a:cxn ang="T7">
                  <a:pos x="T2" y="T3"/>
                </a:cxn>
                <a:cxn ang="T8">
                  <a:pos x="T4" y="T5"/>
                </a:cxn>
              </a:cxnLst>
              <a:rect l="T9" t="T10" r="T11" b="T12"/>
              <a:pathLst>
                <a:path w="1388" h="1284">
                  <a:moveTo>
                    <a:pt x="0" y="1282"/>
                  </a:moveTo>
                  <a:lnTo>
                    <a:pt x="1388" y="1284"/>
                  </a:lnTo>
                  <a:lnTo>
                    <a:pt x="1388" y="0"/>
                  </a:lnTo>
                </a:path>
              </a:pathLst>
            </a:custGeom>
            <a:ln>
              <a:headEnd/>
              <a:tailEnd type="triangle" w="med" len="med"/>
            </a:ln>
          </p:spPr>
          <p:style>
            <a:lnRef idx="3">
              <a:schemeClr val="accent6"/>
            </a:lnRef>
            <a:fillRef idx="0">
              <a:schemeClr val="accent6"/>
            </a:fillRef>
            <a:effectRef idx="2">
              <a:schemeClr val="accent6"/>
            </a:effectRef>
            <a:fontRef idx="minor">
              <a:schemeClr val="tx1"/>
            </a:fontRef>
          </p:style>
          <p:txBody>
            <a:bodyPr/>
            <a:lstStyle/>
            <a:p>
              <a:pPr algn="ctr">
                <a:defRPr/>
              </a:pPr>
              <a:endParaRPr lang="en-US" sz="1200">
                <a:latin typeface="Trebuchet MS" pitchFamily="34" charset="0"/>
                <a:cs typeface="Arial" pitchFamily="34" charset="0"/>
              </a:endParaRPr>
            </a:p>
          </p:txBody>
        </p:sp>
        <p:sp>
          <p:nvSpPr>
            <p:cNvPr id="28" name="Rectangle 25"/>
            <p:cNvSpPr>
              <a:spLocks noChangeArrowheads="1"/>
            </p:cNvSpPr>
            <p:nvPr/>
          </p:nvSpPr>
          <p:spPr bwMode="auto">
            <a:xfrm>
              <a:off x="7848601" y="2835876"/>
              <a:ext cx="977264" cy="212948"/>
            </a:xfrm>
            <a:prstGeom prst="rect">
              <a:avLst/>
            </a:prstGeom>
            <a:noFill/>
            <a:ln w="9525">
              <a:noFill/>
              <a:miter lim="800000"/>
              <a:headEnd/>
              <a:tailEnd/>
            </a:ln>
          </p:spPr>
          <p:txBody>
            <a:bodyPr>
              <a:spAutoFit/>
            </a:bodyPr>
            <a:lstStyle/>
            <a:p>
              <a:pPr marL="342900" indent="-342900">
                <a:spcAft>
                  <a:spcPct val="35000"/>
                </a:spcAft>
                <a:defRPr/>
              </a:pPr>
              <a:r>
                <a:rPr lang="en-US" altLang="zh-TW" sz="1000" dirty="0">
                  <a:solidFill>
                    <a:schemeClr val="accent6">
                      <a:lumMod val="75000"/>
                    </a:schemeClr>
                  </a:solidFill>
                  <a:effectLst>
                    <a:innerShdw blurRad="63500" dist="50800" dir="16200000">
                      <a:prstClr val="black">
                        <a:alpha val="50000"/>
                      </a:prstClr>
                    </a:innerShdw>
                  </a:effectLst>
                  <a:latin typeface="Verdana" pitchFamily="34" charset="0"/>
                  <a:ea typeface="PMingLiU" pitchFamily="18" charset="-120"/>
                  <a:cs typeface="Arial" charset="0"/>
                </a:rPr>
                <a:t>hypothesize</a:t>
              </a:r>
            </a:p>
          </p:txBody>
        </p:sp>
        <p:sp>
          <p:nvSpPr>
            <p:cNvPr id="29" name="Text Box 4"/>
            <p:cNvSpPr txBox="1">
              <a:spLocks noChangeArrowheads="1"/>
            </p:cNvSpPr>
            <p:nvPr/>
          </p:nvSpPr>
          <p:spPr bwMode="auto">
            <a:xfrm>
              <a:off x="6248400" y="1781432"/>
              <a:ext cx="977865" cy="158166"/>
            </a:xfrm>
            <a:prstGeom prst="rect">
              <a:avLst/>
            </a:prstGeom>
            <a:noFill/>
            <a:ln w="38100">
              <a:noFill/>
              <a:miter lim="800000"/>
              <a:headEnd/>
              <a:tailEnd/>
            </a:ln>
          </p:spPr>
          <p:txBody>
            <a:bodyPr lIns="0" tIns="38862" rIns="0" bIns="0"/>
            <a:lstStyle/>
            <a:p>
              <a:pPr algn="ctr">
                <a:defRPr/>
              </a:pPr>
              <a:r>
                <a:rPr lang="en-US" altLang="zh-TW" sz="1000" dirty="0">
                  <a:solidFill>
                    <a:schemeClr val="accent6">
                      <a:lumMod val="75000"/>
                    </a:schemeClr>
                  </a:solidFill>
                  <a:effectLst>
                    <a:innerShdw blurRad="63500" dist="50800" dir="16200000">
                      <a:prstClr val="black">
                        <a:alpha val="50000"/>
                      </a:prstClr>
                    </a:innerShdw>
                  </a:effectLst>
                  <a:latin typeface="Verdana" pitchFamily="34" charset="0"/>
                  <a:ea typeface="PMingLiU" pitchFamily="18" charset="-120"/>
                  <a:cs typeface="Arial" charset="0"/>
                </a:rPr>
                <a:t>reinforcement</a:t>
              </a:r>
              <a:endParaRPr lang="en-US" sz="1000" dirty="0">
                <a:solidFill>
                  <a:schemeClr val="accent6">
                    <a:lumMod val="75000"/>
                  </a:schemeClr>
                </a:solidFill>
                <a:effectLst>
                  <a:innerShdw blurRad="63500" dist="50800" dir="16200000">
                    <a:prstClr val="black">
                      <a:alpha val="50000"/>
                    </a:prstClr>
                  </a:innerShdw>
                </a:effectLst>
                <a:latin typeface="Verdana" pitchFamily="34" charset="0"/>
                <a:cs typeface="Arial" charset="0"/>
              </a:endParaRPr>
            </a:p>
          </p:txBody>
        </p:sp>
        <p:sp>
          <p:nvSpPr>
            <p:cNvPr id="30" name="Freeform 5"/>
            <p:cNvSpPr>
              <a:spLocks/>
            </p:cNvSpPr>
            <p:nvPr/>
          </p:nvSpPr>
          <p:spPr bwMode="auto">
            <a:xfrm rot="10800000">
              <a:off x="6858001" y="1716088"/>
              <a:ext cx="457200" cy="460375"/>
            </a:xfrm>
            <a:custGeom>
              <a:avLst/>
              <a:gdLst>
                <a:gd name="T0" fmla="*/ 1351 w 1351"/>
                <a:gd name="T1" fmla="*/ 20 h 321"/>
                <a:gd name="T2" fmla="*/ 616 w 1351"/>
                <a:gd name="T3" fmla="*/ 20 h 321"/>
                <a:gd name="T4" fmla="*/ 150 w 1351"/>
                <a:gd name="T5" fmla="*/ 50 h 321"/>
                <a:gd name="T6" fmla="*/ 0 w 1351"/>
                <a:gd name="T7" fmla="*/ 321 h 321"/>
                <a:gd name="T8" fmla="*/ 0 60000 65536"/>
                <a:gd name="T9" fmla="*/ 0 60000 65536"/>
                <a:gd name="T10" fmla="*/ 0 60000 65536"/>
                <a:gd name="T11" fmla="*/ 0 60000 65536"/>
                <a:gd name="T12" fmla="*/ 0 w 1351"/>
                <a:gd name="T13" fmla="*/ 0 h 321"/>
                <a:gd name="T14" fmla="*/ 1351 w 1351"/>
                <a:gd name="T15" fmla="*/ 321 h 321"/>
                <a:gd name="connsiteX0" fmla="*/ 1351 w 1351"/>
                <a:gd name="connsiteY0" fmla="*/ 0 h 301"/>
                <a:gd name="connsiteX1" fmla="*/ 150 w 1351"/>
                <a:gd name="connsiteY1" fmla="*/ 30 h 301"/>
                <a:gd name="connsiteX2" fmla="*/ 0 w 1351"/>
                <a:gd name="connsiteY2" fmla="*/ 301 h 301"/>
                <a:gd name="connsiteX0" fmla="*/ 1351 w 1351"/>
                <a:gd name="connsiteY0" fmla="*/ 0 h 301"/>
                <a:gd name="connsiteX1" fmla="*/ 150 w 1351"/>
                <a:gd name="connsiteY1" fmla="*/ 30 h 301"/>
                <a:gd name="connsiteX2" fmla="*/ 0 w 1351"/>
                <a:gd name="connsiteY2" fmla="*/ 301 h 301"/>
                <a:gd name="connsiteX0" fmla="*/ 1351 w 1351"/>
                <a:gd name="connsiteY0" fmla="*/ 0 h 301"/>
                <a:gd name="connsiteX1" fmla="*/ 375 w 1351"/>
                <a:gd name="connsiteY1" fmla="*/ 64 h 301"/>
                <a:gd name="connsiteX2" fmla="*/ 0 w 1351"/>
                <a:gd name="connsiteY2" fmla="*/ 301 h 301"/>
                <a:gd name="connsiteX0" fmla="*/ 1351 w 1351"/>
                <a:gd name="connsiteY0" fmla="*/ 0 h 301"/>
                <a:gd name="connsiteX1" fmla="*/ 375 w 1351"/>
                <a:gd name="connsiteY1" fmla="*/ 71 h 301"/>
                <a:gd name="connsiteX2" fmla="*/ 0 w 1351"/>
                <a:gd name="connsiteY2" fmla="*/ 301 h 301"/>
                <a:gd name="connsiteX0" fmla="*/ 1351 w 1351"/>
                <a:gd name="connsiteY0" fmla="*/ 0 h 301"/>
                <a:gd name="connsiteX1" fmla="*/ 375 w 1351"/>
                <a:gd name="connsiteY1" fmla="*/ 71 h 301"/>
                <a:gd name="connsiteX2" fmla="*/ 0 w 1351"/>
                <a:gd name="connsiteY2" fmla="*/ 301 h 301"/>
                <a:gd name="connsiteX0" fmla="*/ 1351 w 1351"/>
                <a:gd name="connsiteY0" fmla="*/ 0 h 301"/>
                <a:gd name="connsiteX1" fmla="*/ 375 w 1351"/>
                <a:gd name="connsiteY1" fmla="*/ 71 h 301"/>
                <a:gd name="connsiteX2" fmla="*/ 0 w 1351"/>
                <a:gd name="connsiteY2" fmla="*/ 301 h 301"/>
              </a:gdLst>
              <a:ahLst/>
              <a:cxnLst>
                <a:cxn ang="0">
                  <a:pos x="connsiteX0" y="connsiteY0"/>
                </a:cxn>
                <a:cxn ang="0">
                  <a:pos x="connsiteX1" y="connsiteY1"/>
                </a:cxn>
                <a:cxn ang="0">
                  <a:pos x="connsiteX2" y="connsiteY2"/>
                </a:cxn>
              </a:cxnLst>
              <a:rect l="l" t="t" r="r" b="b"/>
              <a:pathLst>
                <a:path w="1351" h="301">
                  <a:moveTo>
                    <a:pt x="1351" y="0"/>
                  </a:moveTo>
                  <a:cubicBezTo>
                    <a:pt x="1026" y="24"/>
                    <a:pt x="514" y="25"/>
                    <a:pt x="375" y="71"/>
                  </a:cubicBezTo>
                  <a:cubicBezTo>
                    <a:pt x="39" y="128"/>
                    <a:pt x="31" y="245"/>
                    <a:pt x="0" y="301"/>
                  </a:cubicBezTo>
                </a:path>
              </a:pathLst>
            </a:custGeom>
            <a:ln>
              <a:headEnd/>
              <a:tailEnd type="triangle" w="med" len="med"/>
            </a:ln>
          </p:spPr>
          <p:style>
            <a:lnRef idx="3">
              <a:schemeClr val="accent6"/>
            </a:lnRef>
            <a:fillRef idx="0">
              <a:schemeClr val="accent6"/>
            </a:fillRef>
            <a:effectRef idx="2">
              <a:schemeClr val="accent6"/>
            </a:effectRef>
            <a:fontRef idx="minor">
              <a:schemeClr val="tx1"/>
            </a:fontRef>
          </p:style>
          <p:txBody>
            <a:bodyPr/>
            <a:lstStyle/>
            <a:p>
              <a:pPr algn="ctr">
                <a:defRPr/>
              </a:pPr>
              <a:endParaRPr lang="en-US" sz="1200">
                <a:latin typeface="Trebuchet MS" pitchFamily="34" charset="0"/>
                <a:cs typeface="Arial" pitchFamily="34" charset="0"/>
              </a:endParaRPr>
            </a:p>
          </p:txBody>
        </p:sp>
        <p:sp>
          <p:nvSpPr>
            <p:cNvPr id="31" name="Freeform 35"/>
            <p:cNvSpPr>
              <a:spLocks/>
            </p:cNvSpPr>
            <p:nvPr/>
          </p:nvSpPr>
          <p:spPr bwMode="auto">
            <a:xfrm>
              <a:off x="6172201" y="1600200"/>
              <a:ext cx="762000" cy="457200"/>
            </a:xfrm>
            <a:custGeom>
              <a:avLst/>
              <a:gdLst>
                <a:gd name="T0" fmla="*/ 1598 w 1606"/>
                <a:gd name="T1" fmla="*/ 0 h 384"/>
                <a:gd name="T2" fmla="*/ 1377 w 1606"/>
                <a:gd name="T3" fmla="*/ 82 h 384"/>
                <a:gd name="T4" fmla="*/ 225 w 1606"/>
                <a:gd name="T5" fmla="*/ 144 h 384"/>
                <a:gd name="T6" fmla="*/ 26 w 1606"/>
                <a:gd name="T7" fmla="*/ 384 h 384"/>
                <a:gd name="T8" fmla="*/ 0 60000 65536"/>
                <a:gd name="T9" fmla="*/ 0 60000 65536"/>
                <a:gd name="T10" fmla="*/ 0 60000 65536"/>
                <a:gd name="T11" fmla="*/ 0 60000 65536"/>
                <a:gd name="T12" fmla="*/ 0 w 1606"/>
                <a:gd name="T13" fmla="*/ 0 h 384"/>
                <a:gd name="T14" fmla="*/ 1606 w 1606"/>
                <a:gd name="T15" fmla="*/ 384 h 384"/>
              </a:gdLst>
              <a:ahLst/>
              <a:cxnLst>
                <a:cxn ang="T8">
                  <a:pos x="T0" y="T1"/>
                </a:cxn>
                <a:cxn ang="T9">
                  <a:pos x="T2" y="T3"/>
                </a:cxn>
                <a:cxn ang="T10">
                  <a:pos x="T4" y="T5"/>
                </a:cxn>
                <a:cxn ang="T11">
                  <a:pos x="T6" y="T7"/>
                </a:cxn>
              </a:cxnLst>
              <a:rect l="T12" t="T13" r="T14" b="T15"/>
              <a:pathLst>
                <a:path w="1606" h="384">
                  <a:moveTo>
                    <a:pt x="1598" y="0"/>
                  </a:moveTo>
                  <a:cubicBezTo>
                    <a:pt x="1561" y="14"/>
                    <a:pt x="1606" y="58"/>
                    <a:pt x="1377" y="82"/>
                  </a:cubicBezTo>
                  <a:cubicBezTo>
                    <a:pt x="1148" y="106"/>
                    <a:pt x="450" y="94"/>
                    <a:pt x="225" y="144"/>
                  </a:cubicBezTo>
                  <a:cubicBezTo>
                    <a:pt x="0" y="194"/>
                    <a:pt x="67" y="334"/>
                    <a:pt x="26" y="384"/>
                  </a:cubicBezTo>
                </a:path>
              </a:pathLst>
            </a:custGeom>
            <a:ln>
              <a:headEnd/>
              <a:tailEnd type="triangle" w="med" len="med"/>
            </a:ln>
          </p:spPr>
          <p:style>
            <a:lnRef idx="2">
              <a:schemeClr val="accent4"/>
            </a:lnRef>
            <a:fillRef idx="0">
              <a:schemeClr val="accent4"/>
            </a:fillRef>
            <a:effectRef idx="1">
              <a:schemeClr val="accent4"/>
            </a:effectRef>
            <a:fontRef idx="minor">
              <a:schemeClr val="tx1"/>
            </a:fontRef>
          </p:style>
          <p:txBody>
            <a:bodyPr/>
            <a:lstStyle/>
            <a:p>
              <a:pPr algn="ctr">
                <a:defRPr/>
              </a:pPr>
              <a:endParaRPr lang="en-US" sz="2000">
                <a:latin typeface="Trebuchet MS" pitchFamily="34" charset="0"/>
                <a:cs typeface="Arial" pitchFamily="34" charset="0"/>
              </a:endParaRPr>
            </a:p>
          </p:txBody>
        </p:sp>
      </p:gr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idx="4294967295"/>
          </p:nvPr>
        </p:nvSpPr>
        <p:spPr/>
        <p:txBody>
          <a:bodyPr/>
          <a:lstStyle/>
          <a:p>
            <a:pPr eaLnBrk="1" hangingPunct="1"/>
            <a:r>
              <a:rPr lang="en-US" smtClean="0"/>
              <a:t>Intuition for MDL</a:t>
            </a:r>
          </a:p>
        </p:txBody>
      </p:sp>
      <p:sp>
        <p:nvSpPr>
          <p:cNvPr id="65539" name="Content Placeholder 4"/>
          <p:cNvSpPr>
            <a:spLocks noGrp="1"/>
          </p:cNvSpPr>
          <p:nvPr>
            <p:ph sz="half" idx="4294967295"/>
          </p:nvPr>
        </p:nvSpPr>
        <p:spPr>
          <a:xfrm>
            <a:off x="457200" y="1600200"/>
            <a:ext cx="4037013" cy="1822450"/>
          </a:xfrm>
        </p:spPr>
        <p:txBody>
          <a:bodyPr/>
          <a:lstStyle/>
          <a:p>
            <a:pPr eaLnBrk="1" hangingPunct="1"/>
            <a:r>
              <a:rPr lang="en-US" sz="2900" smtClean="0"/>
              <a:t>S -&gt; Give me NP</a:t>
            </a:r>
          </a:p>
          <a:p>
            <a:pPr eaLnBrk="1" hangingPunct="1"/>
            <a:r>
              <a:rPr lang="en-US" sz="2900" smtClean="0"/>
              <a:t>NP -&gt; the book</a:t>
            </a:r>
          </a:p>
          <a:p>
            <a:pPr eaLnBrk="1" hangingPunct="1"/>
            <a:r>
              <a:rPr lang="en-US" sz="2900" smtClean="0"/>
              <a:t>NP -&gt; a book</a:t>
            </a:r>
          </a:p>
          <a:p>
            <a:pPr eaLnBrk="1" hangingPunct="1"/>
            <a:endParaRPr lang="en-US" sz="2900" smtClean="0"/>
          </a:p>
        </p:txBody>
      </p:sp>
      <p:sp>
        <p:nvSpPr>
          <p:cNvPr id="65540" name="Content Placeholder 5"/>
          <p:cNvSpPr>
            <a:spLocks noGrp="1"/>
          </p:cNvSpPr>
          <p:nvPr>
            <p:ph sz="half" idx="4294967295"/>
          </p:nvPr>
        </p:nvSpPr>
        <p:spPr>
          <a:xfrm>
            <a:off x="4649788" y="1600200"/>
            <a:ext cx="4037012" cy="1822450"/>
          </a:xfrm>
        </p:spPr>
        <p:txBody>
          <a:bodyPr/>
          <a:lstStyle/>
          <a:p>
            <a:pPr eaLnBrk="1" hangingPunct="1"/>
            <a:r>
              <a:rPr lang="en-US" sz="2900" smtClean="0"/>
              <a:t>S -&gt; Give me NP</a:t>
            </a:r>
          </a:p>
          <a:p>
            <a:pPr eaLnBrk="1" hangingPunct="1"/>
            <a:r>
              <a:rPr lang="en-US" sz="2900" smtClean="0"/>
              <a:t>NP -&gt; DET book</a:t>
            </a:r>
          </a:p>
          <a:p>
            <a:pPr eaLnBrk="1" hangingPunct="1"/>
            <a:r>
              <a:rPr lang="en-US" sz="2900" smtClean="0"/>
              <a:t>DET -&gt; the</a:t>
            </a:r>
          </a:p>
          <a:p>
            <a:pPr eaLnBrk="1" hangingPunct="1"/>
            <a:r>
              <a:rPr lang="en-US" sz="2900" smtClean="0"/>
              <a:t>DET -&gt; a</a:t>
            </a:r>
          </a:p>
          <a:p>
            <a:pPr eaLnBrk="1" hangingPunct="1"/>
            <a:endParaRPr lang="en-US" sz="2900" smtClean="0"/>
          </a:p>
        </p:txBody>
      </p:sp>
      <p:sp>
        <p:nvSpPr>
          <p:cNvPr id="65541" name="Slide Number Placeholder 3"/>
          <p:cNvSpPr txBox="1">
            <a:spLocks noGrp="1"/>
          </p:cNvSpPr>
          <p:nvPr/>
        </p:nvSpPr>
        <p:spPr bwMode="auto">
          <a:xfrm>
            <a:off x="6858000" y="6537325"/>
            <a:ext cx="2286000" cy="320675"/>
          </a:xfrm>
          <a:prstGeom prst="rect">
            <a:avLst/>
          </a:prstGeom>
          <a:noFill/>
          <a:ln w="9525">
            <a:noFill/>
            <a:miter lim="800000"/>
            <a:headEnd/>
            <a:tailEnd/>
          </a:ln>
        </p:spPr>
        <p:txBody>
          <a:bodyPr/>
          <a:lstStyle/>
          <a:p>
            <a:pPr algn="r"/>
            <a:fld id="{29DC0AE5-CD24-4883-895E-5AA5EE955B19}" type="slidenum">
              <a:rPr lang="en-US">
                <a:cs typeface="Arial" charset="0"/>
              </a:rPr>
              <a:pPr algn="r"/>
              <a:t>51</a:t>
            </a:fld>
            <a:endParaRPr lang="en-US">
              <a:cs typeface="Arial" charset="0"/>
            </a:endParaRPr>
          </a:p>
        </p:txBody>
      </p:sp>
      <p:cxnSp>
        <p:nvCxnSpPr>
          <p:cNvPr id="65542" name="Straight Connector 9"/>
          <p:cNvCxnSpPr>
            <a:cxnSpLocks noChangeShapeType="1"/>
          </p:cNvCxnSpPr>
          <p:nvPr/>
        </p:nvCxnSpPr>
        <p:spPr bwMode="auto">
          <a:xfrm>
            <a:off x="381000" y="3429000"/>
            <a:ext cx="8382000" cy="1588"/>
          </a:xfrm>
          <a:prstGeom prst="line">
            <a:avLst/>
          </a:prstGeom>
          <a:noFill/>
          <a:ln w="9525" algn="ctr">
            <a:solidFill>
              <a:schemeClr val="tx1"/>
            </a:solidFill>
            <a:round/>
            <a:headEnd/>
            <a:tailEnd/>
          </a:ln>
        </p:spPr>
      </p:cxnSp>
      <p:sp>
        <p:nvSpPr>
          <p:cNvPr id="65543" name="TextBox 10"/>
          <p:cNvSpPr txBox="1">
            <a:spLocks noChangeArrowheads="1"/>
          </p:cNvSpPr>
          <p:nvPr/>
        </p:nvSpPr>
        <p:spPr bwMode="auto">
          <a:xfrm>
            <a:off x="914400" y="4267200"/>
            <a:ext cx="6973888" cy="1323975"/>
          </a:xfrm>
          <a:prstGeom prst="rect">
            <a:avLst/>
          </a:prstGeom>
          <a:noFill/>
          <a:ln w="9525">
            <a:noFill/>
            <a:miter lim="800000"/>
            <a:headEnd/>
            <a:tailEnd/>
          </a:ln>
        </p:spPr>
        <p:txBody>
          <a:bodyPr wrap="none">
            <a:spAutoFit/>
          </a:bodyPr>
          <a:lstStyle/>
          <a:p>
            <a:pPr algn="ctr"/>
            <a:r>
              <a:rPr lang="en-US" sz="2000">
                <a:latin typeface="Trebuchet MS" pitchFamily="34" charset="0"/>
                <a:cs typeface="Arial" charset="0"/>
              </a:rPr>
              <a:t>Suppose that the prior is inversely proportional to the size </a:t>
            </a:r>
          </a:p>
          <a:p>
            <a:pPr algn="ctr"/>
            <a:r>
              <a:rPr lang="en-US" sz="2000">
                <a:latin typeface="Trebuchet MS" pitchFamily="34" charset="0"/>
                <a:cs typeface="Arial" charset="0"/>
              </a:rPr>
              <a:t>of the grammar (e.g. number of rules) </a:t>
            </a:r>
          </a:p>
          <a:p>
            <a:pPr algn="ctr"/>
            <a:endParaRPr lang="en-US" sz="2000">
              <a:latin typeface="Trebuchet MS" pitchFamily="34" charset="0"/>
              <a:cs typeface="Arial" charset="0"/>
            </a:endParaRPr>
          </a:p>
          <a:p>
            <a:pPr algn="ctr"/>
            <a:r>
              <a:rPr lang="en-US" sz="2000">
                <a:latin typeface="Trebuchet MS" pitchFamily="34" charset="0"/>
                <a:cs typeface="Arial" charset="0"/>
              </a:rPr>
              <a:t>It’s not worthwhile to make this generalization</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idx="4294967295"/>
          </p:nvPr>
        </p:nvSpPr>
        <p:spPr/>
        <p:txBody>
          <a:bodyPr/>
          <a:lstStyle/>
          <a:p>
            <a:pPr eaLnBrk="1" hangingPunct="1"/>
            <a:r>
              <a:rPr lang="en-US" smtClean="0"/>
              <a:t>Intuition for MDL</a:t>
            </a:r>
          </a:p>
        </p:txBody>
      </p:sp>
      <p:sp>
        <p:nvSpPr>
          <p:cNvPr id="66563" name="Content Placeholder 4"/>
          <p:cNvSpPr>
            <a:spLocks noGrp="1"/>
          </p:cNvSpPr>
          <p:nvPr>
            <p:ph sz="half" idx="4294967295"/>
          </p:nvPr>
        </p:nvSpPr>
        <p:spPr>
          <a:xfrm>
            <a:off x="457200" y="1600200"/>
            <a:ext cx="4037013" cy="4525963"/>
          </a:xfrm>
        </p:spPr>
        <p:txBody>
          <a:bodyPr/>
          <a:lstStyle/>
          <a:p>
            <a:pPr eaLnBrk="1" hangingPunct="1"/>
            <a:r>
              <a:rPr lang="en-US" sz="2900" smtClean="0"/>
              <a:t>S -&gt; Give me NP</a:t>
            </a:r>
          </a:p>
          <a:p>
            <a:pPr eaLnBrk="1" hangingPunct="1"/>
            <a:r>
              <a:rPr lang="en-US" sz="2900" smtClean="0"/>
              <a:t>NP -&gt; the book</a:t>
            </a:r>
          </a:p>
          <a:p>
            <a:pPr eaLnBrk="1" hangingPunct="1"/>
            <a:r>
              <a:rPr lang="en-US" sz="2900" smtClean="0"/>
              <a:t>NP -&gt; a book</a:t>
            </a:r>
          </a:p>
          <a:p>
            <a:pPr eaLnBrk="1" hangingPunct="1"/>
            <a:r>
              <a:rPr lang="en-US" sz="2900" smtClean="0"/>
              <a:t>NP -&gt; the pen</a:t>
            </a:r>
          </a:p>
          <a:p>
            <a:pPr eaLnBrk="1" hangingPunct="1"/>
            <a:r>
              <a:rPr lang="en-US" sz="2900" smtClean="0"/>
              <a:t>NP -&gt; a pen</a:t>
            </a:r>
          </a:p>
          <a:p>
            <a:pPr eaLnBrk="1" hangingPunct="1"/>
            <a:r>
              <a:rPr lang="en-US" sz="2900" smtClean="0"/>
              <a:t>NP -&gt; the pencil</a:t>
            </a:r>
          </a:p>
          <a:p>
            <a:pPr eaLnBrk="1" hangingPunct="1"/>
            <a:r>
              <a:rPr lang="en-US" sz="2900" smtClean="0"/>
              <a:t>NP -&gt; a pencil</a:t>
            </a:r>
          </a:p>
          <a:p>
            <a:pPr eaLnBrk="1" hangingPunct="1"/>
            <a:r>
              <a:rPr lang="en-US" sz="2900" smtClean="0"/>
              <a:t>NP -&gt; the marker</a:t>
            </a:r>
          </a:p>
          <a:p>
            <a:pPr eaLnBrk="1" hangingPunct="1"/>
            <a:r>
              <a:rPr lang="en-US" sz="2900" smtClean="0"/>
              <a:t>NP -&gt; a marker</a:t>
            </a:r>
          </a:p>
          <a:p>
            <a:pPr eaLnBrk="1" hangingPunct="1"/>
            <a:endParaRPr lang="en-US" sz="2900" smtClean="0"/>
          </a:p>
        </p:txBody>
      </p:sp>
      <p:sp>
        <p:nvSpPr>
          <p:cNvPr id="66564" name="Content Placeholder 5"/>
          <p:cNvSpPr>
            <a:spLocks noGrp="1"/>
          </p:cNvSpPr>
          <p:nvPr>
            <p:ph sz="half" idx="4294967295"/>
          </p:nvPr>
        </p:nvSpPr>
        <p:spPr>
          <a:xfrm>
            <a:off x="4649788" y="1600200"/>
            <a:ext cx="4037012" cy="4525963"/>
          </a:xfrm>
        </p:spPr>
        <p:txBody>
          <a:bodyPr/>
          <a:lstStyle/>
          <a:p>
            <a:pPr eaLnBrk="1" hangingPunct="1"/>
            <a:r>
              <a:rPr lang="en-US" sz="2900" smtClean="0"/>
              <a:t>S -&gt; Give me NP</a:t>
            </a:r>
          </a:p>
          <a:p>
            <a:pPr eaLnBrk="1" hangingPunct="1"/>
            <a:r>
              <a:rPr lang="en-US" sz="2900" smtClean="0"/>
              <a:t>NP -&gt; DET N</a:t>
            </a:r>
          </a:p>
          <a:p>
            <a:pPr eaLnBrk="1" hangingPunct="1"/>
            <a:r>
              <a:rPr lang="en-US" sz="2900" smtClean="0"/>
              <a:t>DET -&gt; the</a:t>
            </a:r>
          </a:p>
          <a:p>
            <a:pPr eaLnBrk="1" hangingPunct="1"/>
            <a:r>
              <a:rPr lang="en-US" sz="2900" smtClean="0"/>
              <a:t>DET -&gt; a</a:t>
            </a:r>
          </a:p>
          <a:p>
            <a:pPr eaLnBrk="1" hangingPunct="1"/>
            <a:r>
              <a:rPr lang="en-US" sz="2900" smtClean="0"/>
              <a:t>N -&gt; book</a:t>
            </a:r>
          </a:p>
          <a:p>
            <a:pPr eaLnBrk="1" hangingPunct="1"/>
            <a:r>
              <a:rPr lang="en-US" sz="2900" smtClean="0"/>
              <a:t>N -&gt; pen</a:t>
            </a:r>
          </a:p>
          <a:p>
            <a:pPr eaLnBrk="1" hangingPunct="1"/>
            <a:r>
              <a:rPr lang="en-US" sz="2900" smtClean="0"/>
              <a:t>N -&gt; pencil</a:t>
            </a:r>
          </a:p>
          <a:p>
            <a:pPr eaLnBrk="1" hangingPunct="1"/>
            <a:r>
              <a:rPr lang="en-US" sz="2900" smtClean="0"/>
              <a:t>N -&gt; marker</a:t>
            </a:r>
          </a:p>
        </p:txBody>
      </p:sp>
      <p:sp>
        <p:nvSpPr>
          <p:cNvPr id="66565" name="Slide Number Placeholder 3"/>
          <p:cNvSpPr txBox="1">
            <a:spLocks noGrp="1"/>
          </p:cNvSpPr>
          <p:nvPr/>
        </p:nvSpPr>
        <p:spPr bwMode="auto">
          <a:xfrm>
            <a:off x="6858000" y="6537325"/>
            <a:ext cx="2286000" cy="320675"/>
          </a:xfrm>
          <a:prstGeom prst="rect">
            <a:avLst/>
          </a:prstGeom>
          <a:noFill/>
          <a:ln w="9525">
            <a:noFill/>
            <a:miter lim="800000"/>
            <a:headEnd/>
            <a:tailEnd/>
          </a:ln>
        </p:spPr>
        <p:txBody>
          <a:bodyPr/>
          <a:lstStyle/>
          <a:p>
            <a:pPr algn="r"/>
            <a:endParaRPr lang="en-US">
              <a:cs typeface="Arial"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81000" y="0"/>
            <a:ext cx="8229600" cy="1143000"/>
          </a:xfrm>
        </p:spPr>
        <p:txBody>
          <a:bodyPr/>
          <a:lstStyle/>
          <a:p>
            <a:pPr eaLnBrk="1" hangingPunct="1"/>
            <a:r>
              <a:rPr lang="en-US" sz="4000" smtClean="0"/>
              <a:t>Usage-based learning: </a:t>
            </a:r>
            <a:br>
              <a:rPr lang="en-US" sz="4000" smtClean="0"/>
            </a:br>
            <a:r>
              <a:rPr lang="en-US" sz="4000" smtClean="0"/>
              <a:t>comprehension and production</a:t>
            </a:r>
          </a:p>
        </p:txBody>
      </p:sp>
      <p:grpSp>
        <p:nvGrpSpPr>
          <p:cNvPr id="2" name="Group 3"/>
          <p:cNvGrpSpPr>
            <a:grpSpLocks/>
          </p:cNvGrpSpPr>
          <p:nvPr/>
        </p:nvGrpSpPr>
        <p:grpSpPr bwMode="auto">
          <a:xfrm>
            <a:off x="5203825" y="3917950"/>
            <a:ext cx="1443038" cy="2622550"/>
            <a:chOff x="3278" y="2468"/>
            <a:chExt cx="909" cy="1652"/>
          </a:xfrm>
        </p:grpSpPr>
        <p:sp>
          <p:nvSpPr>
            <p:cNvPr id="67623" name="Text Box 4"/>
            <p:cNvSpPr txBox="1">
              <a:spLocks noChangeArrowheads="1"/>
            </p:cNvSpPr>
            <p:nvPr/>
          </p:nvSpPr>
          <p:spPr bwMode="auto">
            <a:xfrm>
              <a:off x="3391" y="2468"/>
              <a:ext cx="795" cy="310"/>
            </a:xfrm>
            <a:prstGeom prst="rect">
              <a:avLst/>
            </a:prstGeom>
            <a:noFill/>
            <a:ln w="38100">
              <a:noFill/>
              <a:miter lim="800000"/>
              <a:headEnd/>
              <a:tailEnd/>
            </a:ln>
          </p:spPr>
          <p:txBody>
            <a:bodyPr lIns="0" tIns="38862" rIns="0" bIns="0"/>
            <a:lstStyle/>
            <a:p>
              <a:pPr algn="ctr"/>
              <a:r>
                <a:rPr lang="en-US" altLang="zh-TW" sz="1200">
                  <a:latin typeface="Verdana" pitchFamily="34" charset="0"/>
                  <a:ea typeface="PMingLiU" pitchFamily="18" charset="-120"/>
                </a:rPr>
                <a:t>reinforcement</a:t>
              </a:r>
            </a:p>
            <a:p>
              <a:pPr algn="ctr"/>
              <a:r>
                <a:rPr lang="en-US" altLang="zh-TW" sz="1200">
                  <a:latin typeface="Verdana" pitchFamily="34" charset="0"/>
                  <a:ea typeface="PMingLiU" pitchFamily="18" charset="-120"/>
                </a:rPr>
                <a:t>(usage)</a:t>
              </a:r>
              <a:endParaRPr lang="en-US" sz="1200"/>
            </a:p>
          </p:txBody>
        </p:sp>
        <p:sp>
          <p:nvSpPr>
            <p:cNvPr id="67624" name="Freeform 5"/>
            <p:cNvSpPr>
              <a:spLocks/>
            </p:cNvSpPr>
            <p:nvPr/>
          </p:nvSpPr>
          <p:spPr bwMode="auto">
            <a:xfrm rot="10800000" flipH="1">
              <a:off x="3391" y="2674"/>
              <a:ext cx="796" cy="104"/>
            </a:xfrm>
            <a:custGeom>
              <a:avLst/>
              <a:gdLst>
                <a:gd name="T0" fmla="*/ 1351 w 1351"/>
                <a:gd name="T1" fmla="*/ 20 h 321"/>
                <a:gd name="T2" fmla="*/ 616 w 1351"/>
                <a:gd name="T3" fmla="*/ 20 h 321"/>
                <a:gd name="T4" fmla="*/ 150 w 1351"/>
                <a:gd name="T5" fmla="*/ 50 h 321"/>
                <a:gd name="T6" fmla="*/ 0 w 1351"/>
                <a:gd name="T7" fmla="*/ 321 h 321"/>
                <a:gd name="T8" fmla="*/ 0 60000 65536"/>
                <a:gd name="T9" fmla="*/ 0 60000 65536"/>
                <a:gd name="T10" fmla="*/ 0 60000 65536"/>
                <a:gd name="T11" fmla="*/ 0 60000 65536"/>
                <a:gd name="T12" fmla="*/ 0 w 1351"/>
                <a:gd name="T13" fmla="*/ 0 h 321"/>
                <a:gd name="T14" fmla="*/ 1351 w 1351"/>
                <a:gd name="T15" fmla="*/ 321 h 321"/>
              </a:gdLst>
              <a:ahLst/>
              <a:cxnLst>
                <a:cxn ang="T8">
                  <a:pos x="T0" y="T1"/>
                </a:cxn>
                <a:cxn ang="T9">
                  <a:pos x="T2" y="T3"/>
                </a:cxn>
                <a:cxn ang="T10">
                  <a:pos x="T4" y="T5"/>
                </a:cxn>
                <a:cxn ang="T11">
                  <a:pos x="T6" y="T7"/>
                </a:cxn>
              </a:cxnLst>
              <a:rect l="T12" t="T13" r="T14" b="T15"/>
              <a:pathLst>
                <a:path w="1351" h="321">
                  <a:moveTo>
                    <a:pt x="1351" y="20"/>
                  </a:moveTo>
                  <a:cubicBezTo>
                    <a:pt x="1228" y="20"/>
                    <a:pt x="816" y="15"/>
                    <a:pt x="616" y="20"/>
                  </a:cubicBezTo>
                  <a:cubicBezTo>
                    <a:pt x="416" y="25"/>
                    <a:pt x="253" y="0"/>
                    <a:pt x="150" y="50"/>
                  </a:cubicBezTo>
                  <a:cubicBezTo>
                    <a:pt x="47" y="100"/>
                    <a:pt x="31" y="265"/>
                    <a:pt x="0" y="321"/>
                  </a:cubicBezTo>
                </a:path>
              </a:pathLst>
            </a:custGeom>
            <a:noFill/>
            <a:ln w="38100">
              <a:solidFill>
                <a:srgbClr val="990099"/>
              </a:solidFill>
              <a:round/>
              <a:headEnd/>
              <a:tailEnd type="triangle" w="med" len="med"/>
            </a:ln>
          </p:spPr>
          <p:txBody>
            <a:bodyPr/>
            <a:lstStyle/>
            <a:p>
              <a:endParaRPr lang="en-US"/>
            </a:p>
          </p:txBody>
        </p:sp>
        <p:sp>
          <p:nvSpPr>
            <p:cNvPr id="67625" name="Freeform 6"/>
            <p:cNvSpPr>
              <a:spLocks/>
            </p:cNvSpPr>
            <p:nvPr/>
          </p:nvSpPr>
          <p:spPr bwMode="auto">
            <a:xfrm rot="10800000" flipH="1">
              <a:off x="3278" y="3605"/>
              <a:ext cx="682" cy="206"/>
            </a:xfrm>
            <a:custGeom>
              <a:avLst/>
              <a:gdLst>
                <a:gd name="T0" fmla="*/ 1351 w 1351"/>
                <a:gd name="T1" fmla="*/ 20 h 321"/>
                <a:gd name="T2" fmla="*/ 616 w 1351"/>
                <a:gd name="T3" fmla="*/ 20 h 321"/>
                <a:gd name="T4" fmla="*/ 150 w 1351"/>
                <a:gd name="T5" fmla="*/ 50 h 321"/>
                <a:gd name="T6" fmla="*/ 0 w 1351"/>
                <a:gd name="T7" fmla="*/ 321 h 321"/>
                <a:gd name="T8" fmla="*/ 0 60000 65536"/>
                <a:gd name="T9" fmla="*/ 0 60000 65536"/>
                <a:gd name="T10" fmla="*/ 0 60000 65536"/>
                <a:gd name="T11" fmla="*/ 0 60000 65536"/>
                <a:gd name="T12" fmla="*/ 0 w 1351"/>
                <a:gd name="T13" fmla="*/ 0 h 321"/>
                <a:gd name="T14" fmla="*/ 1351 w 1351"/>
                <a:gd name="T15" fmla="*/ 321 h 321"/>
              </a:gdLst>
              <a:ahLst/>
              <a:cxnLst>
                <a:cxn ang="T8">
                  <a:pos x="T0" y="T1"/>
                </a:cxn>
                <a:cxn ang="T9">
                  <a:pos x="T2" y="T3"/>
                </a:cxn>
                <a:cxn ang="T10">
                  <a:pos x="T4" y="T5"/>
                </a:cxn>
                <a:cxn ang="T11">
                  <a:pos x="T6" y="T7"/>
                </a:cxn>
              </a:cxnLst>
              <a:rect l="T12" t="T13" r="T14" b="T15"/>
              <a:pathLst>
                <a:path w="1351" h="321">
                  <a:moveTo>
                    <a:pt x="1351" y="20"/>
                  </a:moveTo>
                  <a:cubicBezTo>
                    <a:pt x="1228" y="20"/>
                    <a:pt x="816" y="15"/>
                    <a:pt x="616" y="20"/>
                  </a:cubicBezTo>
                  <a:cubicBezTo>
                    <a:pt x="416" y="25"/>
                    <a:pt x="253" y="0"/>
                    <a:pt x="150" y="50"/>
                  </a:cubicBezTo>
                  <a:cubicBezTo>
                    <a:pt x="47" y="100"/>
                    <a:pt x="31" y="265"/>
                    <a:pt x="0" y="321"/>
                  </a:cubicBezTo>
                </a:path>
              </a:pathLst>
            </a:custGeom>
            <a:noFill/>
            <a:ln w="38100" cap="flat">
              <a:solidFill>
                <a:srgbClr val="990099"/>
              </a:solidFill>
              <a:prstDash val="dash"/>
              <a:round/>
              <a:headEnd/>
              <a:tailEnd type="triangle" w="med" len="med"/>
            </a:ln>
          </p:spPr>
          <p:txBody>
            <a:bodyPr/>
            <a:lstStyle/>
            <a:p>
              <a:endParaRPr lang="en-US"/>
            </a:p>
          </p:txBody>
        </p:sp>
        <p:sp>
          <p:nvSpPr>
            <p:cNvPr id="67626" name="Line 7"/>
            <p:cNvSpPr>
              <a:spLocks noChangeShapeType="1"/>
            </p:cNvSpPr>
            <p:nvPr/>
          </p:nvSpPr>
          <p:spPr bwMode="auto">
            <a:xfrm flipH="1">
              <a:off x="3618" y="3360"/>
              <a:ext cx="341" cy="1"/>
            </a:xfrm>
            <a:prstGeom prst="line">
              <a:avLst/>
            </a:prstGeom>
            <a:noFill/>
            <a:ln w="38100">
              <a:solidFill>
                <a:srgbClr val="990099"/>
              </a:solidFill>
              <a:prstDash val="dash"/>
              <a:round/>
              <a:headEnd/>
              <a:tailEnd type="triangle" w="med" len="med"/>
            </a:ln>
          </p:spPr>
          <p:txBody>
            <a:bodyPr/>
            <a:lstStyle/>
            <a:p>
              <a:endParaRPr lang="en-US"/>
            </a:p>
          </p:txBody>
        </p:sp>
        <p:sp>
          <p:nvSpPr>
            <p:cNvPr id="67627" name="Text Box 8"/>
            <p:cNvSpPr txBox="1">
              <a:spLocks noChangeArrowheads="1"/>
            </p:cNvSpPr>
            <p:nvPr/>
          </p:nvSpPr>
          <p:spPr bwMode="auto">
            <a:xfrm>
              <a:off x="3278" y="3811"/>
              <a:ext cx="795" cy="309"/>
            </a:xfrm>
            <a:prstGeom prst="rect">
              <a:avLst/>
            </a:prstGeom>
            <a:noFill/>
            <a:ln w="38100">
              <a:noFill/>
              <a:miter lim="800000"/>
              <a:headEnd/>
              <a:tailEnd/>
            </a:ln>
          </p:spPr>
          <p:txBody>
            <a:bodyPr lIns="0" tIns="38862" rIns="0" bIns="0"/>
            <a:lstStyle/>
            <a:p>
              <a:pPr algn="ctr"/>
              <a:r>
                <a:rPr lang="en-US" altLang="zh-TW" sz="1200">
                  <a:latin typeface="Verdana" pitchFamily="34" charset="0"/>
                  <a:ea typeface="PMingLiU" pitchFamily="18" charset="-120"/>
                </a:rPr>
                <a:t>reinformcent</a:t>
              </a:r>
            </a:p>
            <a:p>
              <a:pPr algn="ctr"/>
              <a:r>
                <a:rPr lang="en-US" altLang="zh-TW" sz="1200">
                  <a:latin typeface="Verdana" pitchFamily="34" charset="0"/>
                  <a:ea typeface="PMingLiU" pitchFamily="18" charset="-120"/>
                </a:rPr>
                <a:t>(correction)</a:t>
              </a:r>
              <a:endParaRPr lang="en-US" sz="1200"/>
            </a:p>
          </p:txBody>
        </p:sp>
      </p:grpSp>
      <p:grpSp>
        <p:nvGrpSpPr>
          <p:cNvPr id="3" name="Group 9"/>
          <p:cNvGrpSpPr>
            <a:grpSpLocks/>
          </p:cNvGrpSpPr>
          <p:nvPr/>
        </p:nvGrpSpPr>
        <p:grpSpPr bwMode="auto">
          <a:xfrm>
            <a:off x="2317750" y="3917950"/>
            <a:ext cx="3244850" cy="2622550"/>
            <a:chOff x="1460" y="2468"/>
            <a:chExt cx="2044" cy="1652"/>
          </a:xfrm>
        </p:grpSpPr>
        <p:sp>
          <p:nvSpPr>
            <p:cNvPr id="67617" name="Text Box 10"/>
            <p:cNvSpPr txBox="1">
              <a:spLocks noChangeArrowheads="1"/>
            </p:cNvSpPr>
            <p:nvPr/>
          </p:nvSpPr>
          <p:spPr bwMode="auto">
            <a:xfrm>
              <a:off x="1460" y="2468"/>
              <a:ext cx="794" cy="310"/>
            </a:xfrm>
            <a:prstGeom prst="rect">
              <a:avLst/>
            </a:prstGeom>
            <a:solidFill>
              <a:srgbClr val="CCCCFF"/>
            </a:solidFill>
            <a:ln w="38100">
              <a:noFill/>
              <a:miter lim="800000"/>
              <a:headEnd/>
              <a:tailEnd/>
            </a:ln>
          </p:spPr>
          <p:txBody>
            <a:bodyPr lIns="0" tIns="38862" rIns="0" bIns="0"/>
            <a:lstStyle/>
            <a:p>
              <a:pPr algn="ctr"/>
              <a:r>
                <a:rPr lang="en-US" altLang="zh-TW" sz="1200">
                  <a:latin typeface="Verdana" pitchFamily="34" charset="0"/>
                  <a:ea typeface="PMingLiU" pitchFamily="18" charset="-120"/>
                </a:rPr>
                <a:t>reinforcement</a:t>
              </a:r>
            </a:p>
            <a:p>
              <a:pPr algn="ctr"/>
              <a:r>
                <a:rPr lang="en-US" altLang="zh-TW" sz="1200">
                  <a:latin typeface="Verdana" pitchFamily="34" charset="0"/>
                  <a:ea typeface="PMingLiU" pitchFamily="18" charset="-120"/>
                </a:rPr>
                <a:t>(usage)</a:t>
              </a:r>
              <a:endParaRPr lang="en-US" sz="1200"/>
            </a:p>
          </p:txBody>
        </p:sp>
        <p:sp>
          <p:nvSpPr>
            <p:cNvPr id="67618" name="AutoShape 11"/>
            <p:cNvSpPr>
              <a:spLocks noChangeArrowheads="1"/>
            </p:cNvSpPr>
            <p:nvPr/>
          </p:nvSpPr>
          <p:spPr bwMode="auto">
            <a:xfrm>
              <a:off x="2142" y="2881"/>
              <a:ext cx="1362" cy="724"/>
            </a:xfrm>
            <a:prstGeom prst="upArrowCallout">
              <a:avLst>
                <a:gd name="adj1" fmla="val 47030"/>
                <a:gd name="adj2" fmla="val 47030"/>
                <a:gd name="adj3" fmla="val 16667"/>
                <a:gd name="adj4" fmla="val 66667"/>
              </a:avLst>
            </a:prstGeom>
            <a:solidFill>
              <a:srgbClr val="CCCCFF"/>
            </a:solidFill>
            <a:ln w="38100">
              <a:solidFill>
                <a:srgbClr val="3366FF"/>
              </a:solidFill>
              <a:miter lim="800000"/>
              <a:headEnd/>
              <a:tailEnd/>
            </a:ln>
          </p:spPr>
          <p:txBody>
            <a:bodyPr lIns="0" tIns="77724" rIns="0" bIns="0"/>
            <a:lstStyle/>
            <a:p>
              <a:pPr algn="ctr"/>
              <a:r>
                <a:rPr lang="en-US" altLang="zh-TW" sz="1400">
                  <a:latin typeface="Verdana" pitchFamily="34" charset="0"/>
                  <a:ea typeface="PMingLiU" pitchFamily="18" charset="-120"/>
                </a:rPr>
                <a:t>hypothesize constructions</a:t>
              </a:r>
            </a:p>
            <a:p>
              <a:pPr algn="ctr"/>
              <a:r>
                <a:rPr lang="en-US" altLang="zh-TW" sz="1400">
                  <a:latin typeface="Verdana" pitchFamily="34" charset="0"/>
                  <a:ea typeface="PMingLiU" pitchFamily="18" charset="-120"/>
                </a:rPr>
                <a:t>&amp; reorganize</a:t>
              </a:r>
              <a:endParaRPr lang="en-US" sz="1400"/>
            </a:p>
          </p:txBody>
        </p:sp>
        <p:sp>
          <p:nvSpPr>
            <p:cNvPr id="67619" name="Freeform 12"/>
            <p:cNvSpPr>
              <a:spLocks/>
            </p:cNvSpPr>
            <p:nvPr/>
          </p:nvSpPr>
          <p:spPr bwMode="auto">
            <a:xfrm rot="10800000">
              <a:off x="1460" y="2674"/>
              <a:ext cx="795" cy="104"/>
            </a:xfrm>
            <a:custGeom>
              <a:avLst/>
              <a:gdLst>
                <a:gd name="T0" fmla="*/ 1351 w 1351"/>
                <a:gd name="T1" fmla="*/ 20 h 321"/>
                <a:gd name="T2" fmla="*/ 616 w 1351"/>
                <a:gd name="T3" fmla="*/ 20 h 321"/>
                <a:gd name="T4" fmla="*/ 150 w 1351"/>
                <a:gd name="T5" fmla="*/ 50 h 321"/>
                <a:gd name="T6" fmla="*/ 0 w 1351"/>
                <a:gd name="T7" fmla="*/ 321 h 321"/>
                <a:gd name="T8" fmla="*/ 0 60000 65536"/>
                <a:gd name="T9" fmla="*/ 0 60000 65536"/>
                <a:gd name="T10" fmla="*/ 0 60000 65536"/>
                <a:gd name="T11" fmla="*/ 0 60000 65536"/>
                <a:gd name="T12" fmla="*/ 0 w 1351"/>
                <a:gd name="T13" fmla="*/ 0 h 321"/>
                <a:gd name="T14" fmla="*/ 1351 w 1351"/>
                <a:gd name="T15" fmla="*/ 321 h 321"/>
              </a:gdLst>
              <a:ahLst/>
              <a:cxnLst>
                <a:cxn ang="T8">
                  <a:pos x="T0" y="T1"/>
                </a:cxn>
                <a:cxn ang="T9">
                  <a:pos x="T2" y="T3"/>
                </a:cxn>
                <a:cxn ang="T10">
                  <a:pos x="T4" y="T5"/>
                </a:cxn>
                <a:cxn ang="T11">
                  <a:pos x="T6" y="T7"/>
                </a:cxn>
              </a:cxnLst>
              <a:rect l="T12" t="T13" r="T14" b="T15"/>
              <a:pathLst>
                <a:path w="1351" h="321">
                  <a:moveTo>
                    <a:pt x="1351" y="20"/>
                  </a:moveTo>
                  <a:cubicBezTo>
                    <a:pt x="1228" y="20"/>
                    <a:pt x="816" y="15"/>
                    <a:pt x="616" y="20"/>
                  </a:cubicBezTo>
                  <a:cubicBezTo>
                    <a:pt x="416" y="25"/>
                    <a:pt x="253" y="0"/>
                    <a:pt x="150" y="50"/>
                  </a:cubicBezTo>
                  <a:cubicBezTo>
                    <a:pt x="47" y="100"/>
                    <a:pt x="31" y="265"/>
                    <a:pt x="0" y="321"/>
                  </a:cubicBezTo>
                </a:path>
              </a:pathLst>
            </a:custGeom>
            <a:solidFill>
              <a:srgbClr val="CCCCFF"/>
            </a:solidFill>
            <a:ln w="38100">
              <a:solidFill>
                <a:srgbClr val="990099"/>
              </a:solidFill>
              <a:round/>
              <a:headEnd/>
              <a:tailEnd type="triangle" w="med" len="med"/>
            </a:ln>
          </p:spPr>
          <p:txBody>
            <a:bodyPr/>
            <a:lstStyle/>
            <a:p>
              <a:endParaRPr lang="en-US"/>
            </a:p>
          </p:txBody>
        </p:sp>
        <p:sp>
          <p:nvSpPr>
            <p:cNvPr id="67620" name="Freeform 13"/>
            <p:cNvSpPr>
              <a:spLocks/>
            </p:cNvSpPr>
            <p:nvPr/>
          </p:nvSpPr>
          <p:spPr bwMode="auto">
            <a:xfrm rot="10800000">
              <a:off x="1687" y="3605"/>
              <a:ext cx="682" cy="205"/>
            </a:xfrm>
            <a:custGeom>
              <a:avLst/>
              <a:gdLst>
                <a:gd name="T0" fmla="*/ 1351 w 1351"/>
                <a:gd name="T1" fmla="*/ 20 h 321"/>
                <a:gd name="T2" fmla="*/ 616 w 1351"/>
                <a:gd name="T3" fmla="*/ 20 h 321"/>
                <a:gd name="T4" fmla="*/ 150 w 1351"/>
                <a:gd name="T5" fmla="*/ 50 h 321"/>
                <a:gd name="T6" fmla="*/ 0 w 1351"/>
                <a:gd name="T7" fmla="*/ 321 h 321"/>
                <a:gd name="T8" fmla="*/ 0 60000 65536"/>
                <a:gd name="T9" fmla="*/ 0 60000 65536"/>
                <a:gd name="T10" fmla="*/ 0 60000 65536"/>
                <a:gd name="T11" fmla="*/ 0 60000 65536"/>
                <a:gd name="T12" fmla="*/ 0 w 1351"/>
                <a:gd name="T13" fmla="*/ 0 h 321"/>
                <a:gd name="T14" fmla="*/ 1351 w 1351"/>
                <a:gd name="T15" fmla="*/ 321 h 321"/>
              </a:gdLst>
              <a:ahLst/>
              <a:cxnLst>
                <a:cxn ang="T8">
                  <a:pos x="T0" y="T1"/>
                </a:cxn>
                <a:cxn ang="T9">
                  <a:pos x="T2" y="T3"/>
                </a:cxn>
                <a:cxn ang="T10">
                  <a:pos x="T4" y="T5"/>
                </a:cxn>
                <a:cxn ang="T11">
                  <a:pos x="T6" y="T7"/>
                </a:cxn>
              </a:cxnLst>
              <a:rect l="T12" t="T13" r="T14" b="T15"/>
              <a:pathLst>
                <a:path w="1351" h="321">
                  <a:moveTo>
                    <a:pt x="1351" y="20"/>
                  </a:moveTo>
                  <a:cubicBezTo>
                    <a:pt x="1228" y="20"/>
                    <a:pt x="816" y="15"/>
                    <a:pt x="616" y="20"/>
                  </a:cubicBezTo>
                  <a:cubicBezTo>
                    <a:pt x="416" y="25"/>
                    <a:pt x="253" y="0"/>
                    <a:pt x="150" y="50"/>
                  </a:cubicBezTo>
                  <a:cubicBezTo>
                    <a:pt x="47" y="100"/>
                    <a:pt x="31" y="265"/>
                    <a:pt x="0" y="321"/>
                  </a:cubicBezTo>
                </a:path>
              </a:pathLst>
            </a:custGeom>
            <a:solidFill>
              <a:srgbClr val="CCCCFF"/>
            </a:solidFill>
            <a:ln w="38100" cap="flat">
              <a:solidFill>
                <a:srgbClr val="990099"/>
              </a:solidFill>
              <a:prstDash val="dash"/>
              <a:round/>
              <a:headEnd/>
              <a:tailEnd type="triangle" w="med" len="med"/>
            </a:ln>
          </p:spPr>
          <p:txBody>
            <a:bodyPr/>
            <a:lstStyle/>
            <a:p>
              <a:endParaRPr lang="en-US"/>
            </a:p>
          </p:txBody>
        </p:sp>
        <p:sp>
          <p:nvSpPr>
            <p:cNvPr id="67621" name="Line 14"/>
            <p:cNvSpPr>
              <a:spLocks noChangeShapeType="1"/>
            </p:cNvSpPr>
            <p:nvPr/>
          </p:nvSpPr>
          <p:spPr bwMode="auto">
            <a:xfrm>
              <a:off x="1687" y="3360"/>
              <a:ext cx="341" cy="1"/>
            </a:xfrm>
            <a:prstGeom prst="line">
              <a:avLst/>
            </a:prstGeom>
            <a:noFill/>
            <a:ln w="38100">
              <a:solidFill>
                <a:srgbClr val="990099"/>
              </a:solidFill>
              <a:round/>
              <a:headEnd/>
              <a:tailEnd type="triangle" w="med" len="med"/>
            </a:ln>
          </p:spPr>
          <p:txBody>
            <a:bodyPr/>
            <a:lstStyle/>
            <a:p>
              <a:endParaRPr lang="en-US"/>
            </a:p>
          </p:txBody>
        </p:sp>
        <p:sp>
          <p:nvSpPr>
            <p:cNvPr id="67622" name="Text Box 15"/>
            <p:cNvSpPr txBox="1">
              <a:spLocks noChangeArrowheads="1"/>
            </p:cNvSpPr>
            <p:nvPr/>
          </p:nvSpPr>
          <p:spPr bwMode="auto">
            <a:xfrm>
              <a:off x="1573" y="3811"/>
              <a:ext cx="794" cy="309"/>
            </a:xfrm>
            <a:prstGeom prst="rect">
              <a:avLst/>
            </a:prstGeom>
            <a:solidFill>
              <a:srgbClr val="CCCCFF"/>
            </a:solidFill>
            <a:ln w="38100">
              <a:noFill/>
              <a:miter lim="800000"/>
              <a:headEnd/>
              <a:tailEnd/>
            </a:ln>
          </p:spPr>
          <p:txBody>
            <a:bodyPr lIns="0" tIns="38862" rIns="0" bIns="0"/>
            <a:lstStyle/>
            <a:p>
              <a:pPr algn="ctr"/>
              <a:r>
                <a:rPr lang="en-US" altLang="zh-TW" sz="1200">
                  <a:latin typeface="Verdana" pitchFamily="34" charset="0"/>
                  <a:ea typeface="PMingLiU" pitchFamily="18" charset="-120"/>
                </a:rPr>
                <a:t>reinforcement</a:t>
              </a:r>
              <a:br>
                <a:rPr lang="en-US" altLang="zh-TW" sz="1200">
                  <a:latin typeface="Verdana" pitchFamily="34" charset="0"/>
                  <a:ea typeface="PMingLiU" pitchFamily="18" charset="-120"/>
                </a:rPr>
              </a:br>
              <a:r>
                <a:rPr lang="en-US" altLang="zh-TW" sz="1200">
                  <a:latin typeface="Verdana" pitchFamily="34" charset="0"/>
                  <a:ea typeface="PMingLiU" pitchFamily="18" charset="-120"/>
                </a:rPr>
                <a:t>(correction)</a:t>
              </a:r>
              <a:endParaRPr lang="en-US" sz="1200"/>
            </a:p>
          </p:txBody>
        </p:sp>
      </p:grpSp>
      <p:grpSp>
        <p:nvGrpSpPr>
          <p:cNvPr id="67589" name="Group 16"/>
          <p:cNvGrpSpPr>
            <a:grpSpLocks/>
          </p:cNvGrpSpPr>
          <p:nvPr/>
        </p:nvGrpSpPr>
        <p:grpSpPr bwMode="auto">
          <a:xfrm>
            <a:off x="152400" y="1320800"/>
            <a:ext cx="5753100" cy="5133975"/>
            <a:chOff x="96" y="832"/>
            <a:chExt cx="3624" cy="3234"/>
          </a:xfrm>
        </p:grpSpPr>
        <p:sp>
          <p:nvSpPr>
            <p:cNvPr id="67601" name="AutoShape 17"/>
            <p:cNvSpPr>
              <a:spLocks noChangeArrowheads="1"/>
            </p:cNvSpPr>
            <p:nvPr/>
          </p:nvSpPr>
          <p:spPr bwMode="auto">
            <a:xfrm>
              <a:off x="2255" y="2158"/>
              <a:ext cx="1136" cy="515"/>
            </a:xfrm>
            <a:prstGeom prst="can">
              <a:avLst>
                <a:gd name="adj" fmla="val 25000"/>
              </a:avLst>
            </a:prstGeom>
            <a:solidFill>
              <a:srgbClr val="666699"/>
            </a:solidFill>
            <a:ln w="38100">
              <a:solidFill>
                <a:srgbClr val="666699"/>
              </a:solidFill>
              <a:round/>
              <a:headEnd/>
              <a:tailEnd/>
            </a:ln>
          </p:spPr>
          <p:txBody>
            <a:bodyPr lIns="0" tIns="77724" rIns="0" bIns="0"/>
            <a:lstStyle/>
            <a:p>
              <a:pPr algn="ctr"/>
              <a:r>
                <a:rPr lang="en-US" altLang="zh-TW" sz="1600">
                  <a:latin typeface="Verdana" pitchFamily="34" charset="0"/>
                  <a:ea typeface="PMingLiU" pitchFamily="18" charset="-120"/>
                </a:rPr>
                <a:t>constructicon</a:t>
              </a:r>
              <a:endParaRPr lang="en-US" sz="1600"/>
            </a:p>
          </p:txBody>
        </p:sp>
        <p:sp>
          <p:nvSpPr>
            <p:cNvPr id="67602" name="AutoShape 18"/>
            <p:cNvSpPr>
              <a:spLocks noChangeArrowheads="1"/>
            </p:cNvSpPr>
            <p:nvPr/>
          </p:nvSpPr>
          <p:spPr bwMode="auto">
            <a:xfrm>
              <a:off x="2255" y="1435"/>
              <a:ext cx="1136" cy="517"/>
            </a:xfrm>
            <a:prstGeom prst="can">
              <a:avLst>
                <a:gd name="adj" fmla="val 25000"/>
              </a:avLst>
            </a:prstGeom>
            <a:solidFill>
              <a:srgbClr val="666699"/>
            </a:solidFill>
            <a:ln w="38100">
              <a:solidFill>
                <a:srgbClr val="666699"/>
              </a:solidFill>
              <a:round/>
              <a:headEnd/>
              <a:tailEnd/>
            </a:ln>
          </p:spPr>
          <p:txBody>
            <a:bodyPr lIns="0" tIns="77724" rIns="0" bIns="0"/>
            <a:lstStyle/>
            <a:p>
              <a:pPr algn="ctr"/>
              <a:r>
                <a:rPr lang="en-US" altLang="zh-TW" sz="1600">
                  <a:latin typeface="Verdana" pitchFamily="34" charset="0"/>
                  <a:ea typeface="PMingLiU" pitchFamily="18" charset="-120"/>
                </a:rPr>
                <a:t>world knowledge</a:t>
              </a:r>
              <a:endParaRPr lang="en-US" sz="1600"/>
            </a:p>
          </p:txBody>
        </p:sp>
        <p:sp>
          <p:nvSpPr>
            <p:cNvPr id="67603" name="AutoShape 19"/>
            <p:cNvSpPr>
              <a:spLocks noChangeArrowheads="1"/>
            </p:cNvSpPr>
            <p:nvPr/>
          </p:nvSpPr>
          <p:spPr bwMode="auto">
            <a:xfrm rot="5400000">
              <a:off x="700" y="2205"/>
              <a:ext cx="725" cy="1249"/>
            </a:xfrm>
            <a:prstGeom prst="notchedRightArrow">
              <a:avLst>
                <a:gd name="adj1" fmla="val 50000"/>
                <a:gd name="adj2" fmla="val 25000"/>
              </a:avLst>
            </a:prstGeom>
            <a:solidFill>
              <a:srgbClr val="246E49"/>
            </a:solidFill>
            <a:ln w="38100">
              <a:solidFill>
                <a:srgbClr val="339966"/>
              </a:solidFill>
              <a:miter lim="800000"/>
              <a:headEnd/>
              <a:tailEnd/>
            </a:ln>
          </p:spPr>
          <p:txBody>
            <a:bodyPr rot="10800000" vert="eaVert" lIns="77724" tIns="38862" rIns="77724" bIns="38862"/>
            <a:lstStyle/>
            <a:p>
              <a:pPr algn="ctr"/>
              <a:endParaRPr lang="en-GB"/>
            </a:p>
          </p:txBody>
        </p:sp>
        <p:sp>
          <p:nvSpPr>
            <p:cNvPr id="67604" name="Freeform 20"/>
            <p:cNvSpPr>
              <a:spLocks/>
            </p:cNvSpPr>
            <p:nvPr/>
          </p:nvSpPr>
          <p:spPr bwMode="auto">
            <a:xfrm>
              <a:off x="1233" y="1642"/>
              <a:ext cx="909" cy="825"/>
            </a:xfrm>
            <a:custGeom>
              <a:avLst/>
              <a:gdLst>
                <a:gd name="T0" fmla="*/ 1560 w 1560"/>
                <a:gd name="T1" fmla="*/ 0 h 1400"/>
                <a:gd name="T2" fmla="*/ 420 w 1560"/>
                <a:gd name="T3" fmla="*/ 244 h 1400"/>
                <a:gd name="T4" fmla="*/ 0 w 1560"/>
                <a:gd name="T5" fmla="*/ 1400 h 1400"/>
                <a:gd name="T6" fmla="*/ 0 60000 65536"/>
                <a:gd name="T7" fmla="*/ 0 60000 65536"/>
                <a:gd name="T8" fmla="*/ 0 60000 65536"/>
                <a:gd name="T9" fmla="*/ 0 w 1560"/>
                <a:gd name="T10" fmla="*/ 0 h 1400"/>
                <a:gd name="T11" fmla="*/ 1560 w 1560"/>
                <a:gd name="T12" fmla="*/ 1400 h 1400"/>
              </a:gdLst>
              <a:ahLst/>
              <a:cxnLst>
                <a:cxn ang="T6">
                  <a:pos x="T0" y="T1"/>
                </a:cxn>
                <a:cxn ang="T7">
                  <a:pos x="T2" y="T3"/>
                </a:cxn>
                <a:cxn ang="T8">
                  <a:pos x="T4" y="T5"/>
                </a:cxn>
              </a:cxnLst>
              <a:rect l="T9" t="T10" r="T11" b="T12"/>
              <a:pathLst>
                <a:path w="1560" h="1400">
                  <a:moveTo>
                    <a:pt x="1560" y="0"/>
                  </a:moveTo>
                  <a:cubicBezTo>
                    <a:pt x="1370" y="41"/>
                    <a:pt x="680" y="11"/>
                    <a:pt x="420" y="244"/>
                  </a:cubicBezTo>
                  <a:cubicBezTo>
                    <a:pt x="160" y="477"/>
                    <a:pt x="87" y="1159"/>
                    <a:pt x="0" y="1400"/>
                  </a:cubicBezTo>
                </a:path>
              </a:pathLst>
            </a:custGeom>
            <a:noFill/>
            <a:ln w="38100">
              <a:solidFill>
                <a:srgbClr val="339966"/>
              </a:solidFill>
              <a:round/>
              <a:headEnd/>
              <a:tailEnd type="triangle" w="med" len="med"/>
            </a:ln>
          </p:spPr>
          <p:txBody>
            <a:bodyPr/>
            <a:lstStyle/>
            <a:p>
              <a:endParaRPr lang="en-US"/>
            </a:p>
          </p:txBody>
        </p:sp>
        <p:sp>
          <p:nvSpPr>
            <p:cNvPr id="67605" name="Freeform 21"/>
            <p:cNvSpPr>
              <a:spLocks/>
            </p:cNvSpPr>
            <p:nvPr/>
          </p:nvSpPr>
          <p:spPr bwMode="auto">
            <a:xfrm>
              <a:off x="1347" y="2262"/>
              <a:ext cx="795" cy="205"/>
            </a:xfrm>
            <a:custGeom>
              <a:avLst/>
              <a:gdLst>
                <a:gd name="T0" fmla="*/ 1351 w 1351"/>
                <a:gd name="T1" fmla="*/ 20 h 321"/>
                <a:gd name="T2" fmla="*/ 616 w 1351"/>
                <a:gd name="T3" fmla="*/ 20 h 321"/>
                <a:gd name="T4" fmla="*/ 150 w 1351"/>
                <a:gd name="T5" fmla="*/ 50 h 321"/>
                <a:gd name="T6" fmla="*/ 0 w 1351"/>
                <a:gd name="T7" fmla="*/ 321 h 321"/>
                <a:gd name="T8" fmla="*/ 0 60000 65536"/>
                <a:gd name="T9" fmla="*/ 0 60000 65536"/>
                <a:gd name="T10" fmla="*/ 0 60000 65536"/>
                <a:gd name="T11" fmla="*/ 0 60000 65536"/>
                <a:gd name="T12" fmla="*/ 0 w 1351"/>
                <a:gd name="T13" fmla="*/ 0 h 321"/>
                <a:gd name="T14" fmla="*/ 1351 w 1351"/>
                <a:gd name="T15" fmla="*/ 321 h 321"/>
              </a:gdLst>
              <a:ahLst/>
              <a:cxnLst>
                <a:cxn ang="T8">
                  <a:pos x="T0" y="T1"/>
                </a:cxn>
                <a:cxn ang="T9">
                  <a:pos x="T2" y="T3"/>
                </a:cxn>
                <a:cxn ang="T10">
                  <a:pos x="T4" y="T5"/>
                </a:cxn>
                <a:cxn ang="T11">
                  <a:pos x="T6" y="T7"/>
                </a:cxn>
              </a:cxnLst>
              <a:rect l="T12" t="T13" r="T14" b="T15"/>
              <a:pathLst>
                <a:path w="1351" h="321">
                  <a:moveTo>
                    <a:pt x="1351" y="20"/>
                  </a:moveTo>
                  <a:cubicBezTo>
                    <a:pt x="1228" y="20"/>
                    <a:pt x="816" y="15"/>
                    <a:pt x="616" y="20"/>
                  </a:cubicBezTo>
                  <a:cubicBezTo>
                    <a:pt x="416" y="25"/>
                    <a:pt x="253" y="0"/>
                    <a:pt x="150" y="50"/>
                  </a:cubicBezTo>
                  <a:cubicBezTo>
                    <a:pt x="47" y="100"/>
                    <a:pt x="31" y="265"/>
                    <a:pt x="0" y="321"/>
                  </a:cubicBezTo>
                </a:path>
              </a:pathLst>
            </a:custGeom>
            <a:noFill/>
            <a:ln w="38100">
              <a:solidFill>
                <a:srgbClr val="339966"/>
              </a:solidFill>
              <a:round/>
              <a:headEnd/>
              <a:tailEnd type="triangle" w="med" len="med"/>
            </a:ln>
          </p:spPr>
          <p:txBody>
            <a:bodyPr/>
            <a:lstStyle/>
            <a:p>
              <a:endParaRPr lang="en-US"/>
            </a:p>
          </p:txBody>
        </p:sp>
        <p:sp>
          <p:nvSpPr>
            <p:cNvPr id="67606" name="Freeform 22"/>
            <p:cNvSpPr>
              <a:spLocks/>
            </p:cNvSpPr>
            <p:nvPr/>
          </p:nvSpPr>
          <p:spPr bwMode="auto">
            <a:xfrm>
              <a:off x="1119" y="1126"/>
              <a:ext cx="824" cy="1336"/>
            </a:xfrm>
            <a:custGeom>
              <a:avLst/>
              <a:gdLst>
                <a:gd name="T0" fmla="*/ 1380 w 1380"/>
                <a:gd name="T1" fmla="*/ 0 h 2445"/>
                <a:gd name="T2" fmla="*/ 300 w 1380"/>
                <a:gd name="T3" fmla="*/ 450 h 2445"/>
                <a:gd name="T4" fmla="*/ 0 w 1380"/>
                <a:gd name="T5" fmla="*/ 2445 h 2445"/>
                <a:gd name="T6" fmla="*/ 0 60000 65536"/>
                <a:gd name="T7" fmla="*/ 0 60000 65536"/>
                <a:gd name="T8" fmla="*/ 0 60000 65536"/>
                <a:gd name="T9" fmla="*/ 0 w 1380"/>
                <a:gd name="T10" fmla="*/ 0 h 2445"/>
                <a:gd name="T11" fmla="*/ 1380 w 1380"/>
                <a:gd name="T12" fmla="*/ 2445 h 2445"/>
              </a:gdLst>
              <a:ahLst/>
              <a:cxnLst>
                <a:cxn ang="T6">
                  <a:pos x="T0" y="T1"/>
                </a:cxn>
                <a:cxn ang="T7">
                  <a:pos x="T2" y="T3"/>
                </a:cxn>
                <a:cxn ang="T8">
                  <a:pos x="T4" y="T5"/>
                </a:cxn>
              </a:cxnLst>
              <a:rect l="T9" t="T10" r="T11" b="T12"/>
              <a:pathLst>
                <a:path w="1380" h="2445">
                  <a:moveTo>
                    <a:pt x="1380" y="0"/>
                  </a:moveTo>
                  <a:cubicBezTo>
                    <a:pt x="1203" y="75"/>
                    <a:pt x="530" y="43"/>
                    <a:pt x="300" y="450"/>
                  </a:cubicBezTo>
                  <a:cubicBezTo>
                    <a:pt x="70" y="857"/>
                    <a:pt x="62" y="2030"/>
                    <a:pt x="0" y="2445"/>
                  </a:cubicBezTo>
                </a:path>
              </a:pathLst>
            </a:custGeom>
            <a:noFill/>
            <a:ln w="38100">
              <a:solidFill>
                <a:srgbClr val="339966"/>
              </a:solidFill>
              <a:round/>
              <a:headEnd/>
              <a:tailEnd type="triangle" w="med" len="med"/>
            </a:ln>
          </p:spPr>
          <p:txBody>
            <a:bodyPr/>
            <a:lstStyle/>
            <a:p>
              <a:endParaRPr lang="en-US"/>
            </a:p>
          </p:txBody>
        </p:sp>
        <p:grpSp>
          <p:nvGrpSpPr>
            <p:cNvPr id="67607" name="Group 23"/>
            <p:cNvGrpSpPr>
              <a:grpSpLocks/>
            </p:cNvGrpSpPr>
            <p:nvPr/>
          </p:nvGrpSpPr>
          <p:grpSpPr bwMode="auto">
            <a:xfrm>
              <a:off x="2028" y="832"/>
              <a:ext cx="1692" cy="413"/>
              <a:chOff x="5019" y="3082"/>
              <a:chExt cx="2063" cy="557"/>
            </a:xfrm>
          </p:grpSpPr>
          <p:sp>
            <p:nvSpPr>
              <p:cNvPr id="67614" name="AutoShape 24"/>
              <p:cNvSpPr>
                <a:spLocks noChangeArrowheads="1"/>
              </p:cNvSpPr>
              <p:nvPr/>
            </p:nvSpPr>
            <p:spPr bwMode="auto">
              <a:xfrm>
                <a:off x="5146" y="3082"/>
                <a:ext cx="1936" cy="418"/>
              </a:xfrm>
              <a:prstGeom prst="roundRect">
                <a:avLst>
                  <a:gd name="adj" fmla="val 16667"/>
                </a:avLst>
              </a:prstGeom>
              <a:solidFill>
                <a:srgbClr val="E68900"/>
              </a:solidFill>
              <a:ln w="38100">
                <a:solidFill>
                  <a:srgbClr val="FF9900"/>
                </a:solidFill>
                <a:round/>
                <a:headEnd/>
                <a:tailEnd/>
              </a:ln>
            </p:spPr>
            <p:txBody>
              <a:bodyPr lIns="0" tIns="77724" rIns="0" bIns="0"/>
              <a:lstStyle/>
              <a:p>
                <a:endParaRPr lang="en-GB"/>
              </a:p>
            </p:txBody>
          </p:sp>
          <p:sp>
            <p:nvSpPr>
              <p:cNvPr id="67615" name="AutoShape 25"/>
              <p:cNvSpPr>
                <a:spLocks noChangeArrowheads="1"/>
              </p:cNvSpPr>
              <p:nvPr/>
            </p:nvSpPr>
            <p:spPr bwMode="auto">
              <a:xfrm>
                <a:off x="5080" y="3144"/>
                <a:ext cx="1938" cy="418"/>
              </a:xfrm>
              <a:prstGeom prst="roundRect">
                <a:avLst>
                  <a:gd name="adj" fmla="val 16667"/>
                </a:avLst>
              </a:prstGeom>
              <a:solidFill>
                <a:srgbClr val="E68900"/>
              </a:solidFill>
              <a:ln w="38100">
                <a:solidFill>
                  <a:srgbClr val="FF9900"/>
                </a:solidFill>
                <a:round/>
                <a:headEnd/>
                <a:tailEnd/>
              </a:ln>
            </p:spPr>
            <p:txBody>
              <a:bodyPr lIns="0" tIns="77724" rIns="0" bIns="0"/>
              <a:lstStyle/>
              <a:p>
                <a:endParaRPr lang="en-GB"/>
              </a:p>
            </p:txBody>
          </p:sp>
          <p:sp>
            <p:nvSpPr>
              <p:cNvPr id="67616" name="AutoShape 26"/>
              <p:cNvSpPr>
                <a:spLocks noChangeArrowheads="1"/>
              </p:cNvSpPr>
              <p:nvPr/>
            </p:nvSpPr>
            <p:spPr bwMode="auto">
              <a:xfrm>
                <a:off x="5019" y="3222"/>
                <a:ext cx="1939" cy="417"/>
              </a:xfrm>
              <a:prstGeom prst="roundRect">
                <a:avLst>
                  <a:gd name="adj" fmla="val 16667"/>
                </a:avLst>
              </a:prstGeom>
              <a:solidFill>
                <a:srgbClr val="E68900"/>
              </a:solidFill>
              <a:ln w="38100">
                <a:solidFill>
                  <a:srgbClr val="FF9900"/>
                </a:solidFill>
                <a:round/>
                <a:headEnd/>
                <a:tailEnd/>
              </a:ln>
            </p:spPr>
            <p:txBody>
              <a:bodyPr lIns="0" tIns="15545" rIns="0" bIns="0"/>
              <a:lstStyle/>
              <a:p>
                <a:pPr algn="ctr"/>
                <a:r>
                  <a:rPr lang="en-US" altLang="zh-TW" sz="1600">
                    <a:solidFill>
                      <a:srgbClr val="000000"/>
                    </a:solidFill>
                    <a:latin typeface="Verdana" pitchFamily="34" charset="0"/>
                    <a:ea typeface="PMingLiU" pitchFamily="18" charset="-120"/>
                  </a:rPr>
                  <a:t>discourse &amp; situational </a:t>
                </a:r>
                <a:br>
                  <a:rPr lang="en-US" altLang="zh-TW" sz="1600">
                    <a:solidFill>
                      <a:srgbClr val="000000"/>
                    </a:solidFill>
                    <a:latin typeface="Verdana" pitchFamily="34" charset="0"/>
                    <a:ea typeface="PMingLiU" pitchFamily="18" charset="-120"/>
                  </a:rPr>
                </a:br>
                <a:r>
                  <a:rPr lang="en-US" altLang="zh-TW" sz="1600">
                    <a:solidFill>
                      <a:srgbClr val="000000"/>
                    </a:solidFill>
                    <a:latin typeface="Verdana" pitchFamily="34" charset="0"/>
                    <a:ea typeface="PMingLiU" pitchFamily="18" charset="-120"/>
                  </a:rPr>
                  <a:t>context</a:t>
                </a:r>
                <a:endParaRPr lang="en-US" sz="1600">
                  <a:solidFill>
                    <a:srgbClr val="000000"/>
                  </a:solidFill>
                </a:endParaRPr>
              </a:p>
            </p:txBody>
          </p:sp>
        </p:grpSp>
        <p:sp>
          <p:nvSpPr>
            <p:cNvPr id="67608" name="AutoShape 27"/>
            <p:cNvSpPr>
              <a:spLocks noChangeArrowheads="1"/>
            </p:cNvSpPr>
            <p:nvPr/>
          </p:nvSpPr>
          <p:spPr bwMode="auto">
            <a:xfrm>
              <a:off x="551" y="3652"/>
              <a:ext cx="1022" cy="414"/>
            </a:xfrm>
            <a:prstGeom prst="hexagon">
              <a:avLst>
                <a:gd name="adj" fmla="val 61715"/>
                <a:gd name="vf" fmla="val 115470"/>
              </a:avLst>
            </a:prstGeom>
            <a:solidFill>
              <a:srgbClr val="800000"/>
            </a:solidFill>
            <a:ln w="38100">
              <a:solidFill>
                <a:srgbClr val="993300"/>
              </a:solidFill>
              <a:miter lim="800000"/>
              <a:headEnd/>
              <a:tailEnd/>
            </a:ln>
          </p:spPr>
          <p:txBody>
            <a:bodyPr lIns="0" tIns="77724" rIns="0" bIns="0"/>
            <a:lstStyle/>
            <a:p>
              <a:pPr algn="ctr"/>
              <a:r>
                <a:rPr lang="en-US" altLang="zh-TW" sz="1600">
                  <a:latin typeface="Verdana" pitchFamily="34" charset="0"/>
                  <a:ea typeface="PMingLiU" pitchFamily="18" charset="-120"/>
                </a:rPr>
                <a:t>simulation</a:t>
              </a:r>
              <a:endParaRPr lang="en-US" sz="1600"/>
            </a:p>
          </p:txBody>
        </p:sp>
        <p:sp>
          <p:nvSpPr>
            <p:cNvPr id="67609" name="Text Box 28"/>
            <p:cNvSpPr txBox="1">
              <a:spLocks noChangeArrowheads="1"/>
            </p:cNvSpPr>
            <p:nvPr/>
          </p:nvSpPr>
          <p:spPr bwMode="auto">
            <a:xfrm>
              <a:off x="324" y="3245"/>
              <a:ext cx="1476" cy="207"/>
            </a:xfrm>
            <a:prstGeom prst="rect">
              <a:avLst/>
            </a:prstGeom>
            <a:noFill/>
            <a:ln w="38100">
              <a:noFill/>
              <a:miter lim="800000"/>
              <a:headEnd/>
              <a:tailEnd/>
            </a:ln>
          </p:spPr>
          <p:txBody>
            <a:bodyPr lIns="77724" tIns="38862" rIns="77724" bIns="0"/>
            <a:lstStyle/>
            <a:p>
              <a:pPr algn="ctr"/>
              <a:r>
                <a:rPr lang="en-US" altLang="zh-TW">
                  <a:latin typeface="Verdana" pitchFamily="34" charset="0"/>
                  <a:ea typeface="PMingLiU" pitchFamily="18" charset="-120"/>
                </a:rPr>
                <a:t>analysis</a:t>
              </a:r>
              <a:endParaRPr lang="en-US"/>
            </a:p>
          </p:txBody>
        </p:sp>
        <p:sp>
          <p:nvSpPr>
            <p:cNvPr id="67610" name="Text Box 29"/>
            <p:cNvSpPr txBox="1">
              <a:spLocks noChangeArrowheads="1"/>
            </p:cNvSpPr>
            <p:nvPr/>
          </p:nvSpPr>
          <p:spPr bwMode="auto">
            <a:xfrm>
              <a:off x="96" y="1849"/>
              <a:ext cx="1022" cy="208"/>
            </a:xfrm>
            <a:prstGeom prst="rect">
              <a:avLst/>
            </a:prstGeom>
            <a:noFill/>
            <a:ln w="38100">
              <a:noFill/>
              <a:miter lim="800000"/>
              <a:headEnd/>
              <a:tailEnd/>
            </a:ln>
          </p:spPr>
          <p:txBody>
            <a:bodyPr lIns="77724" tIns="38862" rIns="77724" bIns="0"/>
            <a:lstStyle/>
            <a:p>
              <a:pPr algn="ctr"/>
              <a:r>
                <a:rPr lang="en-US" altLang="zh-TW">
                  <a:latin typeface="Verdana" pitchFamily="34" charset="0"/>
                  <a:ea typeface="PMingLiU" pitchFamily="18" charset="-120"/>
                </a:rPr>
                <a:t>utterance</a:t>
              </a:r>
              <a:endParaRPr lang="en-US"/>
            </a:p>
          </p:txBody>
        </p:sp>
        <p:sp>
          <p:nvSpPr>
            <p:cNvPr id="67611" name="Freeform 30"/>
            <p:cNvSpPr>
              <a:spLocks/>
            </p:cNvSpPr>
            <p:nvPr/>
          </p:nvSpPr>
          <p:spPr bwMode="auto">
            <a:xfrm>
              <a:off x="663" y="2030"/>
              <a:ext cx="271" cy="421"/>
            </a:xfrm>
            <a:custGeom>
              <a:avLst/>
              <a:gdLst>
                <a:gd name="T0" fmla="*/ 0 w 585"/>
                <a:gd name="T1" fmla="*/ 0 h 690"/>
                <a:gd name="T2" fmla="*/ 105 w 585"/>
                <a:gd name="T3" fmla="*/ 375 h 690"/>
                <a:gd name="T4" fmla="*/ 450 w 585"/>
                <a:gd name="T5" fmla="*/ 435 h 690"/>
                <a:gd name="T6" fmla="*/ 585 w 585"/>
                <a:gd name="T7" fmla="*/ 690 h 690"/>
                <a:gd name="T8" fmla="*/ 0 60000 65536"/>
                <a:gd name="T9" fmla="*/ 0 60000 65536"/>
                <a:gd name="T10" fmla="*/ 0 60000 65536"/>
                <a:gd name="T11" fmla="*/ 0 60000 65536"/>
                <a:gd name="T12" fmla="*/ 0 w 585"/>
                <a:gd name="T13" fmla="*/ 0 h 690"/>
                <a:gd name="T14" fmla="*/ 585 w 585"/>
                <a:gd name="T15" fmla="*/ 690 h 690"/>
              </a:gdLst>
              <a:ahLst/>
              <a:cxnLst>
                <a:cxn ang="T8">
                  <a:pos x="T0" y="T1"/>
                </a:cxn>
                <a:cxn ang="T9">
                  <a:pos x="T2" y="T3"/>
                </a:cxn>
                <a:cxn ang="T10">
                  <a:pos x="T4" y="T5"/>
                </a:cxn>
                <a:cxn ang="T11">
                  <a:pos x="T6" y="T7"/>
                </a:cxn>
              </a:cxnLst>
              <a:rect l="T12" t="T13" r="T14" b="T15"/>
              <a:pathLst>
                <a:path w="585" h="690">
                  <a:moveTo>
                    <a:pt x="0" y="0"/>
                  </a:moveTo>
                  <a:cubicBezTo>
                    <a:pt x="20" y="62"/>
                    <a:pt x="30" y="303"/>
                    <a:pt x="105" y="375"/>
                  </a:cubicBezTo>
                  <a:cubicBezTo>
                    <a:pt x="180" y="447"/>
                    <a:pt x="370" y="383"/>
                    <a:pt x="450" y="435"/>
                  </a:cubicBezTo>
                  <a:cubicBezTo>
                    <a:pt x="530" y="487"/>
                    <a:pt x="557" y="637"/>
                    <a:pt x="585" y="690"/>
                  </a:cubicBezTo>
                </a:path>
              </a:pathLst>
            </a:custGeom>
            <a:noFill/>
            <a:ln w="38100">
              <a:solidFill>
                <a:srgbClr val="339966"/>
              </a:solidFill>
              <a:round/>
              <a:headEnd/>
              <a:tailEnd type="triangle" w="med" len="med"/>
            </a:ln>
          </p:spPr>
          <p:txBody>
            <a:bodyPr/>
            <a:lstStyle/>
            <a:p>
              <a:endParaRPr lang="en-US"/>
            </a:p>
          </p:txBody>
        </p:sp>
        <p:sp>
          <p:nvSpPr>
            <p:cNvPr id="67612" name="Freeform 31"/>
            <p:cNvSpPr>
              <a:spLocks/>
            </p:cNvSpPr>
            <p:nvPr/>
          </p:nvSpPr>
          <p:spPr bwMode="auto">
            <a:xfrm>
              <a:off x="1054" y="3468"/>
              <a:ext cx="1" cy="161"/>
            </a:xfrm>
            <a:custGeom>
              <a:avLst/>
              <a:gdLst>
                <a:gd name="T0" fmla="*/ 0 w 1"/>
                <a:gd name="T1" fmla="*/ 0 h 240"/>
                <a:gd name="T2" fmla="*/ 0 w 1"/>
                <a:gd name="T3" fmla="*/ 240 h 240"/>
                <a:gd name="T4" fmla="*/ 0 60000 65536"/>
                <a:gd name="T5" fmla="*/ 0 60000 65536"/>
                <a:gd name="T6" fmla="*/ 0 w 1"/>
                <a:gd name="T7" fmla="*/ 0 h 240"/>
                <a:gd name="T8" fmla="*/ 1 w 1"/>
                <a:gd name="T9" fmla="*/ 240 h 240"/>
              </a:gdLst>
              <a:ahLst/>
              <a:cxnLst>
                <a:cxn ang="T4">
                  <a:pos x="T0" y="T1"/>
                </a:cxn>
                <a:cxn ang="T5">
                  <a:pos x="T2" y="T3"/>
                </a:cxn>
              </a:cxnLst>
              <a:rect l="T6" t="T7" r="T8" b="T9"/>
              <a:pathLst>
                <a:path w="1" h="240">
                  <a:moveTo>
                    <a:pt x="0" y="0"/>
                  </a:moveTo>
                  <a:cubicBezTo>
                    <a:pt x="0" y="40"/>
                    <a:pt x="0" y="190"/>
                    <a:pt x="0" y="240"/>
                  </a:cubicBezTo>
                </a:path>
              </a:pathLst>
            </a:custGeom>
            <a:noFill/>
            <a:ln w="38100">
              <a:solidFill>
                <a:srgbClr val="339966"/>
              </a:solidFill>
              <a:round/>
              <a:headEnd/>
              <a:tailEnd type="triangle" w="med" len="med"/>
            </a:ln>
          </p:spPr>
          <p:txBody>
            <a:bodyPr/>
            <a:lstStyle/>
            <a:p>
              <a:endParaRPr lang="en-US"/>
            </a:p>
          </p:txBody>
        </p:sp>
        <p:sp>
          <p:nvSpPr>
            <p:cNvPr id="67613" name="Text Box 32"/>
            <p:cNvSpPr txBox="1">
              <a:spLocks noChangeArrowheads="1"/>
            </p:cNvSpPr>
            <p:nvPr/>
          </p:nvSpPr>
          <p:spPr bwMode="auto">
            <a:xfrm>
              <a:off x="624" y="2544"/>
              <a:ext cx="912" cy="460"/>
            </a:xfrm>
            <a:prstGeom prst="rect">
              <a:avLst/>
            </a:prstGeom>
            <a:noFill/>
            <a:ln w="9525">
              <a:noFill/>
              <a:miter lim="800000"/>
              <a:headEnd/>
              <a:tailEnd/>
            </a:ln>
          </p:spPr>
          <p:txBody>
            <a:bodyPr>
              <a:spAutoFit/>
            </a:bodyPr>
            <a:lstStyle/>
            <a:p>
              <a:pPr algn="ctr"/>
              <a:r>
                <a:rPr lang="en-US" altLang="zh-TW" sz="1400">
                  <a:latin typeface="Verdana" pitchFamily="34" charset="0"/>
                  <a:ea typeface="PMingLiU" pitchFamily="18" charset="-120"/>
                </a:rPr>
                <a:t>analyze </a:t>
              </a:r>
              <a:br>
                <a:rPr lang="en-US" altLang="zh-TW" sz="1400">
                  <a:latin typeface="Verdana" pitchFamily="34" charset="0"/>
                  <a:ea typeface="PMingLiU" pitchFamily="18" charset="-120"/>
                </a:rPr>
              </a:br>
              <a:r>
                <a:rPr lang="en-US" altLang="zh-TW" sz="1400">
                  <a:latin typeface="Verdana" pitchFamily="34" charset="0"/>
                  <a:ea typeface="PMingLiU" pitchFamily="18" charset="-120"/>
                </a:rPr>
                <a:t>&amp; </a:t>
              </a:r>
              <a:br>
                <a:rPr lang="en-US" altLang="zh-TW" sz="1400">
                  <a:latin typeface="Verdana" pitchFamily="34" charset="0"/>
                  <a:ea typeface="PMingLiU" pitchFamily="18" charset="-120"/>
                </a:rPr>
              </a:br>
              <a:r>
                <a:rPr lang="en-US" altLang="zh-TW" sz="1400">
                  <a:latin typeface="Verdana" pitchFamily="34" charset="0"/>
                  <a:ea typeface="PMingLiU" pitchFamily="18" charset="-120"/>
                </a:rPr>
                <a:t>resolve</a:t>
              </a:r>
              <a:endParaRPr lang="en-US" sz="1400"/>
            </a:p>
          </p:txBody>
        </p:sp>
      </p:grpSp>
      <p:grpSp>
        <p:nvGrpSpPr>
          <p:cNvPr id="6" name="Group 33"/>
          <p:cNvGrpSpPr>
            <a:grpSpLocks/>
          </p:cNvGrpSpPr>
          <p:nvPr/>
        </p:nvGrpSpPr>
        <p:grpSpPr bwMode="auto">
          <a:xfrm>
            <a:off x="5562600" y="1787525"/>
            <a:ext cx="3429000" cy="4667250"/>
            <a:chOff x="3504" y="1126"/>
            <a:chExt cx="2160" cy="2940"/>
          </a:xfrm>
        </p:grpSpPr>
        <p:sp>
          <p:nvSpPr>
            <p:cNvPr id="67591" name="AutoShape 34"/>
            <p:cNvSpPr>
              <a:spLocks noChangeArrowheads="1"/>
            </p:cNvSpPr>
            <p:nvPr/>
          </p:nvSpPr>
          <p:spPr bwMode="auto">
            <a:xfrm rot="5400000">
              <a:off x="4222" y="2204"/>
              <a:ext cx="724" cy="1249"/>
            </a:xfrm>
            <a:prstGeom prst="notchedRightArrow">
              <a:avLst>
                <a:gd name="adj1" fmla="val 50000"/>
                <a:gd name="adj2" fmla="val 25000"/>
              </a:avLst>
            </a:prstGeom>
            <a:solidFill>
              <a:srgbClr val="246E49"/>
            </a:solidFill>
            <a:ln w="38100">
              <a:solidFill>
                <a:srgbClr val="339966"/>
              </a:solidFill>
              <a:miter lim="800000"/>
              <a:headEnd/>
              <a:tailEnd/>
            </a:ln>
          </p:spPr>
          <p:txBody>
            <a:bodyPr rot="10800000" vert="eaVert" lIns="77724" tIns="38862" rIns="77724" bIns="38862"/>
            <a:lstStyle/>
            <a:p>
              <a:endParaRPr lang="en-US" altLang="zh-TW" sz="900">
                <a:latin typeface="Times New Roman" pitchFamily="18" charset="0"/>
                <a:ea typeface="PMingLiU" pitchFamily="18" charset="-120"/>
              </a:endParaRPr>
            </a:p>
          </p:txBody>
        </p:sp>
        <p:sp>
          <p:nvSpPr>
            <p:cNvPr id="67592" name="Freeform 35"/>
            <p:cNvSpPr>
              <a:spLocks/>
            </p:cNvSpPr>
            <p:nvPr/>
          </p:nvSpPr>
          <p:spPr bwMode="auto">
            <a:xfrm flipH="1">
              <a:off x="3504" y="1642"/>
              <a:ext cx="910" cy="825"/>
            </a:xfrm>
            <a:custGeom>
              <a:avLst/>
              <a:gdLst>
                <a:gd name="T0" fmla="*/ 1560 w 1560"/>
                <a:gd name="T1" fmla="*/ 0 h 1400"/>
                <a:gd name="T2" fmla="*/ 420 w 1560"/>
                <a:gd name="T3" fmla="*/ 244 h 1400"/>
                <a:gd name="T4" fmla="*/ 0 w 1560"/>
                <a:gd name="T5" fmla="*/ 1400 h 1400"/>
                <a:gd name="T6" fmla="*/ 0 60000 65536"/>
                <a:gd name="T7" fmla="*/ 0 60000 65536"/>
                <a:gd name="T8" fmla="*/ 0 60000 65536"/>
                <a:gd name="T9" fmla="*/ 0 w 1560"/>
                <a:gd name="T10" fmla="*/ 0 h 1400"/>
                <a:gd name="T11" fmla="*/ 1560 w 1560"/>
                <a:gd name="T12" fmla="*/ 1400 h 1400"/>
              </a:gdLst>
              <a:ahLst/>
              <a:cxnLst>
                <a:cxn ang="T6">
                  <a:pos x="T0" y="T1"/>
                </a:cxn>
                <a:cxn ang="T7">
                  <a:pos x="T2" y="T3"/>
                </a:cxn>
                <a:cxn ang="T8">
                  <a:pos x="T4" y="T5"/>
                </a:cxn>
              </a:cxnLst>
              <a:rect l="T9" t="T10" r="T11" b="T12"/>
              <a:pathLst>
                <a:path w="1560" h="1400">
                  <a:moveTo>
                    <a:pt x="1560" y="0"/>
                  </a:moveTo>
                  <a:cubicBezTo>
                    <a:pt x="1370" y="41"/>
                    <a:pt x="680" y="11"/>
                    <a:pt x="420" y="244"/>
                  </a:cubicBezTo>
                  <a:cubicBezTo>
                    <a:pt x="160" y="477"/>
                    <a:pt x="87" y="1159"/>
                    <a:pt x="0" y="1400"/>
                  </a:cubicBezTo>
                </a:path>
              </a:pathLst>
            </a:custGeom>
            <a:noFill/>
            <a:ln w="38100">
              <a:solidFill>
                <a:srgbClr val="339966"/>
              </a:solidFill>
              <a:round/>
              <a:headEnd/>
              <a:tailEnd type="triangle" w="med" len="med"/>
            </a:ln>
          </p:spPr>
          <p:txBody>
            <a:bodyPr/>
            <a:lstStyle/>
            <a:p>
              <a:endParaRPr lang="en-US"/>
            </a:p>
          </p:txBody>
        </p:sp>
        <p:sp>
          <p:nvSpPr>
            <p:cNvPr id="67593" name="Freeform 36"/>
            <p:cNvSpPr>
              <a:spLocks/>
            </p:cNvSpPr>
            <p:nvPr/>
          </p:nvSpPr>
          <p:spPr bwMode="auto">
            <a:xfrm flipH="1">
              <a:off x="3504" y="2262"/>
              <a:ext cx="796" cy="205"/>
            </a:xfrm>
            <a:custGeom>
              <a:avLst/>
              <a:gdLst>
                <a:gd name="T0" fmla="*/ 1351 w 1351"/>
                <a:gd name="T1" fmla="*/ 20 h 321"/>
                <a:gd name="T2" fmla="*/ 616 w 1351"/>
                <a:gd name="T3" fmla="*/ 20 h 321"/>
                <a:gd name="T4" fmla="*/ 150 w 1351"/>
                <a:gd name="T5" fmla="*/ 50 h 321"/>
                <a:gd name="T6" fmla="*/ 0 w 1351"/>
                <a:gd name="T7" fmla="*/ 321 h 321"/>
                <a:gd name="T8" fmla="*/ 0 60000 65536"/>
                <a:gd name="T9" fmla="*/ 0 60000 65536"/>
                <a:gd name="T10" fmla="*/ 0 60000 65536"/>
                <a:gd name="T11" fmla="*/ 0 60000 65536"/>
                <a:gd name="T12" fmla="*/ 0 w 1351"/>
                <a:gd name="T13" fmla="*/ 0 h 321"/>
                <a:gd name="T14" fmla="*/ 1351 w 1351"/>
                <a:gd name="T15" fmla="*/ 321 h 321"/>
              </a:gdLst>
              <a:ahLst/>
              <a:cxnLst>
                <a:cxn ang="T8">
                  <a:pos x="T0" y="T1"/>
                </a:cxn>
                <a:cxn ang="T9">
                  <a:pos x="T2" y="T3"/>
                </a:cxn>
                <a:cxn ang="T10">
                  <a:pos x="T4" y="T5"/>
                </a:cxn>
                <a:cxn ang="T11">
                  <a:pos x="T6" y="T7"/>
                </a:cxn>
              </a:cxnLst>
              <a:rect l="T12" t="T13" r="T14" b="T15"/>
              <a:pathLst>
                <a:path w="1351" h="321">
                  <a:moveTo>
                    <a:pt x="1351" y="20"/>
                  </a:moveTo>
                  <a:cubicBezTo>
                    <a:pt x="1228" y="20"/>
                    <a:pt x="816" y="15"/>
                    <a:pt x="616" y="20"/>
                  </a:cubicBezTo>
                  <a:cubicBezTo>
                    <a:pt x="416" y="25"/>
                    <a:pt x="253" y="0"/>
                    <a:pt x="150" y="50"/>
                  </a:cubicBezTo>
                  <a:cubicBezTo>
                    <a:pt x="47" y="100"/>
                    <a:pt x="31" y="265"/>
                    <a:pt x="0" y="321"/>
                  </a:cubicBezTo>
                </a:path>
              </a:pathLst>
            </a:custGeom>
            <a:noFill/>
            <a:ln w="38100">
              <a:solidFill>
                <a:srgbClr val="339966"/>
              </a:solidFill>
              <a:round/>
              <a:headEnd/>
              <a:tailEnd type="triangle" w="med" len="med"/>
            </a:ln>
          </p:spPr>
          <p:txBody>
            <a:bodyPr/>
            <a:lstStyle/>
            <a:p>
              <a:endParaRPr lang="en-US"/>
            </a:p>
          </p:txBody>
        </p:sp>
        <p:sp>
          <p:nvSpPr>
            <p:cNvPr id="67594" name="Freeform 37"/>
            <p:cNvSpPr>
              <a:spLocks/>
            </p:cNvSpPr>
            <p:nvPr/>
          </p:nvSpPr>
          <p:spPr bwMode="auto">
            <a:xfrm flipH="1">
              <a:off x="3732" y="1126"/>
              <a:ext cx="795" cy="1342"/>
            </a:xfrm>
            <a:custGeom>
              <a:avLst/>
              <a:gdLst>
                <a:gd name="T0" fmla="*/ 1380 w 1380"/>
                <a:gd name="T1" fmla="*/ 0 h 2445"/>
                <a:gd name="T2" fmla="*/ 300 w 1380"/>
                <a:gd name="T3" fmla="*/ 450 h 2445"/>
                <a:gd name="T4" fmla="*/ 0 w 1380"/>
                <a:gd name="T5" fmla="*/ 2445 h 2445"/>
                <a:gd name="T6" fmla="*/ 0 60000 65536"/>
                <a:gd name="T7" fmla="*/ 0 60000 65536"/>
                <a:gd name="T8" fmla="*/ 0 60000 65536"/>
                <a:gd name="T9" fmla="*/ 0 w 1380"/>
                <a:gd name="T10" fmla="*/ 0 h 2445"/>
                <a:gd name="T11" fmla="*/ 1380 w 1380"/>
                <a:gd name="T12" fmla="*/ 2445 h 2445"/>
              </a:gdLst>
              <a:ahLst/>
              <a:cxnLst>
                <a:cxn ang="T6">
                  <a:pos x="T0" y="T1"/>
                </a:cxn>
                <a:cxn ang="T7">
                  <a:pos x="T2" y="T3"/>
                </a:cxn>
                <a:cxn ang="T8">
                  <a:pos x="T4" y="T5"/>
                </a:cxn>
              </a:cxnLst>
              <a:rect l="T9" t="T10" r="T11" b="T12"/>
              <a:pathLst>
                <a:path w="1380" h="2445">
                  <a:moveTo>
                    <a:pt x="1380" y="0"/>
                  </a:moveTo>
                  <a:cubicBezTo>
                    <a:pt x="1203" y="75"/>
                    <a:pt x="530" y="43"/>
                    <a:pt x="300" y="450"/>
                  </a:cubicBezTo>
                  <a:cubicBezTo>
                    <a:pt x="70" y="857"/>
                    <a:pt x="62" y="2030"/>
                    <a:pt x="0" y="2445"/>
                  </a:cubicBezTo>
                </a:path>
              </a:pathLst>
            </a:custGeom>
            <a:noFill/>
            <a:ln w="38100">
              <a:solidFill>
                <a:srgbClr val="339966"/>
              </a:solidFill>
              <a:round/>
              <a:headEnd/>
              <a:tailEnd type="triangle" w="med" len="med"/>
            </a:ln>
          </p:spPr>
          <p:txBody>
            <a:bodyPr/>
            <a:lstStyle/>
            <a:p>
              <a:endParaRPr lang="en-US"/>
            </a:p>
          </p:txBody>
        </p:sp>
        <p:sp>
          <p:nvSpPr>
            <p:cNvPr id="67595" name="Text Box 38"/>
            <p:cNvSpPr txBox="1">
              <a:spLocks noChangeArrowheads="1"/>
            </p:cNvSpPr>
            <p:nvPr/>
          </p:nvSpPr>
          <p:spPr bwMode="auto">
            <a:xfrm>
              <a:off x="4073" y="3245"/>
              <a:ext cx="1022" cy="208"/>
            </a:xfrm>
            <a:prstGeom prst="rect">
              <a:avLst/>
            </a:prstGeom>
            <a:noFill/>
            <a:ln w="38100">
              <a:noFill/>
              <a:miter lim="800000"/>
              <a:headEnd/>
              <a:tailEnd/>
            </a:ln>
          </p:spPr>
          <p:txBody>
            <a:bodyPr lIns="77724" tIns="38862" rIns="77724" bIns="0"/>
            <a:lstStyle/>
            <a:p>
              <a:pPr algn="ctr"/>
              <a:r>
                <a:rPr lang="en-US" altLang="zh-TW">
                  <a:latin typeface="Verdana" pitchFamily="34" charset="0"/>
                  <a:ea typeface="PMingLiU" pitchFamily="18" charset="-120"/>
                </a:rPr>
                <a:t>utterance</a:t>
              </a:r>
              <a:endParaRPr lang="en-US"/>
            </a:p>
          </p:txBody>
        </p:sp>
        <p:sp>
          <p:nvSpPr>
            <p:cNvPr id="67596" name="AutoShape 39"/>
            <p:cNvSpPr>
              <a:spLocks noChangeArrowheads="1"/>
            </p:cNvSpPr>
            <p:nvPr/>
          </p:nvSpPr>
          <p:spPr bwMode="auto">
            <a:xfrm>
              <a:off x="4073" y="3652"/>
              <a:ext cx="1022" cy="414"/>
            </a:xfrm>
            <a:prstGeom prst="hexagon">
              <a:avLst>
                <a:gd name="adj" fmla="val 61715"/>
                <a:gd name="vf" fmla="val 115470"/>
              </a:avLst>
            </a:prstGeom>
            <a:solidFill>
              <a:srgbClr val="800000"/>
            </a:solidFill>
            <a:ln w="38100">
              <a:solidFill>
                <a:srgbClr val="993300"/>
              </a:solidFill>
              <a:miter lim="800000"/>
              <a:headEnd/>
              <a:tailEnd/>
            </a:ln>
          </p:spPr>
          <p:txBody>
            <a:bodyPr lIns="0" tIns="77724" rIns="0" bIns="0"/>
            <a:lstStyle/>
            <a:p>
              <a:pPr algn="ctr"/>
              <a:r>
                <a:rPr lang="en-US" altLang="zh-TW" sz="1600">
                  <a:latin typeface="Verdana" pitchFamily="34" charset="0"/>
                  <a:ea typeface="PMingLiU" pitchFamily="18" charset="-120"/>
                </a:rPr>
                <a:t>response</a:t>
              </a:r>
              <a:endParaRPr lang="en-US" sz="1600"/>
            </a:p>
          </p:txBody>
        </p:sp>
        <p:sp>
          <p:nvSpPr>
            <p:cNvPr id="67597" name="Text Box 40"/>
            <p:cNvSpPr txBox="1">
              <a:spLocks noChangeArrowheads="1"/>
            </p:cNvSpPr>
            <p:nvPr/>
          </p:nvSpPr>
          <p:spPr bwMode="auto">
            <a:xfrm>
              <a:off x="4527" y="1849"/>
              <a:ext cx="1137" cy="206"/>
            </a:xfrm>
            <a:prstGeom prst="rect">
              <a:avLst/>
            </a:prstGeom>
            <a:noFill/>
            <a:ln w="38100">
              <a:noFill/>
              <a:miter lim="800000"/>
              <a:headEnd/>
              <a:tailEnd/>
            </a:ln>
          </p:spPr>
          <p:txBody>
            <a:bodyPr lIns="77724" tIns="38862" rIns="77724" bIns="0"/>
            <a:lstStyle/>
            <a:p>
              <a:pPr algn="ctr"/>
              <a:r>
                <a:rPr lang="en-US" altLang="zh-TW">
                  <a:latin typeface="Verdana" pitchFamily="34" charset="0"/>
                  <a:ea typeface="PMingLiU" pitchFamily="18" charset="-120"/>
                </a:rPr>
                <a:t>comm. intent</a:t>
              </a:r>
              <a:endParaRPr lang="en-US"/>
            </a:p>
          </p:txBody>
        </p:sp>
        <p:sp>
          <p:nvSpPr>
            <p:cNvPr id="67598" name="Freeform 41"/>
            <p:cNvSpPr>
              <a:spLocks/>
            </p:cNvSpPr>
            <p:nvPr/>
          </p:nvSpPr>
          <p:spPr bwMode="auto">
            <a:xfrm flipH="1">
              <a:off x="4754" y="2030"/>
              <a:ext cx="313" cy="421"/>
            </a:xfrm>
            <a:custGeom>
              <a:avLst/>
              <a:gdLst>
                <a:gd name="T0" fmla="*/ 0 w 585"/>
                <a:gd name="T1" fmla="*/ 0 h 690"/>
                <a:gd name="T2" fmla="*/ 105 w 585"/>
                <a:gd name="T3" fmla="*/ 375 h 690"/>
                <a:gd name="T4" fmla="*/ 450 w 585"/>
                <a:gd name="T5" fmla="*/ 435 h 690"/>
                <a:gd name="T6" fmla="*/ 585 w 585"/>
                <a:gd name="T7" fmla="*/ 690 h 690"/>
                <a:gd name="T8" fmla="*/ 0 60000 65536"/>
                <a:gd name="T9" fmla="*/ 0 60000 65536"/>
                <a:gd name="T10" fmla="*/ 0 60000 65536"/>
                <a:gd name="T11" fmla="*/ 0 60000 65536"/>
                <a:gd name="T12" fmla="*/ 0 w 585"/>
                <a:gd name="T13" fmla="*/ 0 h 690"/>
                <a:gd name="T14" fmla="*/ 585 w 585"/>
                <a:gd name="T15" fmla="*/ 690 h 690"/>
              </a:gdLst>
              <a:ahLst/>
              <a:cxnLst>
                <a:cxn ang="T8">
                  <a:pos x="T0" y="T1"/>
                </a:cxn>
                <a:cxn ang="T9">
                  <a:pos x="T2" y="T3"/>
                </a:cxn>
                <a:cxn ang="T10">
                  <a:pos x="T4" y="T5"/>
                </a:cxn>
                <a:cxn ang="T11">
                  <a:pos x="T6" y="T7"/>
                </a:cxn>
              </a:cxnLst>
              <a:rect l="T12" t="T13" r="T14" b="T15"/>
              <a:pathLst>
                <a:path w="585" h="690">
                  <a:moveTo>
                    <a:pt x="0" y="0"/>
                  </a:moveTo>
                  <a:cubicBezTo>
                    <a:pt x="20" y="62"/>
                    <a:pt x="30" y="303"/>
                    <a:pt x="105" y="375"/>
                  </a:cubicBezTo>
                  <a:cubicBezTo>
                    <a:pt x="180" y="447"/>
                    <a:pt x="370" y="383"/>
                    <a:pt x="450" y="435"/>
                  </a:cubicBezTo>
                  <a:cubicBezTo>
                    <a:pt x="530" y="487"/>
                    <a:pt x="557" y="637"/>
                    <a:pt x="585" y="690"/>
                  </a:cubicBezTo>
                </a:path>
              </a:pathLst>
            </a:custGeom>
            <a:noFill/>
            <a:ln w="38100">
              <a:solidFill>
                <a:srgbClr val="339966"/>
              </a:solidFill>
              <a:round/>
              <a:headEnd/>
              <a:tailEnd type="triangle" w="med" len="med"/>
            </a:ln>
          </p:spPr>
          <p:txBody>
            <a:bodyPr/>
            <a:lstStyle/>
            <a:p>
              <a:endParaRPr lang="en-US"/>
            </a:p>
          </p:txBody>
        </p:sp>
        <p:sp>
          <p:nvSpPr>
            <p:cNvPr id="67599" name="Freeform 42"/>
            <p:cNvSpPr>
              <a:spLocks/>
            </p:cNvSpPr>
            <p:nvPr/>
          </p:nvSpPr>
          <p:spPr bwMode="auto">
            <a:xfrm>
              <a:off x="4594" y="3468"/>
              <a:ext cx="2" cy="161"/>
            </a:xfrm>
            <a:custGeom>
              <a:avLst/>
              <a:gdLst>
                <a:gd name="T0" fmla="*/ 0 w 3"/>
                <a:gd name="T1" fmla="*/ 0 h 240"/>
                <a:gd name="T2" fmla="*/ 0 w 3"/>
                <a:gd name="T3" fmla="*/ 240 h 240"/>
                <a:gd name="T4" fmla="*/ 0 60000 65536"/>
                <a:gd name="T5" fmla="*/ 0 60000 65536"/>
                <a:gd name="T6" fmla="*/ 0 w 3"/>
                <a:gd name="T7" fmla="*/ 0 h 240"/>
                <a:gd name="T8" fmla="*/ 3 w 3"/>
                <a:gd name="T9" fmla="*/ 240 h 240"/>
              </a:gdLst>
              <a:ahLst/>
              <a:cxnLst>
                <a:cxn ang="T4">
                  <a:pos x="T0" y="T1"/>
                </a:cxn>
                <a:cxn ang="T5">
                  <a:pos x="T2" y="T3"/>
                </a:cxn>
              </a:cxnLst>
              <a:rect l="T6" t="T7" r="T8" b="T9"/>
              <a:pathLst>
                <a:path w="3" h="240">
                  <a:moveTo>
                    <a:pt x="0" y="0"/>
                  </a:moveTo>
                  <a:cubicBezTo>
                    <a:pt x="3" y="40"/>
                    <a:pt x="0" y="190"/>
                    <a:pt x="0" y="240"/>
                  </a:cubicBezTo>
                </a:path>
              </a:pathLst>
            </a:custGeom>
            <a:noFill/>
            <a:ln w="38100">
              <a:solidFill>
                <a:srgbClr val="339966"/>
              </a:solidFill>
              <a:round/>
              <a:headEnd/>
              <a:tailEnd type="triangle" w="med" len="med"/>
            </a:ln>
          </p:spPr>
          <p:txBody>
            <a:bodyPr/>
            <a:lstStyle/>
            <a:p>
              <a:endParaRPr lang="en-US"/>
            </a:p>
          </p:txBody>
        </p:sp>
        <p:sp>
          <p:nvSpPr>
            <p:cNvPr id="67600" name="Text Box 43"/>
            <p:cNvSpPr txBox="1">
              <a:spLocks noChangeArrowheads="1"/>
            </p:cNvSpPr>
            <p:nvPr/>
          </p:nvSpPr>
          <p:spPr bwMode="auto">
            <a:xfrm>
              <a:off x="4272" y="2640"/>
              <a:ext cx="624" cy="192"/>
            </a:xfrm>
            <a:prstGeom prst="rect">
              <a:avLst/>
            </a:prstGeom>
            <a:noFill/>
            <a:ln w="9525">
              <a:noFill/>
              <a:miter lim="800000"/>
              <a:headEnd/>
              <a:tailEnd/>
            </a:ln>
          </p:spPr>
          <p:txBody>
            <a:bodyPr>
              <a:spAutoFit/>
            </a:bodyPr>
            <a:lstStyle/>
            <a:p>
              <a:pPr algn="ctr"/>
              <a:r>
                <a:rPr lang="en-US" altLang="zh-TW" sz="1400">
                  <a:latin typeface="Verdana" pitchFamily="34" charset="0"/>
                  <a:ea typeface="PMingLiU" pitchFamily="18" charset="-120"/>
                </a:rPr>
                <a:t>generate</a:t>
              </a:r>
              <a:endParaRPr lang="en-US" sz="140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838200" y="0"/>
            <a:ext cx="8077200" cy="6346825"/>
          </a:xfrm>
          <a:prstGeom prst="rect">
            <a:avLst/>
          </a:prstGeom>
          <a:noFill/>
          <a:ln w="9525">
            <a:noFill/>
            <a:miter lim="800000"/>
            <a:headEnd/>
            <a:tailEnd/>
          </a:ln>
        </p:spPr>
        <p:txBody>
          <a:bodyPr>
            <a:spAutoFit/>
          </a:bodyPr>
          <a:lstStyle/>
          <a:p>
            <a:pPr algn="ctr">
              <a:spcBef>
                <a:spcPct val="50000"/>
              </a:spcBef>
            </a:pPr>
            <a:r>
              <a:rPr lang="en-US" sz="3600">
                <a:solidFill>
                  <a:schemeClr val="hlink"/>
                </a:solidFill>
              </a:rPr>
              <a:t>From Molecule to Metaphor </a:t>
            </a:r>
            <a:r>
              <a:rPr lang="en-US" sz="3200">
                <a:solidFill>
                  <a:schemeClr val="hlink"/>
                </a:solidFill>
                <a:cs typeface="Arial" charset="0"/>
              </a:rPr>
              <a:t>www.m2mbook.org</a:t>
            </a:r>
          </a:p>
          <a:p>
            <a:pPr>
              <a:spcBef>
                <a:spcPct val="50000"/>
              </a:spcBef>
            </a:pPr>
            <a:r>
              <a:rPr lang="en-US" sz="3600"/>
              <a:t>I. Embodied Information Processing </a:t>
            </a:r>
            <a:br>
              <a:rPr lang="en-US" sz="3600"/>
            </a:br>
            <a:r>
              <a:rPr lang="en-US" sz="3600"/>
              <a:t>II. How the Brain Computes </a:t>
            </a:r>
            <a:br>
              <a:rPr lang="en-US" sz="3600"/>
            </a:br>
            <a:r>
              <a:rPr lang="en-US" sz="3600"/>
              <a:t>III. How the Mind Computes </a:t>
            </a:r>
            <a:br>
              <a:rPr lang="en-US" sz="3600"/>
            </a:br>
            <a:r>
              <a:rPr lang="en-US" sz="3600"/>
              <a:t>IV. Learning Concrete Words </a:t>
            </a:r>
            <a:br>
              <a:rPr lang="en-US" sz="3600"/>
            </a:br>
            <a:r>
              <a:rPr lang="en-US" sz="3600"/>
              <a:t>V. Learning Words for Actions </a:t>
            </a:r>
            <a:br>
              <a:rPr lang="en-US" sz="3600"/>
            </a:br>
            <a:r>
              <a:rPr lang="en-US" sz="3600"/>
              <a:t>VI. Abstract and Metaphorical Words </a:t>
            </a:r>
            <a:br>
              <a:rPr lang="en-US" sz="3600"/>
            </a:br>
            <a:r>
              <a:rPr lang="en-US" sz="3600"/>
              <a:t>VII. Understanding Stories </a:t>
            </a:r>
            <a:br>
              <a:rPr lang="en-US" sz="3600"/>
            </a:br>
            <a:r>
              <a:rPr lang="en-US" sz="3600"/>
              <a:t>VIII. Combining Form and Meaning </a:t>
            </a:r>
            <a:br>
              <a:rPr lang="en-US" sz="3600"/>
            </a:br>
            <a:r>
              <a:rPr lang="en-US" sz="3600"/>
              <a:t>IX. Embodied Language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smtClean="0">
                <a:solidFill>
                  <a:schemeClr val="hlink"/>
                </a:solidFill>
              </a:rPr>
              <a:t>Basic Questions Addressed</a:t>
            </a:r>
          </a:p>
        </p:txBody>
      </p:sp>
      <p:sp>
        <p:nvSpPr>
          <p:cNvPr id="71683" name="Rectangle 3"/>
          <p:cNvSpPr>
            <a:spLocks noGrp="1" noChangeArrowheads="1"/>
          </p:cNvSpPr>
          <p:nvPr>
            <p:ph type="body" idx="1"/>
          </p:nvPr>
        </p:nvSpPr>
        <p:spPr>
          <a:xfrm>
            <a:off x="0" y="1600200"/>
            <a:ext cx="8991600" cy="4525963"/>
          </a:xfrm>
        </p:spPr>
        <p:txBody>
          <a:bodyPr/>
          <a:lstStyle/>
          <a:p>
            <a:pPr eaLnBrk="1" hangingPunct="1">
              <a:lnSpc>
                <a:spcPct val="90000"/>
              </a:lnSpc>
            </a:pPr>
            <a:r>
              <a:rPr lang="en-US" sz="2800" i="1" smtClean="0">
                <a:cs typeface="Times New Roman" pitchFamily="18" charset="0"/>
              </a:rPr>
              <a:t>How could our brain, a mass of chemical cells,  produce language and thought?</a:t>
            </a:r>
            <a:endParaRPr lang="en-US" sz="2800" smtClean="0">
              <a:cs typeface="Times New Roman" pitchFamily="18" charset="0"/>
            </a:endParaRPr>
          </a:p>
          <a:p>
            <a:pPr eaLnBrk="1" hangingPunct="1">
              <a:lnSpc>
                <a:spcPct val="90000"/>
              </a:lnSpc>
            </a:pPr>
            <a:r>
              <a:rPr lang="en-US" sz="2800" smtClean="0">
                <a:cs typeface="Times New Roman" pitchFamily="18" charset="0"/>
              </a:rPr>
              <a:t>How much can we know about our own experience?</a:t>
            </a:r>
          </a:p>
          <a:p>
            <a:pPr eaLnBrk="1" hangingPunct="1">
              <a:lnSpc>
                <a:spcPct val="90000"/>
              </a:lnSpc>
            </a:pPr>
            <a:r>
              <a:rPr lang="en-US" sz="2800" smtClean="0">
                <a:cs typeface="Times New Roman" pitchFamily="18" charset="0"/>
              </a:rPr>
              <a:t>How do we learn new concepts?</a:t>
            </a:r>
          </a:p>
          <a:p>
            <a:pPr eaLnBrk="1" hangingPunct="1">
              <a:lnSpc>
                <a:spcPct val="90000"/>
              </a:lnSpc>
            </a:pPr>
            <a:r>
              <a:rPr lang="en-US" sz="2800" smtClean="0">
                <a:cs typeface="Times New Roman" pitchFamily="18" charset="0"/>
              </a:rPr>
              <a:t>Does our language determine how we think?</a:t>
            </a:r>
          </a:p>
          <a:p>
            <a:pPr eaLnBrk="1" hangingPunct="1">
              <a:lnSpc>
                <a:spcPct val="90000"/>
              </a:lnSpc>
            </a:pPr>
            <a:r>
              <a:rPr lang="en-US" sz="2800" smtClean="0">
                <a:cs typeface="Times New Roman" pitchFamily="18" charset="0"/>
              </a:rPr>
              <a:t>Is language innate?</a:t>
            </a:r>
          </a:p>
          <a:p>
            <a:pPr eaLnBrk="1" hangingPunct="1">
              <a:lnSpc>
                <a:spcPct val="90000"/>
              </a:lnSpc>
            </a:pPr>
            <a:r>
              <a:rPr lang="en-US" sz="2800" smtClean="0">
                <a:cs typeface="Times New Roman" pitchFamily="18" charset="0"/>
              </a:rPr>
              <a:t>How do children learn grammar?</a:t>
            </a:r>
          </a:p>
          <a:p>
            <a:pPr eaLnBrk="1" hangingPunct="1">
              <a:lnSpc>
                <a:spcPct val="90000"/>
              </a:lnSpc>
            </a:pPr>
            <a:r>
              <a:rPr lang="en-US" sz="2800" smtClean="0">
                <a:cs typeface="Times New Roman" pitchFamily="18" charset="0"/>
              </a:rPr>
              <a:t>Why make computational brain models of thought? </a:t>
            </a:r>
          </a:p>
          <a:p>
            <a:pPr eaLnBrk="1" hangingPunct="1">
              <a:lnSpc>
                <a:spcPct val="90000"/>
              </a:lnSpc>
            </a:pPr>
            <a:r>
              <a:rPr lang="en-US" sz="2800" smtClean="0">
                <a:cs typeface="Times New Roman" pitchFamily="18" charset="0"/>
              </a:rPr>
              <a:t>Will our robots understand us?</a:t>
            </a:r>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0"/>
            <a:ext cx="8229600" cy="1143000"/>
          </a:xfrm>
        </p:spPr>
        <p:txBody>
          <a:bodyPr/>
          <a:lstStyle/>
          <a:p>
            <a:pPr eaLnBrk="1" hangingPunct="1"/>
            <a:r>
              <a:rPr lang="en-US" sz="3200" smtClean="0"/>
              <a:t>Language, Learning and Neural Modeling</a:t>
            </a:r>
            <a:br>
              <a:rPr lang="en-US" sz="3200" smtClean="0"/>
            </a:br>
            <a:r>
              <a:rPr lang="en-US" sz="3200" smtClean="0"/>
              <a:t>www.icsi.berkeley.edu/AI</a:t>
            </a:r>
            <a:endParaRPr lang="en-US" smtClean="0"/>
          </a:p>
        </p:txBody>
      </p:sp>
      <p:sp>
        <p:nvSpPr>
          <p:cNvPr id="72707" name="Rectangle 3"/>
          <p:cNvSpPr>
            <a:spLocks noGrp="1" noChangeArrowheads="1"/>
          </p:cNvSpPr>
          <p:nvPr>
            <p:ph type="body" idx="1"/>
          </p:nvPr>
        </p:nvSpPr>
        <p:spPr>
          <a:xfrm>
            <a:off x="838200" y="1371600"/>
            <a:ext cx="7924800" cy="4495800"/>
          </a:xfrm>
        </p:spPr>
        <p:txBody>
          <a:bodyPr/>
          <a:lstStyle/>
          <a:p>
            <a:pPr eaLnBrk="1" hangingPunct="1">
              <a:lnSpc>
                <a:spcPct val="90000"/>
              </a:lnSpc>
            </a:pPr>
            <a:r>
              <a:rPr lang="en-US" smtClean="0"/>
              <a:t>Scientific Goal</a:t>
            </a:r>
          </a:p>
          <a:p>
            <a:pPr eaLnBrk="1" hangingPunct="1">
              <a:lnSpc>
                <a:spcPct val="90000"/>
              </a:lnSpc>
              <a:buFontTx/>
              <a:buNone/>
            </a:pPr>
            <a:r>
              <a:rPr lang="en-US" sz="2400" smtClean="0"/>
              <a:t>    Understand how people learn and use language</a:t>
            </a:r>
          </a:p>
          <a:p>
            <a:pPr eaLnBrk="1" hangingPunct="1">
              <a:lnSpc>
                <a:spcPct val="90000"/>
              </a:lnSpc>
              <a:buFontTx/>
              <a:buNone/>
            </a:pPr>
            <a:endParaRPr lang="en-US" smtClean="0"/>
          </a:p>
          <a:p>
            <a:pPr eaLnBrk="1" hangingPunct="1">
              <a:lnSpc>
                <a:spcPct val="90000"/>
              </a:lnSpc>
            </a:pPr>
            <a:r>
              <a:rPr lang="en-US" smtClean="0"/>
              <a:t>Practical Goal</a:t>
            </a:r>
          </a:p>
          <a:p>
            <a:pPr eaLnBrk="1" hangingPunct="1">
              <a:lnSpc>
                <a:spcPct val="90000"/>
              </a:lnSpc>
              <a:buFontTx/>
              <a:buNone/>
            </a:pPr>
            <a:r>
              <a:rPr lang="en-US" sz="2400" smtClean="0"/>
              <a:t>    Deploy systems that analyze and produce language</a:t>
            </a:r>
          </a:p>
          <a:p>
            <a:pPr eaLnBrk="1" hangingPunct="1">
              <a:lnSpc>
                <a:spcPct val="90000"/>
              </a:lnSpc>
              <a:buFontTx/>
              <a:buNone/>
            </a:pPr>
            <a:r>
              <a:rPr lang="en-US" sz="2400" smtClean="0"/>
              <a:t>      </a:t>
            </a:r>
          </a:p>
          <a:p>
            <a:pPr eaLnBrk="1" hangingPunct="1">
              <a:lnSpc>
                <a:spcPct val="90000"/>
              </a:lnSpc>
            </a:pPr>
            <a:r>
              <a:rPr lang="en-US" smtClean="0"/>
              <a:t>Approach</a:t>
            </a:r>
            <a:endParaRPr lang="en-US" sz="2400" smtClean="0"/>
          </a:p>
          <a:p>
            <a:pPr eaLnBrk="1" hangingPunct="1">
              <a:lnSpc>
                <a:spcPct val="90000"/>
              </a:lnSpc>
              <a:buFontTx/>
              <a:buNone/>
            </a:pPr>
            <a:r>
              <a:rPr lang="en-US" sz="2400" smtClean="0"/>
              <a:t>    </a:t>
            </a:r>
            <a:r>
              <a:rPr lang="en-US" sz="2400" smtClean="0">
                <a:latin typeface="Arial Unicode MS" pitchFamily="34" charset="-128"/>
              </a:rPr>
              <a:t>Build models that perform cognitive tasks, respecting  </a:t>
            </a:r>
          </a:p>
          <a:p>
            <a:pPr eaLnBrk="1" hangingPunct="1">
              <a:lnSpc>
                <a:spcPct val="90000"/>
              </a:lnSpc>
              <a:buFontTx/>
              <a:buNone/>
            </a:pPr>
            <a:r>
              <a:rPr lang="en-US" sz="2400" smtClean="0">
                <a:latin typeface="Arial Unicode MS" pitchFamily="34" charset="-128"/>
              </a:rPr>
              <a:t>        all experimental and experiential constraints</a:t>
            </a:r>
            <a:r>
              <a:rPr lang="en-US" sz="2400" smtClean="0"/>
              <a:t> </a:t>
            </a:r>
          </a:p>
          <a:p>
            <a:pPr eaLnBrk="1" hangingPunct="1">
              <a:lnSpc>
                <a:spcPct val="90000"/>
              </a:lnSpc>
              <a:buFontTx/>
              <a:buNone/>
            </a:pPr>
            <a:r>
              <a:rPr lang="en-US" sz="2400" smtClean="0"/>
              <a:t>    Embodied linguistic theories with advanced   </a:t>
            </a:r>
          </a:p>
          <a:p>
            <a:pPr eaLnBrk="1" hangingPunct="1">
              <a:lnSpc>
                <a:spcPct val="90000"/>
              </a:lnSpc>
              <a:buFontTx/>
              <a:buNone/>
            </a:pPr>
            <a:r>
              <a:rPr lang="en-US" sz="2400" smtClean="0"/>
              <a:t>        biologically-based computational methods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571500" y="303213"/>
            <a:ext cx="7994650" cy="1046162"/>
          </a:xfrm>
        </p:spPr>
        <p:txBody>
          <a:bodyPr/>
          <a:lstStyle/>
          <a:p>
            <a:pPr eaLnBrk="1" hangingPunct="1"/>
            <a:r>
              <a:rPr lang="en-US" sz="4000" smtClean="0"/>
              <a:t>Simulation Semantics</a:t>
            </a:r>
          </a:p>
        </p:txBody>
      </p:sp>
      <p:sp>
        <p:nvSpPr>
          <p:cNvPr id="73731" name="Rectangle 3"/>
          <p:cNvSpPr>
            <a:spLocks noGrp="1" noChangeArrowheads="1"/>
          </p:cNvSpPr>
          <p:nvPr>
            <p:ph type="body" idx="1"/>
          </p:nvPr>
        </p:nvSpPr>
        <p:spPr>
          <a:xfrm>
            <a:off x="838200" y="1371600"/>
            <a:ext cx="7772400" cy="5029200"/>
          </a:xfrm>
        </p:spPr>
        <p:txBody>
          <a:bodyPr/>
          <a:lstStyle/>
          <a:p>
            <a:pPr eaLnBrk="1" hangingPunct="1">
              <a:lnSpc>
                <a:spcPct val="90000"/>
              </a:lnSpc>
            </a:pPr>
            <a:r>
              <a:rPr lang="en-US" sz="2000" i="1" smtClean="0">
                <a:solidFill>
                  <a:srgbClr val="9316CC"/>
                </a:solidFill>
              </a:rPr>
              <a:t>BASIC ASSUMPTION</a:t>
            </a:r>
            <a:r>
              <a:rPr lang="en-US" sz="2000" i="1" smtClean="0"/>
              <a:t>: </a:t>
            </a:r>
            <a:r>
              <a:rPr lang="en-US" sz="2000" b="1" i="1" smtClean="0">
                <a:solidFill>
                  <a:srgbClr val="DC1E1E"/>
                </a:solidFill>
              </a:rPr>
              <a:t>SAME REPRESENTATION FOR PLANNING AND SIMULATIVE INFERENCE</a:t>
            </a:r>
          </a:p>
          <a:p>
            <a:pPr lvl="1" eaLnBrk="1" hangingPunct="1">
              <a:lnSpc>
                <a:spcPct val="90000"/>
              </a:lnSpc>
            </a:pPr>
            <a:r>
              <a:rPr lang="en-US" sz="2000" smtClean="0"/>
              <a:t> Evidence for </a:t>
            </a:r>
            <a:r>
              <a:rPr lang="en-US" sz="2000" smtClean="0">
                <a:solidFill>
                  <a:srgbClr val="DC1E1E"/>
                </a:solidFill>
              </a:rPr>
              <a:t>common mechanisms for recognition and action (mirror neurons)</a:t>
            </a:r>
            <a:r>
              <a:rPr lang="en-US" sz="2000" smtClean="0"/>
              <a:t> in the F5 area (</a:t>
            </a:r>
            <a:r>
              <a:rPr lang="en-US" sz="2000" smtClean="0">
                <a:solidFill>
                  <a:srgbClr val="9316CC"/>
                </a:solidFill>
              </a:rPr>
              <a:t>Rizzolatti et al (1996), Gallese 96, Boccino 2002</a:t>
            </a:r>
            <a:r>
              <a:rPr lang="en-US" sz="2000" smtClean="0"/>
              <a:t>) and from motor imagery (Jeannerod 1996)</a:t>
            </a:r>
          </a:p>
          <a:p>
            <a:pPr eaLnBrk="1" hangingPunct="1">
              <a:lnSpc>
                <a:spcPct val="90000"/>
              </a:lnSpc>
            </a:pPr>
            <a:r>
              <a:rPr lang="en-US" sz="2000" i="1" smtClean="0">
                <a:solidFill>
                  <a:srgbClr val="9316CC"/>
                </a:solidFill>
              </a:rPr>
              <a:t>IMPLEMENTATION</a:t>
            </a:r>
            <a:r>
              <a:rPr lang="en-US" sz="2000" smtClean="0"/>
              <a:t>: </a:t>
            </a:r>
          </a:p>
          <a:p>
            <a:pPr lvl="1" eaLnBrk="1" hangingPunct="1">
              <a:lnSpc>
                <a:spcPct val="90000"/>
              </a:lnSpc>
            </a:pPr>
            <a:r>
              <a:rPr lang="en-US" sz="2000" smtClean="0"/>
              <a:t>x-schemas affect each other by </a:t>
            </a:r>
            <a:r>
              <a:rPr lang="en-US" sz="2000" b="1" i="1" smtClean="0">
                <a:solidFill>
                  <a:srgbClr val="9316CC"/>
                </a:solidFill>
              </a:rPr>
              <a:t>enabling, disabling or modifying execution trajectories</a:t>
            </a:r>
            <a:r>
              <a:rPr lang="en-US" sz="2000" b="1" i="1" smtClean="0"/>
              <a:t>. </a:t>
            </a:r>
            <a:r>
              <a:rPr lang="en-US" sz="2000" smtClean="0"/>
              <a:t>Whenever the </a:t>
            </a:r>
            <a:r>
              <a:rPr lang="en-US" sz="2000" b="1" i="1" smtClean="0">
                <a:solidFill>
                  <a:schemeClr val="accent2"/>
                </a:solidFill>
              </a:rPr>
              <a:t>CONTROLLER</a:t>
            </a:r>
            <a:r>
              <a:rPr lang="en-US" sz="2000" b="1" i="1" smtClean="0"/>
              <a:t> </a:t>
            </a:r>
            <a:r>
              <a:rPr lang="en-US" sz="2000" smtClean="0"/>
              <a:t>schema makes a </a:t>
            </a:r>
            <a:r>
              <a:rPr lang="en-US" sz="2000" i="1" smtClean="0">
                <a:solidFill>
                  <a:srgbClr val="DC1E1E"/>
                </a:solidFill>
              </a:rPr>
              <a:t>transition </a:t>
            </a:r>
            <a:r>
              <a:rPr lang="en-US" sz="2000" smtClean="0">
                <a:solidFill>
                  <a:srgbClr val="DC1E1E"/>
                </a:solidFill>
              </a:rPr>
              <a:t>it may </a:t>
            </a:r>
            <a:r>
              <a:rPr lang="en-US" sz="2000" i="1" smtClean="0">
                <a:solidFill>
                  <a:srgbClr val="DC1E1E"/>
                </a:solidFill>
              </a:rPr>
              <a:t>set, get, </a:t>
            </a:r>
            <a:r>
              <a:rPr lang="en-US" sz="2000" smtClean="0">
                <a:solidFill>
                  <a:srgbClr val="DC1E1E"/>
                </a:solidFill>
              </a:rPr>
              <a:t>or </a:t>
            </a:r>
            <a:r>
              <a:rPr lang="en-US" sz="2000" i="1" smtClean="0">
                <a:solidFill>
                  <a:srgbClr val="DC1E1E"/>
                </a:solidFill>
              </a:rPr>
              <a:t>modify state</a:t>
            </a:r>
            <a:r>
              <a:rPr lang="en-US" sz="2000" i="1" smtClean="0"/>
              <a:t> </a:t>
            </a:r>
            <a:r>
              <a:rPr lang="en-US" sz="2000" smtClean="0"/>
              <a:t>leading to </a:t>
            </a:r>
            <a:r>
              <a:rPr lang="en-US" sz="2000" i="1" smtClean="0">
                <a:solidFill>
                  <a:srgbClr val="DC1E1E"/>
                </a:solidFill>
              </a:rPr>
              <a:t>triggering or modification</a:t>
            </a:r>
            <a:r>
              <a:rPr lang="en-US" sz="2000" i="1" smtClean="0"/>
              <a:t> </a:t>
            </a:r>
            <a:r>
              <a:rPr lang="en-US" sz="2000" smtClean="0"/>
              <a:t>of other x-schemas. State is </a:t>
            </a:r>
            <a:r>
              <a:rPr lang="en-US" sz="2000" smtClean="0">
                <a:solidFill>
                  <a:schemeClr val="accent2"/>
                </a:solidFill>
              </a:rPr>
              <a:t>completely distributed</a:t>
            </a:r>
            <a:r>
              <a:rPr lang="en-US" sz="2000" smtClean="0"/>
              <a:t> (a graph marking) over the network.</a:t>
            </a:r>
          </a:p>
          <a:p>
            <a:pPr eaLnBrk="1" hangingPunct="1">
              <a:lnSpc>
                <a:spcPct val="90000"/>
              </a:lnSpc>
            </a:pPr>
            <a:r>
              <a:rPr lang="en-US" sz="2000" i="1" smtClean="0">
                <a:solidFill>
                  <a:srgbClr val="9316CC"/>
                </a:solidFill>
              </a:rPr>
              <a:t>RESULT</a:t>
            </a:r>
            <a:r>
              <a:rPr lang="en-US" sz="2000" smtClean="0"/>
              <a:t>: </a:t>
            </a:r>
            <a:r>
              <a:rPr lang="en-US" sz="2000" smtClean="0">
                <a:solidFill>
                  <a:srgbClr val="DC1E1E"/>
                </a:solidFill>
              </a:rPr>
              <a:t>INTERPRETATION IS IMAGINATIVE SIMULATION</a:t>
            </a:r>
            <a:r>
              <a:rPr lang="en-US" sz="2000" smtClean="0"/>
              <a:t>!</a:t>
            </a:r>
          </a:p>
          <a:p>
            <a:pPr eaLnBrk="1" hangingPunct="1">
              <a:lnSpc>
                <a:spcPct val="90000"/>
              </a:lnSpc>
            </a:pPr>
            <a:endParaRPr lang="en-US" sz="2000" smtClean="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152400"/>
            <a:ext cx="9144000" cy="1143000"/>
          </a:xfrm>
        </p:spPr>
        <p:txBody>
          <a:bodyPr/>
          <a:lstStyle/>
          <a:p>
            <a:pPr eaLnBrk="1" hangingPunct="1"/>
            <a:r>
              <a:rPr lang="en-GB" sz="3600" smtClean="0"/>
              <a:t>Grammar learning</a:t>
            </a:r>
            <a:r>
              <a:rPr lang="en-GB" smtClean="0"/>
              <a:t>: </a:t>
            </a:r>
            <a:r>
              <a:rPr lang="en-GB" sz="3600" smtClean="0"/>
              <a:t>hypothesizing new constructions and reorganizing them</a:t>
            </a:r>
            <a:endParaRPr lang="en-US" sz="3600" smtClean="0"/>
          </a:p>
        </p:txBody>
      </p:sp>
      <p:grpSp>
        <p:nvGrpSpPr>
          <p:cNvPr id="2" name="Group 3"/>
          <p:cNvGrpSpPr>
            <a:grpSpLocks/>
          </p:cNvGrpSpPr>
          <p:nvPr/>
        </p:nvGrpSpPr>
        <p:grpSpPr bwMode="auto">
          <a:xfrm>
            <a:off x="3352800" y="3657600"/>
            <a:ext cx="1524000" cy="533400"/>
            <a:chOff x="2016" y="2016"/>
            <a:chExt cx="1008" cy="336"/>
          </a:xfrm>
        </p:grpSpPr>
        <p:sp>
          <p:nvSpPr>
            <p:cNvPr id="74776" name="Text Box 4"/>
            <p:cNvSpPr txBox="1">
              <a:spLocks noChangeArrowheads="1"/>
            </p:cNvSpPr>
            <p:nvPr/>
          </p:nvSpPr>
          <p:spPr bwMode="auto">
            <a:xfrm>
              <a:off x="2112" y="2160"/>
              <a:ext cx="785" cy="156"/>
            </a:xfrm>
            <a:prstGeom prst="rect">
              <a:avLst/>
            </a:prstGeom>
            <a:noFill/>
            <a:ln w="38100">
              <a:noFill/>
              <a:miter lim="800000"/>
              <a:headEnd/>
              <a:tailEnd/>
            </a:ln>
          </p:spPr>
          <p:txBody>
            <a:bodyPr lIns="0" tIns="38862" rIns="0" bIns="0"/>
            <a:lstStyle/>
            <a:p>
              <a:pPr algn="ctr"/>
              <a:r>
                <a:rPr lang="en-US" altLang="zh-TW" sz="1200">
                  <a:latin typeface="Verdana" pitchFamily="34" charset="0"/>
                  <a:ea typeface="PMingLiU" pitchFamily="18" charset="-120"/>
                </a:rPr>
                <a:t>reinforcement</a:t>
              </a:r>
              <a:endParaRPr lang="en-US" sz="1200">
                <a:latin typeface="Verdana" pitchFamily="34" charset="0"/>
                <a:cs typeface="Arial" charset="0"/>
              </a:endParaRPr>
            </a:p>
          </p:txBody>
        </p:sp>
        <p:sp>
          <p:nvSpPr>
            <p:cNvPr id="74777" name="Freeform 5"/>
            <p:cNvSpPr>
              <a:spLocks/>
            </p:cNvSpPr>
            <p:nvPr/>
          </p:nvSpPr>
          <p:spPr bwMode="auto">
            <a:xfrm rot="10800000">
              <a:off x="2016" y="2016"/>
              <a:ext cx="1008" cy="336"/>
            </a:xfrm>
            <a:custGeom>
              <a:avLst/>
              <a:gdLst>
                <a:gd name="T0" fmla="*/ 1351 w 1351"/>
                <a:gd name="T1" fmla="*/ 20 h 321"/>
                <a:gd name="T2" fmla="*/ 616 w 1351"/>
                <a:gd name="T3" fmla="*/ 20 h 321"/>
                <a:gd name="T4" fmla="*/ 150 w 1351"/>
                <a:gd name="T5" fmla="*/ 50 h 321"/>
                <a:gd name="T6" fmla="*/ 0 w 1351"/>
                <a:gd name="T7" fmla="*/ 321 h 321"/>
                <a:gd name="T8" fmla="*/ 0 60000 65536"/>
                <a:gd name="T9" fmla="*/ 0 60000 65536"/>
                <a:gd name="T10" fmla="*/ 0 60000 65536"/>
                <a:gd name="T11" fmla="*/ 0 60000 65536"/>
                <a:gd name="T12" fmla="*/ 0 w 1351"/>
                <a:gd name="T13" fmla="*/ 0 h 321"/>
                <a:gd name="T14" fmla="*/ 1351 w 1351"/>
                <a:gd name="T15" fmla="*/ 321 h 321"/>
              </a:gdLst>
              <a:ahLst/>
              <a:cxnLst>
                <a:cxn ang="T8">
                  <a:pos x="T0" y="T1"/>
                </a:cxn>
                <a:cxn ang="T9">
                  <a:pos x="T2" y="T3"/>
                </a:cxn>
                <a:cxn ang="T10">
                  <a:pos x="T4" y="T5"/>
                </a:cxn>
                <a:cxn ang="T11">
                  <a:pos x="T6" y="T7"/>
                </a:cxn>
              </a:cxnLst>
              <a:rect l="T12" t="T13" r="T14" b="T15"/>
              <a:pathLst>
                <a:path w="1351" h="321">
                  <a:moveTo>
                    <a:pt x="1351" y="20"/>
                  </a:moveTo>
                  <a:cubicBezTo>
                    <a:pt x="1228" y="20"/>
                    <a:pt x="816" y="15"/>
                    <a:pt x="616" y="20"/>
                  </a:cubicBezTo>
                  <a:cubicBezTo>
                    <a:pt x="416" y="25"/>
                    <a:pt x="253" y="0"/>
                    <a:pt x="150" y="50"/>
                  </a:cubicBezTo>
                  <a:cubicBezTo>
                    <a:pt x="47" y="100"/>
                    <a:pt x="31" y="265"/>
                    <a:pt x="0" y="321"/>
                  </a:cubicBezTo>
                </a:path>
              </a:pathLst>
            </a:custGeom>
            <a:noFill/>
            <a:ln w="38100">
              <a:solidFill>
                <a:srgbClr val="990099"/>
              </a:solidFill>
              <a:round/>
              <a:headEnd/>
              <a:tailEnd type="triangle" w="med" len="med"/>
            </a:ln>
          </p:spPr>
          <p:txBody>
            <a:bodyPr/>
            <a:lstStyle/>
            <a:p>
              <a:endParaRPr lang="en-US"/>
            </a:p>
          </p:txBody>
        </p:sp>
      </p:grpSp>
      <p:grpSp>
        <p:nvGrpSpPr>
          <p:cNvPr id="3" name="Group 6"/>
          <p:cNvGrpSpPr>
            <a:grpSpLocks/>
          </p:cNvGrpSpPr>
          <p:nvPr/>
        </p:nvGrpSpPr>
        <p:grpSpPr bwMode="auto">
          <a:xfrm>
            <a:off x="6324600" y="2590800"/>
            <a:ext cx="2362200" cy="1190625"/>
            <a:chOff x="3984" y="1632"/>
            <a:chExt cx="1488" cy="750"/>
          </a:xfrm>
        </p:grpSpPr>
        <p:sp>
          <p:nvSpPr>
            <p:cNvPr id="74774" name="AutoShape 7"/>
            <p:cNvSpPr>
              <a:spLocks noChangeArrowheads="1"/>
            </p:cNvSpPr>
            <p:nvPr/>
          </p:nvSpPr>
          <p:spPr bwMode="auto">
            <a:xfrm>
              <a:off x="3984" y="1872"/>
              <a:ext cx="288" cy="288"/>
            </a:xfrm>
            <a:prstGeom prst="curvedLeftArrow">
              <a:avLst>
                <a:gd name="adj1" fmla="val 20000"/>
                <a:gd name="adj2" fmla="val 40000"/>
                <a:gd name="adj3" fmla="val 33333"/>
              </a:avLst>
            </a:prstGeom>
            <a:solidFill>
              <a:srgbClr val="800080"/>
            </a:solidFill>
            <a:ln w="9525">
              <a:noFill/>
              <a:miter lim="800000"/>
              <a:headEnd/>
              <a:tailEnd/>
            </a:ln>
          </p:spPr>
          <p:txBody>
            <a:bodyPr wrap="none" anchor="ctr"/>
            <a:lstStyle/>
            <a:p>
              <a:endParaRPr lang="en-US"/>
            </a:p>
          </p:txBody>
        </p:sp>
        <p:sp>
          <p:nvSpPr>
            <p:cNvPr id="74775" name="Rectangle 8"/>
            <p:cNvSpPr>
              <a:spLocks noChangeArrowheads="1"/>
            </p:cNvSpPr>
            <p:nvPr/>
          </p:nvSpPr>
          <p:spPr bwMode="auto">
            <a:xfrm>
              <a:off x="4272" y="1632"/>
              <a:ext cx="1200" cy="750"/>
            </a:xfrm>
            <a:prstGeom prst="rect">
              <a:avLst/>
            </a:prstGeom>
            <a:noFill/>
            <a:ln w="9525">
              <a:noFill/>
              <a:miter lim="800000"/>
              <a:headEnd/>
              <a:tailEnd/>
            </a:ln>
          </p:spPr>
          <p:txBody>
            <a:bodyPr>
              <a:spAutoFit/>
            </a:bodyPr>
            <a:lstStyle/>
            <a:p>
              <a:pPr marL="342900" indent="-342900"/>
              <a:r>
                <a:rPr lang="en-US" altLang="zh-TW" sz="2400">
                  <a:latin typeface="Verdana" pitchFamily="34" charset="0"/>
                  <a:ea typeface="PMingLiU" pitchFamily="18" charset="-120"/>
                </a:rPr>
                <a:t>reorganize</a:t>
              </a:r>
            </a:p>
            <a:p>
              <a:pPr marL="342900" indent="-342900">
                <a:buFontTx/>
                <a:buChar char="•"/>
              </a:pPr>
              <a:r>
                <a:rPr lang="en-US" altLang="zh-TW" sz="1600">
                  <a:latin typeface="Verdana" pitchFamily="34" charset="0"/>
                  <a:ea typeface="PMingLiU" pitchFamily="18" charset="-120"/>
                </a:rPr>
                <a:t>merge</a:t>
              </a:r>
            </a:p>
            <a:p>
              <a:pPr marL="342900" indent="-342900">
                <a:buFontTx/>
                <a:buChar char="•"/>
              </a:pPr>
              <a:r>
                <a:rPr lang="en-US" altLang="zh-TW" sz="1600">
                  <a:latin typeface="Verdana" pitchFamily="34" charset="0"/>
                  <a:ea typeface="PMingLiU" pitchFamily="18" charset="-120"/>
                </a:rPr>
                <a:t>join</a:t>
              </a:r>
            </a:p>
            <a:p>
              <a:pPr marL="342900" indent="-342900">
                <a:buFontTx/>
                <a:buChar char="•"/>
              </a:pPr>
              <a:r>
                <a:rPr lang="en-US" altLang="zh-TW" sz="1600">
                  <a:latin typeface="Verdana" pitchFamily="34" charset="0"/>
                  <a:ea typeface="PMingLiU" pitchFamily="18" charset="-120"/>
                </a:rPr>
                <a:t>split</a:t>
              </a:r>
              <a:endParaRPr lang="en-US" sz="1600">
                <a:latin typeface="Verdana" pitchFamily="34" charset="0"/>
                <a:ea typeface="PMingLiU" pitchFamily="18" charset="-120"/>
              </a:endParaRPr>
            </a:p>
          </p:txBody>
        </p:sp>
      </p:grpSp>
      <p:sp>
        <p:nvSpPr>
          <p:cNvPr id="74757" name="AutoShape 9"/>
          <p:cNvSpPr>
            <a:spLocks noChangeArrowheads="1"/>
          </p:cNvSpPr>
          <p:nvPr/>
        </p:nvSpPr>
        <p:spPr bwMode="auto">
          <a:xfrm>
            <a:off x="4495800" y="2743200"/>
            <a:ext cx="1828800" cy="838200"/>
          </a:xfrm>
          <a:prstGeom prst="can">
            <a:avLst>
              <a:gd name="adj" fmla="val 25000"/>
            </a:avLst>
          </a:prstGeom>
          <a:solidFill>
            <a:srgbClr val="99CCFF"/>
          </a:solidFill>
          <a:ln w="38100">
            <a:solidFill>
              <a:srgbClr val="666699"/>
            </a:solidFill>
            <a:round/>
            <a:headEnd/>
            <a:tailEnd/>
          </a:ln>
        </p:spPr>
        <p:txBody>
          <a:bodyPr lIns="0" tIns="0" rIns="0" bIns="0"/>
          <a:lstStyle/>
          <a:p>
            <a:pPr algn="ctr" eaLnBrk="0" hangingPunct="0"/>
            <a:r>
              <a:rPr lang="en-US" altLang="zh-TW">
                <a:ea typeface="PMingLiU" pitchFamily="18" charset="-120"/>
              </a:rPr>
              <a:t>Linguistic Knowledge</a:t>
            </a:r>
            <a:endParaRPr lang="en-US">
              <a:cs typeface="Arial" charset="0"/>
            </a:endParaRPr>
          </a:p>
        </p:txBody>
      </p:sp>
      <p:grpSp>
        <p:nvGrpSpPr>
          <p:cNvPr id="74758" name="Group 10"/>
          <p:cNvGrpSpPr>
            <a:grpSpLocks/>
          </p:cNvGrpSpPr>
          <p:nvPr/>
        </p:nvGrpSpPr>
        <p:grpSpPr bwMode="auto">
          <a:xfrm>
            <a:off x="381000" y="1752600"/>
            <a:ext cx="5943600" cy="4343400"/>
            <a:chOff x="240" y="1104"/>
            <a:chExt cx="3744" cy="2736"/>
          </a:xfrm>
        </p:grpSpPr>
        <p:grpSp>
          <p:nvGrpSpPr>
            <p:cNvPr id="74762" name="Group 11"/>
            <p:cNvGrpSpPr>
              <a:grpSpLocks/>
            </p:cNvGrpSpPr>
            <p:nvPr/>
          </p:nvGrpSpPr>
          <p:grpSpPr bwMode="auto">
            <a:xfrm>
              <a:off x="1200" y="1152"/>
              <a:ext cx="1200" cy="816"/>
              <a:chOff x="5019" y="3082"/>
              <a:chExt cx="2063" cy="557"/>
            </a:xfrm>
          </p:grpSpPr>
          <p:sp>
            <p:nvSpPr>
              <p:cNvPr id="74771" name="AutoShape 12"/>
              <p:cNvSpPr>
                <a:spLocks noChangeArrowheads="1"/>
              </p:cNvSpPr>
              <p:nvPr/>
            </p:nvSpPr>
            <p:spPr bwMode="auto">
              <a:xfrm>
                <a:off x="5146" y="3082"/>
                <a:ext cx="1936" cy="418"/>
              </a:xfrm>
              <a:prstGeom prst="roundRect">
                <a:avLst>
                  <a:gd name="adj" fmla="val 16667"/>
                </a:avLst>
              </a:prstGeom>
              <a:solidFill>
                <a:srgbClr val="FFCC99"/>
              </a:solidFill>
              <a:ln w="38100">
                <a:solidFill>
                  <a:srgbClr val="FF9900"/>
                </a:solidFill>
                <a:round/>
                <a:headEnd/>
                <a:tailEnd/>
              </a:ln>
            </p:spPr>
            <p:txBody>
              <a:bodyPr lIns="0" tIns="77724" rIns="0" bIns="0"/>
              <a:lstStyle/>
              <a:p>
                <a:pPr eaLnBrk="0" hangingPunct="0"/>
                <a:endParaRPr lang="en-GB" sz="1600">
                  <a:latin typeface="Verdana" pitchFamily="34" charset="0"/>
                  <a:cs typeface="Arial" charset="0"/>
                </a:endParaRPr>
              </a:p>
            </p:txBody>
          </p:sp>
          <p:sp>
            <p:nvSpPr>
              <p:cNvPr id="74772" name="AutoShape 13"/>
              <p:cNvSpPr>
                <a:spLocks noChangeArrowheads="1"/>
              </p:cNvSpPr>
              <p:nvPr/>
            </p:nvSpPr>
            <p:spPr bwMode="auto">
              <a:xfrm>
                <a:off x="5080" y="3144"/>
                <a:ext cx="1938" cy="418"/>
              </a:xfrm>
              <a:prstGeom prst="roundRect">
                <a:avLst>
                  <a:gd name="adj" fmla="val 16667"/>
                </a:avLst>
              </a:prstGeom>
              <a:solidFill>
                <a:srgbClr val="FFCC99"/>
              </a:solidFill>
              <a:ln w="38100">
                <a:solidFill>
                  <a:srgbClr val="FF9900"/>
                </a:solidFill>
                <a:round/>
                <a:headEnd/>
                <a:tailEnd/>
              </a:ln>
            </p:spPr>
            <p:txBody>
              <a:bodyPr lIns="0" tIns="77724" rIns="0" bIns="0"/>
              <a:lstStyle/>
              <a:p>
                <a:pPr eaLnBrk="0" hangingPunct="0"/>
                <a:endParaRPr lang="en-GB" sz="1600">
                  <a:latin typeface="Verdana" pitchFamily="34" charset="0"/>
                  <a:cs typeface="Arial" charset="0"/>
                </a:endParaRPr>
              </a:p>
            </p:txBody>
          </p:sp>
          <p:sp>
            <p:nvSpPr>
              <p:cNvPr id="74773" name="AutoShape 14"/>
              <p:cNvSpPr>
                <a:spLocks noChangeArrowheads="1"/>
              </p:cNvSpPr>
              <p:nvPr/>
            </p:nvSpPr>
            <p:spPr bwMode="auto">
              <a:xfrm>
                <a:off x="5019" y="3222"/>
                <a:ext cx="1939" cy="417"/>
              </a:xfrm>
              <a:prstGeom prst="roundRect">
                <a:avLst>
                  <a:gd name="adj" fmla="val 16667"/>
                </a:avLst>
              </a:prstGeom>
              <a:solidFill>
                <a:srgbClr val="FFCC99"/>
              </a:solidFill>
              <a:ln w="38100">
                <a:solidFill>
                  <a:srgbClr val="FF9900"/>
                </a:solidFill>
                <a:round/>
                <a:headEnd/>
                <a:tailEnd/>
              </a:ln>
            </p:spPr>
            <p:txBody>
              <a:bodyPr lIns="0" tIns="15545" rIns="0" bIns="0"/>
              <a:lstStyle/>
              <a:p>
                <a:pPr algn="ctr" eaLnBrk="0" hangingPunct="0"/>
                <a:r>
                  <a:rPr lang="en-US" altLang="zh-TW" sz="1600">
                    <a:latin typeface="Verdana" pitchFamily="34" charset="0"/>
                    <a:ea typeface="PMingLiU" pitchFamily="18" charset="-120"/>
                  </a:rPr>
                  <a:t>Discourse &amp; Situational Context</a:t>
                </a:r>
                <a:endParaRPr lang="en-US" sz="1600">
                  <a:latin typeface="Verdana" pitchFamily="34" charset="0"/>
                  <a:cs typeface="Arial" charset="0"/>
                </a:endParaRPr>
              </a:p>
            </p:txBody>
          </p:sp>
        </p:grpSp>
        <p:sp>
          <p:nvSpPr>
            <p:cNvPr id="74763" name="AutoShape 15"/>
            <p:cNvSpPr>
              <a:spLocks noChangeArrowheads="1"/>
            </p:cNvSpPr>
            <p:nvPr/>
          </p:nvSpPr>
          <p:spPr bwMode="auto">
            <a:xfrm rot="5400000">
              <a:off x="1176" y="2328"/>
              <a:ext cx="864" cy="1296"/>
            </a:xfrm>
            <a:prstGeom prst="notchedRightArrow">
              <a:avLst>
                <a:gd name="adj1" fmla="val 66111"/>
                <a:gd name="adj2" fmla="val 26426"/>
              </a:avLst>
            </a:prstGeom>
            <a:solidFill>
              <a:srgbClr val="CCFFCC"/>
            </a:solidFill>
            <a:ln w="38100">
              <a:solidFill>
                <a:srgbClr val="339966"/>
              </a:solidFill>
              <a:miter lim="800000"/>
              <a:headEnd/>
              <a:tailEnd/>
            </a:ln>
          </p:spPr>
          <p:txBody>
            <a:bodyPr rot="10800000" vert="eaVert" lIns="77724" tIns="38862" rIns="77724" bIns="38862"/>
            <a:lstStyle/>
            <a:p>
              <a:pPr algn="ctr">
                <a:spcAft>
                  <a:spcPct val="30000"/>
                </a:spcAft>
              </a:pPr>
              <a:r>
                <a:rPr lang="en-US">
                  <a:latin typeface="Verdana" pitchFamily="34" charset="0"/>
                  <a:cs typeface="Arial" charset="0"/>
                </a:rPr>
                <a:t>Analysis</a:t>
              </a:r>
            </a:p>
          </p:txBody>
        </p:sp>
        <p:sp>
          <p:nvSpPr>
            <p:cNvPr id="74764" name="Text Box 16"/>
            <p:cNvSpPr txBox="1">
              <a:spLocks noChangeArrowheads="1"/>
            </p:cNvSpPr>
            <p:nvPr/>
          </p:nvSpPr>
          <p:spPr bwMode="auto">
            <a:xfrm>
              <a:off x="240" y="1392"/>
              <a:ext cx="864" cy="240"/>
            </a:xfrm>
            <a:prstGeom prst="rect">
              <a:avLst/>
            </a:prstGeom>
            <a:noFill/>
            <a:ln w="38100">
              <a:noFill/>
              <a:miter lim="800000"/>
              <a:headEnd/>
              <a:tailEnd/>
            </a:ln>
          </p:spPr>
          <p:txBody>
            <a:bodyPr lIns="77724" tIns="38862" rIns="77724" bIns="0"/>
            <a:lstStyle/>
            <a:p>
              <a:pPr algn="ctr" eaLnBrk="0" hangingPunct="0"/>
              <a:r>
                <a:rPr lang="en-US" altLang="zh-TW" sz="1600">
                  <a:latin typeface="Verdana" pitchFamily="34" charset="0"/>
                  <a:ea typeface="PMingLiU" pitchFamily="18" charset="-120"/>
                </a:rPr>
                <a:t>Utterance</a:t>
              </a:r>
              <a:endParaRPr lang="en-US" sz="1600">
                <a:latin typeface="Verdana" pitchFamily="34" charset="0"/>
                <a:cs typeface="Arial" charset="0"/>
              </a:endParaRPr>
            </a:p>
          </p:txBody>
        </p:sp>
        <p:sp>
          <p:nvSpPr>
            <p:cNvPr id="74765" name="Freeform 17"/>
            <p:cNvSpPr>
              <a:spLocks/>
            </p:cNvSpPr>
            <p:nvPr/>
          </p:nvSpPr>
          <p:spPr bwMode="auto">
            <a:xfrm>
              <a:off x="729" y="1663"/>
              <a:ext cx="630" cy="810"/>
            </a:xfrm>
            <a:custGeom>
              <a:avLst/>
              <a:gdLst>
                <a:gd name="T0" fmla="*/ 0 w 630"/>
                <a:gd name="T1" fmla="*/ 0 h 810"/>
                <a:gd name="T2" fmla="*/ 532 w 630"/>
                <a:gd name="T3" fmla="*/ 532 h 810"/>
                <a:gd name="T4" fmla="*/ 589 w 630"/>
                <a:gd name="T5" fmla="*/ 810 h 810"/>
                <a:gd name="T6" fmla="*/ 0 60000 65536"/>
                <a:gd name="T7" fmla="*/ 0 60000 65536"/>
                <a:gd name="T8" fmla="*/ 0 60000 65536"/>
                <a:gd name="T9" fmla="*/ 0 w 630"/>
                <a:gd name="T10" fmla="*/ 0 h 810"/>
                <a:gd name="T11" fmla="*/ 630 w 630"/>
                <a:gd name="T12" fmla="*/ 810 h 810"/>
              </a:gdLst>
              <a:ahLst/>
              <a:cxnLst>
                <a:cxn ang="T6">
                  <a:pos x="T0" y="T1"/>
                </a:cxn>
                <a:cxn ang="T7">
                  <a:pos x="T2" y="T3"/>
                </a:cxn>
                <a:cxn ang="T8">
                  <a:pos x="T4" y="T5"/>
                </a:cxn>
              </a:cxnLst>
              <a:rect l="T9" t="T10" r="T11" b="T12"/>
              <a:pathLst>
                <a:path w="630" h="810">
                  <a:moveTo>
                    <a:pt x="0" y="0"/>
                  </a:moveTo>
                  <a:cubicBezTo>
                    <a:pt x="89" y="89"/>
                    <a:pt x="434" y="397"/>
                    <a:pt x="532" y="532"/>
                  </a:cubicBezTo>
                  <a:cubicBezTo>
                    <a:pt x="630" y="667"/>
                    <a:pt x="577" y="752"/>
                    <a:pt x="589" y="810"/>
                  </a:cubicBezTo>
                </a:path>
              </a:pathLst>
            </a:custGeom>
            <a:noFill/>
            <a:ln w="38100">
              <a:solidFill>
                <a:srgbClr val="339966"/>
              </a:solidFill>
              <a:round/>
              <a:headEnd/>
              <a:tailEnd type="triangle" w="med" len="med"/>
            </a:ln>
          </p:spPr>
          <p:txBody>
            <a:bodyPr/>
            <a:lstStyle/>
            <a:p>
              <a:endParaRPr lang="en-US"/>
            </a:p>
          </p:txBody>
        </p:sp>
        <p:sp>
          <p:nvSpPr>
            <p:cNvPr id="74766" name="Text Box 18"/>
            <p:cNvSpPr txBox="1">
              <a:spLocks noChangeArrowheads="1"/>
            </p:cNvSpPr>
            <p:nvPr/>
          </p:nvSpPr>
          <p:spPr bwMode="auto">
            <a:xfrm>
              <a:off x="938" y="3456"/>
              <a:ext cx="1344" cy="384"/>
            </a:xfrm>
            <a:prstGeom prst="rect">
              <a:avLst/>
            </a:prstGeom>
            <a:noFill/>
            <a:ln w="38100">
              <a:noFill/>
              <a:miter lim="800000"/>
              <a:headEnd/>
              <a:tailEnd/>
            </a:ln>
          </p:spPr>
          <p:txBody>
            <a:bodyPr lIns="77724" tIns="38862" rIns="77724" bIns="0"/>
            <a:lstStyle/>
            <a:p>
              <a:pPr algn="ctr" eaLnBrk="0" hangingPunct="0">
                <a:spcAft>
                  <a:spcPct val="30000"/>
                </a:spcAft>
              </a:pPr>
              <a:r>
                <a:rPr lang="en-US" altLang="zh-TW">
                  <a:latin typeface="Verdana" pitchFamily="34" charset="0"/>
                  <a:ea typeface="PMingLiU" pitchFamily="18" charset="-120"/>
                </a:rPr>
                <a:t>Partial</a:t>
              </a:r>
              <a:br>
                <a:rPr lang="en-US" altLang="zh-TW">
                  <a:latin typeface="Verdana" pitchFamily="34" charset="0"/>
                  <a:ea typeface="PMingLiU" pitchFamily="18" charset="-120"/>
                </a:rPr>
              </a:br>
              <a:r>
                <a:rPr lang="en-US" altLang="zh-TW">
                  <a:latin typeface="Verdana" pitchFamily="34" charset="0"/>
                  <a:ea typeface="PMingLiU" pitchFamily="18" charset="-120"/>
                </a:rPr>
                <a:t>SemSpec</a:t>
              </a:r>
              <a:endParaRPr lang="en-US" sz="1600">
                <a:latin typeface="Verdana" pitchFamily="34" charset="0"/>
                <a:cs typeface="Arial" charset="0"/>
              </a:endParaRPr>
            </a:p>
          </p:txBody>
        </p:sp>
        <p:sp>
          <p:nvSpPr>
            <p:cNvPr id="74767" name="Freeform 19"/>
            <p:cNvSpPr>
              <a:spLocks/>
            </p:cNvSpPr>
            <p:nvPr/>
          </p:nvSpPr>
          <p:spPr bwMode="auto">
            <a:xfrm>
              <a:off x="1938" y="2233"/>
              <a:ext cx="867" cy="247"/>
            </a:xfrm>
            <a:custGeom>
              <a:avLst/>
              <a:gdLst>
                <a:gd name="T0" fmla="*/ 867 w 867"/>
                <a:gd name="T1" fmla="*/ 0 h 247"/>
                <a:gd name="T2" fmla="*/ 728 w 867"/>
                <a:gd name="T3" fmla="*/ 82 h 247"/>
                <a:gd name="T4" fmla="*/ 127 w 867"/>
                <a:gd name="T5" fmla="*/ 95 h 247"/>
                <a:gd name="T6" fmla="*/ 0 w 867"/>
                <a:gd name="T7" fmla="*/ 247 h 247"/>
                <a:gd name="T8" fmla="*/ 0 60000 65536"/>
                <a:gd name="T9" fmla="*/ 0 60000 65536"/>
                <a:gd name="T10" fmla="*/ 0 60000 65536"/>
                <a:gd name="T11" fmla="*/ 0 60000 65536"/>
                <a:gd name="T12" fmla="*/ 0 w 867"/>
                <a:gd name="T13" fmla="*/ 0 h 247"/>
                <a:gd name="T14" fmla="*/ 867 w 867"/>
                <a:gd name="T15" fmla="*/ 247 h 247"/>
              </a:gdLst>
              <a:ahLst/>
              <a:cxnLst>
                <a:cxn ang="T8">
                  <a:pos x="T0" y="T1"/>
                </a:cxn>
                <a:cxn ang="T9">
                  <a:pos x="T2" y="T3"/>
                </a:cxn>
                <a:cxn ang="T10">
                  <a:pos x="T4" y="T5"/>
                </a:cxn>
                <a:cxn ang="T11">
                  <a:pos x="T6" y="T7"/>
                </a:cxn>
              </a:cxnLst>
              <a:rect l="T12" t="T13" r="T14" b="T15"/>
              <a:pathLst>
                <a:path w="867" h="247">
                  <a:moveTo>
                    <a:pt x="867" y="0"/>
                  </a:moveTo>
                  <a:cubicBezTo>
                    <a:pt x="843" y="14"/>
                    <a:pt x="851" y="66"/>
                    <a:pt x="728" y="82"/>
                  </a:cubicBezTo>
                  <a:cubicBezTo>
                    <a:pt x="605" y="98"/>
                    <a:pt x="248" y="67"/>
                    <a:pt x="127" y="95"/>
                  </a:cubicBezTo>
                  <a:cubicBezTo>
                    <a:pt x="6" y="123"/>
                    <a:pt x="26" y="215"/>
                    <a:pt x="0" y="247"/>
                  </a:cubicBezTo>
                </a:path>
              </a:pathLst>
            </a:custGeom>
            <a:noFill/>
            <a:ln w="38100">
              <a:solidFill>
                <a:srgbClr val="339966"/>
              </a:solidFill>
              <a:round/>
              <a:headEnd/>
              <a:tailEnd type="triangle" w="med" len="med"/>
            </a:ln>
          </p:spPr>
          <p:txBody>
            <a:bodyPr/>
            <a:lstStyle/>
            <a:p>
              <a:endParaRPr lang="en-US"/>
            </a:p>
          </p:txBody>
        </p:sp>
        <p:sp>
          <p:nvSpPr>
            <p:cNvPr id="74768" name="Freeform 20"/>
            <p:cNvSpPr>
              <a:spLocks/>
            </p:cNvSpPr>
            <p:nvPr/>
          </p:nvSpPr>
          <p:spPr bwMode="auto">
            <a:xfrm>
              <a:off x="1536" y="2016"/>
              <a:ext cx="7" cy="513"/>
            </a:xfrm>
            <a:custGeom>
              <a:avLst/>
              <a:gdLst>
                <a:gd name="T0" fmla="*/ 0 w 7"/>
                <a:gd name="T1" fmla="*/ 0 h 513"/>
                <a:gd name="T2" fmla="*/ 7 w 7"/>
                <a:gd name="T3" fmla="*/ 513 h 513"/>
                <a:gd name="T4" fmla="*/ 0 60000 65536"/>
                <a:gd name="T5" fmla="*/ 0 60000 65536"/>
                <a:gd name="T6" fmla="*/ 0 w 7"/>
                <a:gd name="T7" fmla="*/ 0 h 513"/>
                <a:gd name="T8" fmla="*/ 7 w 7"/>
                <a:gd name="T9" fmla="*/ 513 h 513"/>
              </a:gdLst>
              <a:ahLst/>
              <a:cxnLst>
                <a:cxn ang="T4">
                  <a:pos x="T0" y="T1"/>
                </a:cxn>
                <a:cxn ang="T5">
                  <a:pos x="T2" y="T3"/>
                </a:cxn>
              </a:cxnLst>
              <a:rect l="T6" t="T7" r="T8" b="T9"/>
              <a:pathLst>
                <a:path w="7" h="513">
                  <a:moveTo>
                    <a:pt x="0" y="0"/>
                  </a:moveTo>
                  <a:cubicBezTo>
                    <a:pt x="0" y="85"/>
                    <a:pt x="6" y="406"/>
                    <a:pt x="7" y="513"/>
                  </a:cubicBezTo>
                </a:path>
              </a:pathLst>
            </a:custGeom>
            <a:noFill/>
            <a:ln w="38100">
              <a:solidFill>
                <a:srgbClr val="339966"/>
              </a:solidFill>
              <a:round/>
              <a:headEnd/>
              <a:tailEnd type="triangle" w="med" len="med"/>
            </a:ln>
          </p:spPr>
          <p:txBody>
            <a:bodyPr/>
            <a:lstStyle/>
            <a:p>
              <a:endParaRPr lang="en-US"/>
            </a:p>
          </p:txBody>
        </p:sp>
        <p:sp>
          <p:nvSpPr>
            <p:cNvPr id="74769" name="AutoShape 21"/>
            <p:cNvSpPr>
              <a:spLocks noChangeArrowheads="1"/>
            </p:cNvSpPr>
            <p:nvPr/>
          </p:nvSpPr>
          <p:spPr bwMode="auto">
            <a:xfrm>
              <a:off x="2832" y="1104"/>
              <a:ext cx="1152" cy="528"/>
            </a:xfrm>
            <a:prstGeom prst="can">
              <a:avLst>
                <a:gd name="adj" fmla="val 25000"/>
              </a:avLst>
            </a:prstGeom>
            <a:solidFill>
              <a:srgbClr val="99CCFF"/>
            </a:solidFill>
            <a:ln w="38100">
              <a:solidFill>
                <a:srgbClr val="666699"/>
              </a:solidFill>
              <a:round/>
              <a:headEnd/>
              <a:tailEnd/>
            </a:ln>
          </p:spPr>
          <p:txBody>
            <a:bodyPr lIns="0" tIns="0" rIns="0" bIns="0"/>
            <a:lstStyle/>
            <a:p>
              <a:pPr algn="ctr" eaLnBrk="0" hangingPunct="0"/>
              <a:r>
                <a:rPr lang="en-US" altLang="zh-TW">
                  <a:latin typeface="Verdana" pitchFamily="34" charset="0"/>
                  <a:ea typeface="PMingLiU" pitchFamily="18" charset="-120"/>
                </a:rPr>
                <a:t>World Knowledge</a:t>
              </a:r>
              <a:endParaRPr lang="en-US">
                <a:latin typeface="Verdana" pitchFamily="34" charset="0"/>
              </a:endParaRPr>
            </a:p>
          </p:txBody>
        </p:sp>
        <p:sp>
          <p:nvSpPr>
            <p:cNvPr id="74770" name="Freeform 22"/>
            <p:cNvSpPr>
              <a:spLocks/>
            </p:cNvSpPr>
            <p:nvPr/>
          </p:nvSpPr>
          <p:spPr bwMode="auto">
            <a:xfrm>
              <a:off x="1723" y="1632"/>
              <a:ext cx="1089" cy="873"/>
            </a:xfrm>
            <a:custGeom>
              <a:avLst/>
              <a:gdLst>
                <a:gd name="T0" fmla="*/ 1089 w 1089"/>
                <a:gd name="T1" fmla="*/ 0 h 873"/>
                <a:gd name="T2" fmla="*/ 810 w 1089"/>
                <a:gd name="T3" fmla="*/ 449 h 873"/>
                <a:gd name="T4" fmla="*/ 152 w 1089"/>
                <a:gd name="T5" fmla="*/ 525 h 873"/>
                <a:gd name="T6" fmla="*/ 0 w 1089"/>
                <a:gd name="T7" fmla="*/ 873 h 873"/>
                <a:gd name="T8" fmla="*/ 0 60000 65536"/>
                <a:gd name="T9" fmla="*/ 0 60000 65536"/>
                <a:gd name="T10" fmla="*/ 0 60000 65536"/>
                <a:gd name="T11" fmla="*/ 0 60000 65536"/>
                <a:gd name="T12" fmla="*/ 0 w 1089"/>
                <a:gd name="T13" fmla="*/ 0 h 873"/>
                <a:gd name="T14" fmla="*/ 1089 w 1089"/>
                <a:gd name="T15" fmla="*/ 873 h 873"/>
              </a:gdLst>
              <a:ahLst/>
              <a:cxnLst>
                <a:cxn ang="T8">
                  <a:pos x="T0" y="T1"/>
                </a:cxn>
                <a:cxn ang="T9">
                  <a:pos x="T2" y="T3"/>
                </a:cxn>
                <a:cxn ang="T10">
                  <a:pos x="T4" y="T5"/>
                </a:cxn>
                <a:cxn ang="T11">
                  <a:pos x="T6" y="T7"/>
                </a:cxn>
              </a:cxnLst>
              <a:rect l="T12" t="T13" r="T14" b="T15"/>
              <a:pathLst>
                <a:path w="1089" h="873">
                  <a:moveTo>
                    <a:pt x="1089" y="0"/>
                  </a:moveTo>
                  <a:cubicBezTo>
                    <a:pt x="1042" y="75"/>
                    <a:pt x="966" y="362"/>
                    <a:pt x="810" y="449"/>
                  </a:cubicBezTo>
                  <a:cubicBezTo>
                    <a:pt x="654" y="536"/>
                    <a:pt x="287" y="454"/>
                    <a:pt x="152" y="525"/>
                  </a:cubicBezTo>
                  <a:cubicBezTo>
                    <a:pt x="17" y="596"/>
                    <a:pt x="32" y="801"/>
                    <a:pt x="0" y="873"/>
                  </a:cubicBezTo>
                </a:path>
              </a:pathLst>
            </a:custGeom>
            <a:noFill/>
            <a:ln w="38100">
              <a:solidFill>
                <a:srgbClr val="339966"/>
              </a:solidFill>
              <a:round/>
              <a:headEnd/>
              <a:tailEnd type="triangle" w="med" len="med"/>
            </a:ln>
          </p:spPr>
          <p:txBody>
            <a:bodyPr/>
            <a:lstStyle/>
            <a:p>
              <a:endParaRPr lang="en-US"/>
            </a:p>
          </p:txBody>
        </p:sp>
      </p:grpSp>
      <p:grpSp>
        <p:nvGrpSpPr>
          <p:cNvPr id="6" name="Group 23"/>
          <p:cNvGrpSpPr>
            <a:grpSpLocks/>
          </p:cNvGrpSpPr>
          <p:nvPr/>
        </p:nvGrpSpPr>
        <p:grpSpPr bwMode="auto">
          <a:xfrm>
            <a:off x="3241675" y="3756025"/>
            <a:ext cx="4759325" cy="2151063"/>
            <a:chOff x="2042" y="2366"/>
            <a:chExt cx="2998" cy="1355"/>
          </a:xfrm>
        </p:grpSpPr>
        <p:sp>
          <p:nvSpPr>
            <p:cNvPr id="74760" name="Freeform 24"/>
            <p:cNvSpPr>
              <a:spLocks/>
            </p:cNvSpPr>
            <p:nvPr/>
          </p:nvSpPr>
          <p:spPr bwMode="auto">
            <a:xfrm>
              <a:off x="2042" y="2366"/>
              <a:ext cx="1388" cy="1284"/>
            </a:xfrm>
            <a:custGeom>
              <a:avLst/>
              <a:gdLst>
                <a:gd name="T0" fmla="*/ 0 w 1388"/>
                <a:gd name="T1" fmla="*/ 1282 h 1284"/>
                <a:gd name="T2" fmla="*/ 1388 w 1388"/>
                <a:gd name="T3" fmla="*/ 1284 h 1284"/>
                <a:gd name="T4" fmla="*/ 1388 w 1388"/>
                <a:gd name="T5" fmla="*/ 0 h 1284"/>
                <a:gd name="T6" fmla="*/ 0 60000 65536"/>
                <a:gd name="T7" fmla="*/ 0 60000 65536"/>
                <a:gd name="T8" fmla="*/ 0 60000 65536"/>
                <a:gd name="T9" fmla="*/ 0 w 1388"/>
                <a:gd name="T10" fmla="*/ 0 h 1284"/>
                <a:gd name="T11" fmla="*/ 1388 w 1388"/>
                <a:gd name="T12" fmla="*/ 1284 h 1284"/>
              </a:gdLst>
              <a:ahLst/>
              <a:cxnLst>
                <a:cxn ang="T6">
                  <a:pos x="T0" y="T1"/>
                </a:cxn>
                <a:cxn ang="T7">
                  <a:pos x="T2" y="T3"/>
                </a:cxn>
                <a:cxn ang="T8">
                  <a:pos x="T4" y="T5"/>
                </a:cxn>
              </a:cxnLst>
              <a:rect l="T9" t="T10" r="T11" b="T12"/>
              <a:pathLst>
                <a:path w="1388" h="1284">
                  <a:moveTo>
                    <a:pt x="0" y="1282"/>
                  </a:moveTo>
                  <a:lnTo>
                    <a:pt x="1388" y="1284"/>
                  </a:lnTo>
                  <a:lnTo>
                    <a:pt x="1388" y="0"/>
                  </a:lnTo>
                </a:path>
              </a:pathLst>
            </a:custGeom>
            <a:noFill/>
            <a:ln w="63500">
              <a:solidFill>
                <a:srgbClr val="990099"/>
              </a:solidFill>
              <a:round/>
              <a:headEnd/>
              <a:tailEnd type="triangle" w="med" len="med"/>
            </a:ln>
          </p:spPr>
          <p:txBody>
            <a:bodyPr/>
            <a:lstStyle/>
            <a:p>
              <a:endParaRPr lang="en-US"/>
            </a:p>
          </p:txBody>
        </p:sp>
        <p:sp>
          <p:nvSpPr>
            <p:cNvPr id="74761" name="Rectangle 25"/>
            <p:cNvSpPr>
              <a:spLocks noChangeArrowheads="1"/>
            </p:cNvSpPr>
            <p:nvPr/>
          </p:nvSpPr>
          <p:spPr bwMode="auto">
            <a:xfrm>
              <a:off x="3456" y="2736"/>
              <a:ext cx="1584" cy="985"/>
            </a:xfrm>
            <a:prstGeom prst="rect">
              <a:avLst/>
            </a:prstGeom>
            <a:noFill/>
            <a:ln w="9525">
              <a:noFill/>
              <a:miter lim="800000"/>
              <a:headEnd/>
              <a:tailEnd/>
            </a:ln>
          </p:spPr>
          <p:txBody>
            <a:bodyPr>
              <a:spAutoFit/>
            </a:bodyPr>
            <a:lstStyle/>
            <a:p>
              <a:pPr marL="342900" indent="-342900">
                <a:spcAft>
                  <a:spcPct val="35000"/>
                </a:spcAft>
              </a:pPr>
              <a:r>
                <a:rPr lang="en-US" altLang="zh-TW" sz="2400">
                  <a:latin typeface="Verdana" pitchFamily="34" charset="0"/>
                  <a:ea typeface="PMingLiU" pitchFamily="18" charset="-120"/>
                </a:rPr>
                <a:t>hypothesize</a:t>
              </a:r>
            </a:p>
            <a:p>
              <a:pPr marL="342900" indent="-342900">
                <a:buFontTx/>
                <a:buChar char="•"/>
              </a:pPr>
              <a:r>
                <a:rPr lang="en-US" sz="1600">
                  <a:latin typeface="Verdana" pitchFamily="34" charset="0"/>
                  <a:cs typeface="Arial" charset="0"/>
                </a:rPr>
                <a:t>map form to meaning</a:t>
              </a:r>
            </a:p>
            <a:p>
              <a:pPr marL="342900" indent="-342900">
                <a:buFontTx/>
                <a:buChar char="•"/>
              </a:pPr>
              <a:r>
                <a:rPr lang="en-US" sz="1600">
                  <a:latin typeface="Verdana" pitchFamily="34" charset="0"/>
                  <a:cs typeface="Arial" charset="0"/>
                </a:rPr>
                <a:t>learn contextual constraints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z="4000" smtClean="0"/>
              <a:t>Embodied Construction Grammar</a:t>
            </a:r>
            <a:br>
              <a:rPr lang="en-US" sz="4000" smtClean="0"/>
            </a:br>
            <a:r>
              <a:rPr lang="en-US" sz="4000" smtClean="0"/>
              <a:t>ECG</a:t>
            </a:r>
            <a:br>
              <a:rPr lang="en-US" sz="4000" smtClean="0"/>
            </a:br>
            <a:r>
              <a:rPr lang="en-US" sz="3600" smtClean="0">
                <a:solidFill>
                  <a:schemeClr val="hlink"/>
                </a:solidFill>
              </a:rPr>
              <a:t>(Formalizing Cognitive Linguisitcs)</a:t>
            </a:r>
          </a:p>
        </p:txBody>
      </p:sp>
      <p:sp>
        <p:nvSpPr>
          <p:cNvPr id="32771" name="Rectangle 3"/>
          <p:cNvSpPr>
            <a:spLocks noGrp="1" noChangeArrowheads="1"/>
          </p:cNvSpPr>
          <p:nvPr>
            <p:ph type="body" idx="1"/>
          </p:nvPr>
        </p:nvSpPr>
        <p:spPr>
          <a:xfrm>
            <a:off x="381000" y="2667000"/>
            <a:ext cx="7924800" cy="3810000"/>
          </a:xfrm>
        </p:spPr>
        <p:txBody>
          <a:bodyPr/>
          <a:lstStyle/>
          <a:p>
            <a:pPr marL="609600" indent="-609600" eaLnBrk="1" hangingPunct="1">
              <a:buFontTx/>
              <a:buAutoNum type="arabicPeriod"/>
            </a:pPr>
            <a:r>
              <a:rPr lang="en-US" smtClean="0"/>
              <a:t>Linguistic Analysis</a:t>
            </a:r>
          </a:p>
          <a:p>
            <a:pPr marL="609600" indent="-609600" eaLnBrk="1" hangingPunct="1">
              <a:buFontTx/>
              <a:buAutoNum type="arabicPeriod"/>
            </a:pPr>
            <a:r>
              <a:rPr lang="en-US" smtClean="0"/>
              <a:t>Computational Implementation</a:t>
            </a:r>
          </a:p>
          <a:p>
            <a:pPr marL="990600" lvl="1" indent="-533400" eaLnBrk="1" hangingPunct="1">
              <a:buFontTx/>
              <a:buAutoNum type="alphaLcPeriod"/>
            </a:pPr>
            <a:r>
              <a:rPr lang="en-US" smtClean="0"/>
              <a:t>Test Grammars </a:t>
            </a:r>
          </a:p>
          <a:p>
            <a:pPr marL="990600" lvl="1" indent="-533400" eaLnBrk="1" hangingPunct="1">
              <a:buFontTx/>
              <a:buAutoNum type="alphaLcPeriod"/>
            </a:pPr>
            <a:r>
              <a:rPr lang="en-US" smtClean="0"/>
              <a:t>Applied Projects – Question Answering</a:t>
            </a:r>
          </a:p>
          <a:p>
            <a:pPr marL="609600" indent="-609600" eaLnBrk="1" hangingPunct="1">
              <a:buFontTx/>
              <a:buAutoNum type="arabicPeriod"/>
            </a:pPr>
            <a:r>
              <a:rPr lang="en-US" smtClean="0"/>
              <a:t>Map to Connectionist Models, Brain</a:t>
            </a:r>
          </a:p>
          <a:p>
            <a:pPr marL="609600" indent="-609600" eaLnBrk="1" hangingPunct="1">
              <a:buFontTx/>
              <a:buAutoNum type="arabicPeriod"/>
            </a:pPr>
            <a:r>
              <a:rPr lang="en-US" smtClean="0"/>
              <a:t>Models of Grammar Acquisition</a:t>
            </a:r>
          </a:p>
          <a:p>
            <a:pPr marL="609600" indent="-609600" eaLnBrk="1" hangingPunct="1">
              <a:buFontTx/>
              <a:buNone/>
            </a:pPr>
            <a:endParaRPr lang="en-US"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09600" y="0"/>
            <a:ext cx="8534400" cy="1143000"/>
          </a:xfrm>
        </p:spPr>
        <p:txBody>
          <a:bodyPr/>
          <a:lstStyle/>
          <a:p>
            <a:pPr eaLnBrk="1" hangingPunct="1"/>
            <a:r>
              <a:rPr lang="en-US" sz="3600" smtClean="0">
                <a:solidFill>
                  <a:srgbClr val="FF0000"/>
                </a:solidFill>
              </a:rPr>
              <a:t>Discovering the Conceptual Primitives</a:t>
            </a:r>
            <a:br>
              <a:rPr lang="en-US" sz="3600" smtClean="0">
                <a:solidFill>
                  <a:srgbClr val="FF0000"/>
                </a:solidFill>
              </a:rPr>
            </a:br>
            <a:r>
              <a:rPr lang="en-US" sz="2800" smtClean="0">
                <a:solidFill>
                  <a:srgbClr val="FF0000"/>
                </a:solidFill>
              </a:rPr>
              <a:t>2008 Cognitive Science Conference</a:t>
            </a:r>
          </a:p>
        </p:txBody>
      </p:sp>
      <p:sp>
        <p:nvSpPr>
          <p:cNvPr id="68611" name="Rectangle 3"/>
          <p:cNvSpPr>
            <a:spLocks noGrp="1" noChangeArrowheads="1"/>
          </p:cNvSpPr>
          <p:nvPr>
            <p:ph type="body" idx="1"/>
          </p:nvPr>
        </p:nvSpPr>
        <p:spPr>
          <a:xfrm>
            <a:off x="152400" y="1219200"/>
            <a:ext cx="8839200" cy="4754563"/>
          </a:xfrm>
        </p:spPr>
        <p:txBody>
          <a:bodyPr/>
          <a:lstStyle/>
          <a:p>
            <a:pPr eaLnBrk="1" hangingPunct="1">
              <a:lnSpc>
                <a:spcPct val="90000"/>
              </a:lnSpc>
              <a:buFontTx/>
              <a:buNone/>
            </a:pPr>
            <a:r>
              <a:rPr lang="en-US" sz="2800" smtClean="0"/>
              <a:t>		</a:t>
            </a:r>
            <a:r>
              <a:rPr lang="en-US" sz="2800" smtClean="0">
                <a:cs typeface="Times New Roman" pitchFamily="18" charset="0"/>
              </a:rPr>
              <a:t>Cognitive Science is now in a position to discover the neural basis for many of the conceptual primitives underlying language and thought. The main concern is conceptual mechanisms that have neural realization that does not depend on language and culture. These concepts (the primitives) are good candidates for a catalog of potential foundations of meaning.</a:t>
            </a:r>
            <a:r>
              <a:rPr lang="en-US" sz="2800" smtClean="0"/>
              <a:t> </a:t>
            </a:r>
          </a:p>
          <a:p>
            <a:pPr eaLnBrk="1" hangingPunct="1">
              <a:lnSpc>
                <a:spcPct val="90000"/>
              </a:lnSpc>
              <a:buFontTx/>
              <a:buNone/>
            </a:pPr>
            <a:endParaRPr lang="en-US" sz="2800" smtClean="0"/>
          </a:p>
          <a:p>
            <a:pPr eaLnBrk="1" hangingPunct="1">
              <a:lnSpc>
                <a:spcPct val="90000"/>
              </a:lnSpc>
              <a:buFontTx/>
              <a:buNone/>
            </a:pPr>
            <a:r>
              <a:rPr lang="en-US" sz="1800" smtClean="0"/>
              <a:t>		</a:t>
            </a:r>
            <a:r>
              <a:rPr lang="en-US" sz="2400" smtClean="0"/>
              <a:t>Lisa Aziz-Zadeh, USC - Neuroscience</a:t>
            </a:r>
          </a:p>
          <a:p>
            <a:pPr eaLnBrk="1" hangingPunct="1">
              <a:lnSpc>
                <a:spcPct val="90000"/>
              </a:lnSpc>
              <a:buFontTx/>
              <a:buNone/>
            </a:pPr>
            <a:r>
              <a:rPr lang="en-US" sz="2400" smtClean="0"/>
              <a:t>		Daniel Casasanto, Stanford – Psycholinguistics</a:t>
            </a:r>
          </a:p>
          <a:p>
            <a:pPr eaLnBrk="1" hangingPunct="1">
              <a:lnSpc>
                <a:spcPct val="90000"/>
              </a:lnSpc>
              <a:buFontTx/>
              <a:buNone/>
            </a:pPr>
            <a:r>
              <a:rPr lang="en-US" sz="2400" smtClean="0"/>
              <a:t>		Jerome Feldman, UCB/ICSI - AI</a:t>
            </a:r>
          </a:p>
          <a:p>
            <a:pPr eaLnBrk="1" hangingPunct="1">
              <a:lnSpc>
                <a:spcPct val="90000"/>
              </a:lnSpc>
              <a:buFontTx/>
              <a:buNone/>
            </a:pPr>
            <a:r>
              <a:rPr lang="en-US" sz="2400" smtClean="0"/>
              <a:t>		Rebecca Saxe, MIT - Development</a:t>
            </a:r>
          </a:p>
          <a:p>
            <a:pPr eaLnBrk="1" hangingPunct="1">
              <a:lnSpc>
                <a:spcPct val="90000"/>
              </a:lnSpc>
              <a:buFontTx/>
              <a:buNone/>
            </a:pPr>
            <a:r>
              <a:rPr lang="en-US" sz="2400" smtClean="0"/>
              <a:t>		Len Talmy, Buffalo,UCB – Cognitive Linguistics</a:t>
            </a:r>
          </a:p>
          <a:p>
            <a:pPr eaLnBrk="1" hangingPunct="1">
              <a:lnSpc>
                <a:spcPct val="90000"/>
              </a:lnSpc>
              <a:buFontTx/>
              <a:buNone/>
            </a:pPr>
            <a:r>
              <a:rPr lang="en-US" sz="2800" smtClean="0"/>
              <a:t>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z="3600" smtClean="0"/>
              <a:t>Understanding an utterance in context: </a:t>
            </a:r>
            <a:br>
              <a:rPr lang="en-US" sz="3600" smtClean="0"/>
            </a:br>
            <a:r>
              <a:rPr lang="en-US" sz="3600" smtClean="0"/>
              <a:t>analysis and simulation</a:t>
            </a:r>
          </a:p>
        </p:txBody>
      </p:sp>
      <p:sp>
        <p:nvSpPr>
          <p:cNvPr id="1734659" name="AutoShape 3"/>
          <p:cNvSpPr>
            <a:spLocks noChangeArrowheads="1"/>
          </p:cNvSpPr>
          <p:nvPr/>
        </p:nvSpPr>
        <p:spPr bwMode="auto">
          <a:xfrm>
            <a:off x="6781800" y="1752600"/>
            <a:ext cx="1757363" cy="1295400"/>
          </a:xfrm>
          <a:prstGeom prst="can">
            <a:avLst>
              <a:gd name="adj" fmla="val 25000"/>
            </a:avLst>
          </a:prstGeom>
          <a:solidFill>
            <a:srgbClr val="99CCFF"/>
          </a:solidFill>
          <a:ln w="38100">
            <a:solidFill>
              <a:srgbClr val="666699"/>
            </a:solidFill>
            <a:round/>
            <a:headEnd/>
            <a:tailEnd/>
          </a:ln>
        </p:spPr>
        <p:txBody>
          <a:bodyPr lIns="0" tIns="77724" rIns="0" bIns="0"/>
          <a:lstStyle/>
          <a:p>
            <a:pPr algn="ctr" eaLnBrk="0" hangingPunct="0"/>
            <a:r>
              <a:rPr lang="en-US" altLang="zh-TW" sz="2000">
                <a:latin typeface="Verdana" pitchFamily="34" charset="0"/>
                <a:ea typeface="PMingLiU" pitchFamily="18" charset="-120"/>
              </a:rPr>
              <a:t>Linguistic Knowledge</a:t>
            </a:r>
          </a:p>
          <a:p>
            <a:pPr algn="ctr" eaLnBrk="0" hangingPunct="0"/>
            <a:endParaRPr lang="en-US" sz="2000">
              <a:latin typeface="Verdana" pitchFamily="34" charset="0"/>
              <a:ea typeface="PMingLiU" pitchFamily="18" charset="-120"/>
            </a:endParaRPr>
          </a:p>
        </p:txBody>
      </p:sp>
      <p:sp>
        <p:nvSpPr>
          <p:cNvPr id="1734660" name="AutoShape 4"/>
          <p:cNvSpPr>
            <a:spLocks noChangeArrowheads="1"/>
          </p:cNvSpPr>
          <p:nvPr/>
        </p:nvSpPr>
        <p:spPr bwMode="auto">
          <a:xfrm>
            <a:off x="6477000" y="4953000"/>
            <a:ext cx="2133600" cy="685800"/>
          </a:xfrm>
          <a:prstGeom prst="hexagon">
            <a:avLst>
              <a:gd name="adj" fmla="val 77778"/>
              <a:gd name="vf" fmla="val 115470"/>
            </a:avLst>
          </a:prstGeom>
          <a:solidFill>
            <a:srgbClr val="FF7C80"/>
          </a:solidFill>
          <a:ln w="38100">
            <a:solidFill>
              <a:srgbClr val="993300"/>
            </a:solidFill>
            <a:miter lim="800000"/>
            <a:headEnd/>
            <a:tailEnd/>
          </a:ln>
        </p:spPr>
        <p:txBody>
          <a:bodyPr lIns="0" tIns="77724" rIns="0" bIns="0"/>
          <a:lstStyle/>
          <a:p>
            <a:pPr algn="ctr" eaLnBrk="0" hangingPunct="0"/>
            <a:r>
              <a:rPr lang="en-US" altLang="zh-TW" sz="2000">
                <a:latin typeface="Verdana" pitchFamily="34" charset="0"/>
                <a:ea typeface="PMingLiU" pitchFamily="18" charset="-120"/>
              </a:rPr>
              <a:t>Simulation</a:t>
            </a:r>
            <a:endParaRPr lang="en-US" sz="2000">
              <a:latin typeface="Verdana" pitchFamily="34" charset="0"/>
              <a:ea typeface="PMingLiU" pitchFamily="18" charset="-120"/>
            </a:endParaRPr>
          </a:p>
        </p:txBody>
      </p:sp>
      <p:sp>
        <p:nvSpPr>
          <p:cNvPr id="1734661" name="Text Box 5"/>
          <p:cNvSpPr txBox="1">
            <a:spLocks noChangeArrowheads="1"/>
          </p:cNvSpPr>
          <p:nvPr/>
        </p:nvSpPr>
        <p:spPr bwMode="auto">
          <a:xfrm>
            <a:off x="304800" y="2667000"/>
            <a:ext cx="1674813" cy="401638"/>
          </a:xfrm>
          <a:prstGeom prst="rect">
            <a:avLst/>
          </a:prstGeom>
          <a:noFill/>
          <a:ln w="38100">
            <a:noFill/>
            <a:miter lim="800000"/>
            <a:headEnd/>
            <a:tailEnd/>
          </a:ln>
        </p:spPr>
        <p:txBody>
          <a:bodyPr lIns="77724" tIns="38862" rIns="77724" bIns="0"/>
          <a:lstStyle/>
          <a:p>
            <a:pPr algn="ctr" eaLnBrk="0" hangingPunct="0"/>
            <a:r>
              <a:rPr lang="en-US" altLang="zh-TW" sz="2400">
                <a:latin typeface="Verdana" pitchFamily="34" charset="0"/>
                <a:ea typeface="PMingLiU" pitchFamily="18" charset="-120"/>
              </a:rPr>
              <a:t>Utterance</a:t>
            </a:r>
            <a:endParaRPr lang="en-US" sz="2400">
              <a:latin typeface="Verdana" pitchFamily="34" charset="0"/>
              <a:ea typeface="PMingLiU" pitchFamily="18" charset="-120"/>
            </a:endParaRPr>
          </a:p>
        </p:txBody>
      </p:sp>
      <p:grpSp>
        <p:nvGrpSpPr>
          <p:cNvPr id="2" name="Group 6"/>
          <p:cNvGrpSpPr>
            <a:grpSpLocks/>
          </p:cNvGrpSpPr>
          <p:nvPr/>
        </p:nvGrpSpPr>
        <p:grpSpPr bwMode="auto">
          <a:xfrm>
            <a:off x="2209800" y="1752600"/>
            <a:ext cx="2286000" cy="1381125"/>
            <a:chOff x="5019" y="3082"/>
            <a:chExt cx="2063" cy="557"/>
          </a:xfrm>
        </p:grpSpPr>
        <p:sp>
          <p:nvSpPr>
            <p:cNvPr id="53265" name="AutoShape 7"/>
            <p:cNvSpPr>
              <a:spLocks noChangeArrowheads="1"/>
            </p:cNvSpPr>
            <p:nvPr/>
          </p:nvSpPr>
          <p:spPr bwMode="auto">
            <a:xfrm>
              <a:off x="5146" y="3082"/>
              <a:ext cx="1936" cy="418"/>
            </a:xfrm>
            <a:prstGeom prst="roundRect">
              <a:avLst>
                <a:gd name="adj" fmla="val 16667"/>
              </a:avLst>
            </a:prstGeom>
            <a:solidFill>
              <a:srgbClr val="FFFF66"/>
            </a:solidFill>
            <a:ln w="38100">
              <a:solidFill>
                <a:srgbClr val="FF6600"/>
              </a:solidFill>
              <a:round/>
              <a:headEnd/>
              <a:tailEnd/>
            </a:ln>
          </p:spPr>
          <p:txBody>
            <a:bodyPr lIns="0" tIns="77724" rIns="0" bIns="0"/>
            <a:lstStyle/>
            <a:p>
              <a:pPr eaLnBrk="0" hangingPunct="0"/>
              <a:endParaRPr lang="en-GB" sz="2000">
                <a:latin typeface="Verdana" pitchFamily="34" charset="0"/>
                <a:cs typeface="Tahoma" pitchFamily="34" charset="0"/>
              </a:endParaRPr>
            </a:p>
          </p:txBody>
        </p:sp>
        <p:sp>
          <p:nvSpPr>
            <p:cNvPr id="53266" name="AutoShape 8"/>
            <p:cNvSpPr>
              <a:spLocks noChangeArrowheads="1"/>
            </p:cNvSpPr>
            <p:nvPr/>
          </p:nvSpPr>
          <p:spPr bwMode="auto">
            <a:xfrm>
              <a:off x="5080" y="3144"/>
              <a:ext cx="1938" cy="418"/>
            </a:xfrm>
            <a:prstGeom prst="roundRect">
              <a:avLst>
                <a:gd name="adj" fmla="val 16667"/>
              </a:avLst>
            </a:prstGeom>
            <a:solidFill>
              <a:srgbClr val="FFFF66"/>
            </a:solidFill>
            <a:ln w="38100">
              <a:solidFill>
                <a:srgbClr val="FF6600"/>
              </a:solidFill>
              <a:round/>
              <a:headEnd/>
              <a:tailEnd/>
            </a:ln>
          </p:spPr>
          <p:txBody>
            <a:bodyPr lIns="0" tIns="77724" rIns="0" bIns="0"/>
            <a:lstStyle/>
            <a:p>
              <a:pPr eaLnBrk="0" hangingPunct="0"/>
              <a:endParaRPr lang="en-GB" sz="2000">
                <a:latin typeface="Verdana" pitchFamily="34" charset="0"/>
                <a:cs typeface="Tahoma" pitchFamily="34" charset="0"/>
              </a:endParaRPr>
            </a:p>
          </p:txBody>
        </p:sp>
        <p:sp>
          <p:nvSpPr>
            <p:cNvPr id="53267" name="AutoShape 9"/>
            <p:cNvSpPr>
              <a:spLocks noChangeArrowheads="1"/>
            </p:cNvSpPr>
            <p:nvPr/>
          </p:nvSpPr>
          <p:spPr bwMode="auto">
            <a:xfrm>
              <a:off x="5019" y="3222"/>
              <a:ext cx="1939" cy="417"/>
            </a:xfrm>
            <a:prstGeom prst="roundRect">
              <a:avLst>
                <a:gd name="adj" fmla="val 16667"/>
              </a:avLst>
            </a:prstGeom>
            <a:solidFill>
              <a:srgbClr val="FFFF66"/>
            </a:solidFill>
            <a:ln w="38100">
              <a:solidFill>
                <a:srgbClr val="FF6600"/>
              </a:solidFill>
              <a:round/>
              <a:headEnd/>
              <a:tailEnd/>
            </a:ln>
          </p:spPr>
          <p:txBody>
            <a:bodyPr lIns="0" tIns="15545" rIns="0" bIns="0"/>
            <a:lstStyle/>
            <a:p>
              <a:pPr algn="ctr" eaLnBrk="0" hangingPunct="0"/>
              <a:r>
                <a:rPr lang="en-US" altLang="zh-TW" sz="2000">
                  <a:latin typeface="Verdana" pitchFamily="34" charset="0"/>
                  <a:ea typeface="PMingLiU" pitchFamily="18" charset="-120"/>
                </a:rPr>
                <a:t>Discourse &amp; Situational Context</a:t>
              </a:r>
              <a:endParaRPr lang="en-US" sz="2000">
                <a:latin typeface="Verdana" pitchFamily="34" charset="0"/>
                <a:ea typeface="PMingLiU" pitchFamily="18" charset="-120"/>
              </a:endParaRPr>
            </a:p>
          </p:txBody>
        </p:sp>
      </p:grpSp>
      <p:sp>
        <p:nvSpPr>
          <p:cNvPr id="1734666" name="Text Box 10"/>
          <p:cNvSpPr txBox="1">
            <a:spLocks noChangeArrowheads="1"/>
          </p:cNvSpPr>
          <p:nvPr/>
        </p:nvSpPr>
        <p:spPr bwMode="auto">
          <a:xfrm>
            <a:off x="2590800" y="5105400"/>
            <a:ext cx="3419475" cy="381000"/>
          </a:xfrm>
          <a:prstGeom prst="rect">
            <a:avLst/>
          </a:prstGeom>
          <a:noFill/>
          <a:ln w="38100">
            <a:noFill/>
            <a:miter lim="800000"/>
            <a:headEnd/>
            <a:tailEnd/>
          </a:ln>
        </p:spPr>
        <p:txBody>
          <a:bodyPr lIns="77724" tIns="73152" rIns="77724" bIns="0"/>
          <a:lstStyle/>
          <a:p>
            <a:pPr algn="ctr" eaLnBrk="0" hangingPunct="0">
              <a:spcAft>
                <a:spcPct val="30000"/>
              </a:spcAft>
            </a:pPr>
            <a:r>
              <a:rPr lang="en-US" altLang="zh-TW" sz="2000">
                <a:latin typeface="Verdana" pitchFamily="34" charset="0"/>
                <a:ea typeface="PMingLiU" pitchFamily="18" charset="-120"/>
              </a:rPr>
              <a:t>Semantic Specification</a:t>
            </a:r>
          </a:p>
        </p:txBody>
      </p:sp>
      <p:sp>
        <p:nvSpPr>
          <p:cNvPr id="1734667" name="Freeform 11"/>
          <p:cNvSpPr>
            <a:spLocks/>
          </p:cNvSpPr>
          <p:nvPr/>
        </p:nvSpPr>
        <p:spPr bwMode="auto">
          <a:xfrm>
            <a:off x="5867400" y="5334000"/>
            <a:ext cx="466725" cy="76200"/>
          </a:xfrm>
          <a:custGeom>
            <a:avLst/>
            <a:gdLst>
              <a:gd name="T0" fmla="*/ 0 w 570"/>
              <a:gd name="T1" fmla="*/ 0 h 1"/>
              <a:gd name="T2" fmla="*/ 570 w 570"/>
              <a:gd name="T3" fmla="*/ 0 h 1"/>
              <a:gd name="T4" fmla="*/ 0 60000 65536"/>
              <a:gd name="T5" fmla="*/ 0 60000 65536"/>
              <a:gd name="T6" fmla="*/ 0 w 570"/>
              <a:gd name="T7" fmla="*/ 0 h 1"/>
              <a:gd name="T8" fmla="*/ 570 w 570"/>
              <a:gd name="T9" fmla="*/ 1 h 1"/>
            </a:gdLst>
            <a:ahLst/>
            <a:cxnLst>
              <a:cxn ang="T4">
                <a:pos x="T0" y="T1"/>
              </a:cxn>
              <a:cxn ang="T5">
                <a:pos x="T2" y="T3"/>
              </a:cxn>
            </a:cxnLst>
            <a:rect l="T6" t="T7" r="T8" b="T9"/>
            <a:pathLst>
              <a:path w="570" h="1">
                <a:moveTo>
                  <a:pt x="0" y="0"/>
                </a:moveTo>
                <a:cubicBezTo>
                  <a:pt x="95" y="0"/>
                  <a:pt x="451" y="0"/>
                  <a:pt x="570" y="0"/>
                </a:cubicBezTo>
              </a:path>
            </a:pathLst>
          </a:custGeom>
          <a:noFill/>
          <a:ln w="38100">
            <a:solidFill>
              <a:srgbClr val="339966"/>
            </a:solidFill>
            <a:round/>
            <a:headEnd/>
            <a:tailEnd type="triangle" w="med" len="med"/>
          </a:ln>
        </p:spPr>
        <p:txBody>
          <a:bodyPr/>
          <a:lstStyle/>
          <a:p>
            <a:endParaRPr lang="en-US"/>
          </a:p>
        </p:txBody>
      </p:sp>
      <p:sp>
        <p:nvSpPr>
          <p:cNvPr id="1734668" name="AutoShape 12"/>
          <p:cNvSpPr>
            <a:spLocks noChangeArrowheads="1"/>
          </p:cNvSpPr>
          <p:nvPr/>
        </p:nvSpPr>
        <p:spPr bwMode="auto">
          <a:xfrm>
            <a:off x="4876800" y="1752600"/>
            <a:ext cx="1757363" cy="1295400"/>
          </a:xfrm>
          <a:prstGeom prst="can">
            <a:avLst>
              <a:gd name="adj" fmla="val 25000"/>
            </a:avLst>
          </a:prstGeom>
          <a:solidFill>
            <a:srgbClr val="99CCFF"/>
          </a:solidFill>
          <a:ln w="38100">
            <a:solidFill>
              <a:srgbClr val="666699"/>
            </a:solidFill>
            <a:round/>
            <a:headEnd/>
            <a:tailEnd/>
          </a:ln>
        </p:spPr>
        <p:txBody>
          <a:bodyPr lIns="0" tIns="77724" rIns="0" bIns="0"/>
          <a:lstStyle/>
          <a:p>
            <a:pPr algn="ctr" eaLnBrk="0" hangingPunct="0"/>
            <a:r>
              <a:rPr lang="en-US" altLang="zh-TW" sz="2000">
                <a:latin typeface="Verdana" pitchFamily="34" charset="0"/>
                <a:ea typeface="PMingLiU" pitchFamily="18" charset="-120"/>
              </a:rPr>
              <a:t>World Knowledge</a:t>
            </a:r>
            <a:endParaRPr lang="en-US" sz="2000">
              <a:latin typeface="Verdana" pitchFamily="34" charset="0"/>
              <a:ea typeface="PMingLiU" pitchFamily="18" charset="-120"/>
            </a:endParaRPr>
          </a:p>
        </p:txBody>
      </p:sp>
      <p:grpSp>
        <p:nvGrpSpPr>
          <p:cNvPr id="3" name="Group 13"/>
          <p:cNvGrpSpPr>
            <a:grpSpLocks/>
          </p:cNvGrpSpPr>
          <p:nvPr/>
        </p:nvGrpSpPr>
        <p:grpSpPr bwMode="auto">
          <a:xfrm>
            <a:off x="1143000" y="3276600"/>
            <a:ext cx="6719888" cy="1676400"/>
            <a:chOff x="864" y="1728"/>
            <a:chExt cx="4233" cy="1488"/>
          </a:xfrm>
        </p:grpSpPr>
        <p:sp>
          <p:nvSpPr>
            <p:cNvPr id="53260" name="AutoShape 14"/>
            <p:cNvSpPr>
              <a:spLocks noChangeArrowheads="1"/>
            </p:cNvSpPr>
            <p:nvPr/>
          </p:nvSpPr>
          <p:spPr bwMode="auto">
            <a:xfrm rot="5400000">
              <a:off x="2271" y="1473"/>
              <a:ext cx="1104" cy="2381"/>
            </a:xfrm>
            <a:prstGeom prst="notchedRightArrow">
              <a:avLst>
                <a:gd name="adj1" fmla="val 66111"/>
                <a:gd name="adj2" fmla="val 26426"/>
              </a:avLst>
            </a:prstGeom>
            <a:solidFill>
              <a:srgbClr val="CCFFCC"/>
            </a:solidFill>
            <a:ln w="38100">
              <a:solidFill>
                <a:srgbClr val="339966"/>
              </a:solidFill>
              <a:miter lim="800000"/>
              <a:headEnd/>
              <a:tailEnd/>
            </a:ln>
          </p:spPr>
          <p:txBody>
            <a:bodyPr rot="10800000" vert="eaVert" lIns="265176" tIns="38862" rIns="77724" bIns="38862"/>
            <a:lstStyle/>
            <a:p>
              <a:pPr algn="ctr"/>
              <a:r>
                <a:rPr lang="en-US" sz="2000">
                  <a:latin typeface="Verdana" pitchFamily="34" charset="0"/>
                  <a:cs typeface="Tahoma" pitchFamily="34" charset="0"/>
                </a:rPr>
                <a:t>Analysis</a:t>
              </a:r>
            </a:p>
          </p:txBody>
        </p:sp>
        <p:sp>
          <p:nvSpPr>
            <p:cNvPr id="53261" name="Freeform 15"/>
            <p:cNvSpPr>
              <a:spLocks/>
            </p:cNvSpPr>
            <p:nvPr/>
          </p:nvSpPr>
          <p:spPr bwMode="auto">
            <a:xfrm>
              <a:off x="3408" y="1728"/>
              <a:ext cx="1689" cy="336"/>
            </a:xfrm>
            <a:custGeom>
              <a:avLst/>
              <a:gdLst>
                <a:gd name="T0" fmla="*/ 1428 w 1479"/>
                <a:gd name="T1" fmla="*/ 0 h 384"/>
                <a:gd name="T2" fmla="*/ 1275 w 1479"/>
                <a:gd name="T3" fmla="*/ 180 h 384"/>
                <a:gd name="T4" fmla="*/ 206 w 1479"/>
                <a:gd name="T5" fmla="*/ 222 h 384"/>
                <a:gd name="T6" fmla="*/ 40 w 1479"/>
                <a:gd name="T7" fmla="*/ 384 h 384"/>
                <a:gd name="T8" fmla="*/ 0 60000 65536"/>
                <a:gd name="T9" fmla="*/ 0 60000 65536"/>
                <a:gd name="T10" fmla="*/ 0 60000 65536"/>
                <a:gd name="T11" fmla="*/ 0 60000 65536"/>
                <a:gd name="T12" fmla="*/ 0 w 1479"/>
                <a:gd name="T13" fmla="*/ 0 h 384"/>
                <a:gd name="T14" fmla="*/ 1479 w 1479"/>
                <a:gd name="T15" fmla="*/ 384 h 384"/>
              </a:gdLst>
              <a:ahLst/>
              <a:cxnLst>
                <a:cxn ang="T8">
                  <a:pos x="T0" y="T1"/>
                </a:cxn>
                <a:cxn ang="T9">
                  <a:pos x="T2" y="T3"/>
                </a:cxn>
                <a:cxn ang="T10">
                  <a:pos x="T4" y="T5"/>
                </a:cxn>
                <a:cxn ang="T11">
                  <a:pos x="T6" y="T7"/>
                </a:cxn>
              </a:cxnLst>
              <a:rect l="T12" t="T13" r="T14" b="T15"/>
              <a:pathLst>
                <a:path w="1479" h="384">
                  <a:moveTo>
                    <a:pt x="1428" y="0"/>
                  </a:moveTo>
                  <a:cubicBezTo>
                    <a:pt x="1402" y="30"/>
                    <a:pt x="1479" y="143"/>
                    <a:pt x="1275" y="180"/>
                  </a:cubicBezTo>
                  <a:cubicBezTo>
                    <a:pt x="1071" y="217"/>
                    <a:pt x="412" y="188"/>
                    <a:pt x="206" y="222"/>
                  </a:cubicBezTo>
                  <a:cubicBezTo>
                    <a:pt x="0" y="256"/>
                    <a:pt x="75" y="350"/>
                    <a:pt x="40" y="384"/>
                  </a:cubicBezTo>
                </a:path>
              </a:pathLst>
            </a:custGeom>
            <a:noFill/>
            <a:ln w="38100">
              <a:solidFill>
                <a:srgbClr val="339966"/>
              </a:solidFill>
              <a:round/>
              <a:headEnd/>
              <a:tailEnd type="triangle" w="med" len="med"/>
            </a:ln>
          </p:spPr>
          <p:txBody>
            <a:bodyPr/>
            <a:lstStyle/>
            <a:p>
              <a:endParaRPr lang="en-US"/>
            </a:p>
          </p:txBody>
        </p:sp>
        <p:sp>
          <p:nvSpPr>
            <p:cNvPr id="53262" name="Freeform 16"/>
            <p:cNvSpPr>
              <a:spLocks/>
            </p:cNvSpPr>
            <p:nvPr/>
          </p:nvSpPr>
          <p:spPr bwMode="auto">
            <a:xfrm>
              <a:off x="864" y="1728"/>
              <a:ext cx="1343" cy="337"/>
            </a:xfrm>
            <a:custGeom>
              <a:avLst/>
              <a:gdLst>
                <a:gd name="T0" fmla="*/ 32 w 1621"/>
                <a:gd name="T1" fmla="*/ 0 h 528"/>
                <a:gd name="T2" fmla="*/ 227 w 1621"/>
                <a:gd name="T3" fmla="*/ 271 h 528"/>
                <a:gd name="T4" fmla="*/ 1395 w 1621"/>
                <a:gd name="T5" fmla="*/ 288 h 528"/>
                <a:gd name="T6" fmla="*/ 1584 w 1621"/>
                <a:gd name="T7" fmla="*/ 528 h 528"/>
                <a:gd name="T8" fmla="*/ 0 60000 65536"/>
                <a:gd name="T9" fmla="*/ 0 60000 65536"/>
                <a:gd name="T10" fmla="*/ 0 60000 65536"/>
                <a:gd name="T11" fmla="*/ 0 60000 65536"/>
                <a:gd name="T12" fmla="*/ 0 w 1621"/>
                <a:gd name="T13" fmla="*/ 0 h 528"/>
                <a:gd name="T14" fmla="*/ 1621 w 1621"/>
                <a:gd name="T15" fmla="*/ 528 h 528"/>
              </a:gdLst>
              <a:ahLst/>
              <a:cxnLst>
                <a:cxn ang="T8">
                  <a:pos x="T0" y="T1"/>
                </a:cxn>
                <a:cxn ang="T9">
                  <a:pos x="T2" y="T3"/>
                </a:cxn>
                <a:cxn ang="T10">
                  <a:pos x="T4" y="T5"/>
                </a:cxn>
                <a:cxn ang="T11">
                  <a:pos x="T6" y="T7"/>
                </a:cxn>
              </a:cxnLst>
              <a:rect l="T12" t="T13" r="T14" b="T15"/>
              <a:pathLst>
                <a:path w="1621" h="528">
                  <a:moveTo>
                    <a:pt x="32" y="0"/>
                  </a:moveTo>
                  <a:cubicBezTo>
                    <a:pt x="65" y="46"/>
                    <a:pt x="0" y="223"/>
                    <a:pt x="227" y="271"/>
                  </a:cubicBezTo>
                  <a:cubicBezTo>
                    <a:pt x="454" y="319"/>
                    <a:pt x="1169" y="245"/>
                    <a:pt x="1395" y="288"/>
                  </a:cubicBezTo>
                  <a:cubicBezTo>
                    <a:pt x="1621" y="331"/>
                    <a:pt x="1545" y="478"/>
                    <a:pt x="1584" y="528"/>
                  </a:cubicBezTo>
                </a:path>
              </a:pathLst>
            </a:custGeom>
            <a:noFill/>
            <a:ln w="38100">
              <a:solidFill>
                <a:srgbClr val="339966"/>
              </a:solidFill>
              <a:round/>
              <a:headEnd/>
              <a:tailEnd type="triangle" w="med" len="med"/>
            </a:ln>
          </p:spPr>
          <p:txBody>
            <a:bodyPr/>
            <a:lstStyle/>
            <a:p>
              <a:endParaRPr lang="en-US"/>
            </a:p>
          </p:txBody>
        </p:sp>
        <p:sp>
          <p:nvSpPr>
            <p:cNvPr id="53263" name="Freeform 17"/>
            <p:cNvSpPr>
              <a:spLocks/>
            </p:cNvSpPr>
            <p:nvPr/>
          </p:nvSpPr>
          <p:spPr bwMode="auto">
            <a:xfrm flipH="1">
              <a:off x="2976" y="1728"/>
              <a:ext cx="720" cy="384"/>
            </a:xfrm>
            <a:custGeom>
              <a:avLst/>
              <a:gdLst>
                <a:gd name="T0" fmla="*/ 14 w 306"/>
                <a:gd name="T1" fmla="*/ 0 h 489"/>
                <a:gd name="T2" fmla="*/ 42 w 306"/>
                <a:gd name="T3" fmla="*/ 159 h 489"/>
                <a:gd name="T4" fmla="*/ 264 w 306"/>
                <a:gd name="T5" fmla="*/ 236 h 489"/>
                <a:gd name="T6" fmla="*/ 293 w 306"/>
                <a:gd name="T7" fmla="*/ 489 h 489"/>
                <a:gd name="T8" fmla="*/ 0 60000 65536"/>
                <a:gd name="T9" fmla="*/ 0 60000 65536"/>
                <a:gd name="T10" fmla="*/ 0 60000 65536"/>
                <a:gd name="T11" fmla="*/ 0 60000 65536"/>
                <a:gd name="T12" fmla="*/ 0 w 306"/>
                <a:gd name="T13" fmla="*/ 0 h 489"/>
                <a:gd name="T14" fmla="*/ 306 w 306"/>
                <a:gd name="T15" fmla="*/ 489 h 489"/>
              </a:gdLst>
              <a:ahLst/>
              <a:cxnLst>
                <a:cxn ang="T8">
                  <a:pos x="T0" y="T1"/>
                </a:cxn>
                <a:cxn ang="T9">
                  <a:pos x="T2" y="T3"/>
                </a:cxn>
                <a:cxn ang="T10">
                  <a:pos x="T4" y="T5"/>
                </a:cxn>
                <a:cxn ang="T11">
                  <a:pos x="T6" y="T7"/>
                </a:cxn>
              </a:cxnLst>
              <a:rect l="T12" t="T13" r="T14" b="T15"/>
              <a:pathLst>
                <a:path w="306" h="489">
                  <a:moveTo>
                    <a:pt x="14" y="0"/>
                  </a:moveTo>
                  <a:cubicBezTo>
                    <a:pt x="17" y="26"/>
                    <a:pt x="0" y="120"/>
                    <a:pt x="42" y="159"/>
                  </a:cubicBezTo>
                  <a:cubicBezTo>
                    <a:pt x="84" y="198"/>
                    <a:pt x="222" y="181"/>
                    <a:pt x="264" y="236"/>
                  </a:cubicBezTo>
                  <a:cubicBezTo>
                    <a:pt x="306" y="291"/>
                    <a:pt x="287" y="436"/>
                    <a:pt x="293" y="489"/>
                  </a:cubicBezTo>
                </a:path>
              </a:pathLst>
            </a:custGeom>
            <a:noFill/>
            <a:ln w="38100">
              <a:solidFill>
                <a:srgbClr val="339966"/>
              </a:solidFill>
              <a:round/>
              <a:headEnd/>
              <a:tailEnd type="triangle" w="med" len="med"/>
            </a:ln>
          </p:spPr>
          <p:txBody>
            <a:bodyPr/>
            <a:lstStyle/>
            <a:p>
              <a:endParaRPr lang="en-US"/>
            </a:p>
          </p:txBody>
        </p:sp>
        <p:sp>
          <p:nvSpPr>
            <p:cNvPr id="53264" name="Freeform 18"/>
            <p:cNvSpPr>
              <a:spLocks/>
            </p:cNvSpPr>
            <p:nvPr/>
          </p:nvSpPr>
          <p:spPr bwMode="auto">
            <a:xfrm>
              <a:off x="2354" y="1824"/>
              <a:ext cx="286" cy="288"/>
            </a:xfrm>
            <a:custGeom>
              <a:avLst/>
              <a:gdLst>
                <a:gd name="T0" fmla="*/ 6 w 381"/>
                <a:gd name="T1" fmla="*/ 0 h 240"/>
                <a:gd name="T2" fmla="*/ 54 w 381"/>
                <a:gd name="T3" fmla="*/ 98 h 240"/>
                <a:gd name="T4" fmla="*/ 328 w 381"/>
                <a:gd name="T5" fmla="*/ 131 h 240"/>
                <a:gd name="T6" fmla="*/ 373 w 381"/>
                <a:gd name="T7" fmla="*/ 240 h 240"/>
                <a:gd name="T8" fmla="*/ 0 60000 65536"/>
                <a:gd name="T9" fmla="*/ 0 60000 65536"/>
                <a:gd name="T10" fmla="*/ 0 60000 65536"/>
                <a:gd name="T11" fmla="*/ 0 60000 65536"/>
                <a:gd name="T12" fmla="*/ 0 w 381"/>
                <a:gd name="T13" fmla="*/ 0 h 240"/>
                <a:gd name="T14" fmla="*/ 381 w 381"/>
                <a:gd name="T15" fmla="*/ 240 h 240"/>
              </a:gdLst>
              <a:ahLst/>
              <a:cxnLst>
                <a:cxn ang="T8">
                  <a:pos x="T0" y="T1"/>
                </a:cxn>
                <a:cxn ang="T9">
                  <a:pos x="T2" y="T3"/>
                </a:cxn>
                <a:cxn ang="T10">
                  <a:pos x="T4" y="T5"/>
                </a:cxn>
                <a:cxn ang="T11">
                  <a:pos x="T6" y="T7"/>
                </a:cxn>
              </a:cxnLst>
              <a:rect l="T12" t="T13" r="T14" b="T15"/>
              <a:pathLst>
                <a:path w="381" h="240">
                  <a:moveTo>
                    <a:pt x="6" y="0"/>
                  </a:moveTo>
                  <a:cubicBezTo>
                    <a:pt x="14" y="16"/>
                    <a:pt x="0" y="76"/>
                    <a:pt x="54" y="98"/>
                  </a:cubicBezTo>
                  <a:cubicBezTo>
                    <a:pt x="108" y="120"/>
                    <a:pt x="275" y="107"/>
                    <a:pt x="328" y="131"/>
                  </a:cubicBezTo>
                  <a:cubicBezTo>
                    <a:pt x="381" y="155"/>
                    <a:pt x="364" y="217"/>
                    <a:pt x="373" y="240"/>
                  </a:cubicBezTo>
                </a:path>
              </a:pathLst>
            </a:custGeom>
            <a:noFill/>
            <a:ln w="38100">
              <a:solidFill>
                <a:srgbClr val="339966"/>
              </a:solidFill>
              <a:round/>
              <a:headEnd/>
              <a:tailEnd type="triangle" w="med" len="med"/>
            </a:ln>
          </p:spPr>
          <p:txBody>
            <a:bodyPr/>
            <a:lstStyle/>
            <a:p>
              <a:endParaRPr lang="en-US"/>
            </a:p>
          </p:txBody>
        </p:sp>
      </p:grpSp>
      <p:sp>
        <p:nvSpPr>
          <p:cNvPr id="53259" name="Text Box 19"/>
          <p:cNvSpPr txBox="1">
            <a:spLocks noChangeArrowheads="1"/>
          </p:cNvSpPr>
          <p:nvPr/>
        </p:nvSpPr>
        <p:spPr bwMode="auto">
          <a:xfrm>
            <a:off x="3657600" y="6248400"/>
            <a:ext cx="4800600" cy="366713"/>
          </a:xfrm>
          <a:prstGeom prst="rect">
            <a:avLst/>
          </a:prstGeom>
          <a:noFill/>
          <a:ln w="9525">
            <a:noFill/>
            <a:miter lim="800000"/>
            <a:headEnd/>
            <a:tailEnd/>
          </a:ln>
        </p:spPr>
        <p:txBody>
          <a:bodyPr>
            <a:spAutoFit/>
          </a:bodyPr>
          <a:lstStyle/>
          <a:p>
            <a:pPr>
              <a:spcBef>
                <a:spcPct val="50000"/>
              </a:spcBef>
            </a:pPr>
            <a:r>
              <a:rPr lang="en-US">
                <a:cs typeface="Arial" charset="0"/>
              </a:rPr>
              <a:t>Neural Theory of Language (Feldman, 2006)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34659"/>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734668"/>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1734661"/>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nodeType="afterEffect">
                                  <p:stCondLst>
                                    <p:cond delay="0"/>
                                  </p:stCondLst>
                                  <p:childTnLst>
                                    <p:set>
                                      <p:cBhvr>
                                        <p:cTn id="16" dur="1" fill="hold">
                                          <p:stCondLst>
                                            <p:cond delay="499"/>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up)">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1734666"/>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1734660"/>
                                        </p:tgtEl>
                                        <p:attrNameLst>
                                          <p:attrName>style.visibility</p:attrName>
                                        </p:attrNameLst>
                                      </p:cBhvr>
                                      <p:to>
                                        <p:strVal val="visible"/>
                                      </p:to>
                                    </p:set>
                                  </p:childTnLst>
                                </p:cTn>
                              </p:par>
                            </p:childTnLst>
                          </p:cTn>
                        </p:par>
                        <p:par>
                          <p:cTn id="30" fill="hold">
                            <p:stCondLst>
                              <p:cond delay="500"/>
                            </p:stCondLst>
                            <p:childTnLst>
                              <p:par>
                                <p:cTn id="31" presetID="1" presetClass="entr" presetSubtype="0" fill="hold" grpId="0" nodeType="afterEffect">
                                  <p:stCondLst>
                                    <p:cond delay="0"/>
                                  </p:stCondLst>
                                  <p:childTnLst>
                                    <p:set>
                                      <p:cBhvr>
                                        <p:cTn id="32" dur="1" fill="hold">
                                          <p:stCondLst>
                                            <p:cond delay="499"/>
                                          </p:stCondLst>
                                        </p:cTn>
                                        <p:tgtEl>
                                          <p:spTgt spid="17346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4659" grpId="0" animBg="1" autoUpdateAnimBg="0"/>
      <p:bldP spid="1734660" grpId="0" animBg="1" autoUpdateAnimBg="0"/>
      <p:bldP spid="1734661" grpId="0" autoUpdateAnimBg="0"/>
      <p:bldP spid="1734666" grpId="0" autoUpdateAnimBg="0"/>
      <p:bldP spid="1734667" grpId="0" animBg="1"/>
      <p:bldP spid="1734668"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ECG Structures</a:t>
            </a:r>
          </a:p>
        </p:txBody>
      </p:sp>
      <p:sp>
        <p:nvSpPr>
          <p:cNvPr id="33795" name="Rectangle 3"/>
          <p:cNvSpPr>
            <a:spLocks noGrp="1" noChangeArrowheads="1"/>
          </p:cNvSpPr>
          <p:nvPr>
            <p:ph type="body" idx="1"/>
          </p:nvPr>
        </p:nvSpPr>
        <p:spPr/>
        <p:txBody>
          <a:bodyPr/>
          <a:lstStyle/>
          <a:p>
            <a:pPr eaLnBrk="1" hangingPunct="1"/>
            <a:r>
              <a:rPr lang="en-US" sz="2800" dirty="0" smtClean="0"/>
              <a:t>Schemas</a:t>
            </a:r>
          </a:p>
          <a:p>
            <a:pPr lvl="1" eaLnBrk="1" hangingPunct="1"/>
            <a:r>
              <a:rPr lang="en-US" sz="2400" dirty="0" smtClean="0"/>
              <a:t>image schemas, force-dynamic schemas, executing schemas, frames…</a:t>
            </a:r>
          </a:p>
          <a:p>
            <a:pPr eaLnBrk="1" hangingPunct="1"/>
            <a:r>
              <a:rPr lang="en-US" sz="2800" dirty="0" smtClean="0"/>
              <a:t>Constructions</a:t>
            </a:r>
          </a:p>
          <a:p>
            <a:pPr lvl="1" eaLnBrk="1" hangingPunct="1"/>
            <a:r>
              <a:rPr lang="en-US" sz="2400" dirty="0" smtClean="0"/>
              <a:t>lexical, grammatical, morphological, gestural…</a:t>
            </a:r>
          </a:p>
          <a:p>
            <a:pPr eaLnBrk="1" hangingPunct="1"/>
            <a:r>
              <a:rPr lang="en-US" sz="2800" dirty="0" smtClean="0"/>
              <a:t>Maps</a:t>
            </a:r>
          </a:p>
          <a:p>
            <a:pPr lvl="1" eaLnBrk="1" hangingPunct="1"/>
            <a:r>
              <a:rPr lang="en-US" sz="2400" dirty="0" smtClean="0"/>
              <a:t>metaphor, metonymy, mental space maps…</a:t>
            </a:r>
          </a:p>
          <a:p>
            <a:pPr eaLnBrk="1" hangingPunct="1"/>
            <a:r>
              <a:rPr lang="en-US" sz="2800" dirty="0" smtClean="0"/>
              <a:t>Situations (Mental Spaces)</a:t>
            </a:r>
          </a:p>
          <a:p>
            <a:pPr lvl="1" eaLnBrk="1" hangingPunct="1"/>
            <a:r>
              <a:rPr lang="en-US" sz="2400" dirty="0" smtClean="0"/>
              <a:t>discourse, hypothetical, counterfactual…</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5562600" y="1419225"/>
            <a:ext cx="1981200" cy="1933575"/>
          </a:xfrm>
          <a:prstGeom prst="rect">
            <a:avLst/>
          </a:prstGeom>
          <a:noFill/>
          <a:ln w="12700">
            <a:solidFill>
              <a:schemeClr val="tx1"/>
            </a:solidFill>
            <a:miter lim="800000"/>
            <a:headEnd/>
            <a:tailEnd/>
          </a:ln>
        </p:spPr>
        <p:txBody>
          <a:bodyPr wrap="none" lIns="92075" tIns="46038" rIns="92075" bIns="46038">
            <a:spAutoFit/>
          </a:bodyPr>
          <a:lstStyle/>
          <a:p>
            <a:pPr eaLnBrk="0" hangingPunct="0">
              <a:tabLst>
                <a:tab pos="457200" algn="l"/>
              </a:tabLst>
            </a:pPr>
            <a:r>
              <a:rPr lang="en-US" sz="2000" b="1">
                <a:latin typeface="Arial Narrow" pitchFamily="34" charset="0"/>
              </a:rPr>
              <a:t>schema</a:t>
            </a:r>
            <a:r>
              <a:rPr lang="en-US" sz="2000">
                <a:latin typeface="Arial Narrow" pitchFamily="34" charset="0"/>
              </a:rPr>
              <a:t> </a:t>
            </a:r>
            <a:r>
              <a:rPr lang="en-US" sz="2000" i="1">
                <a:latin typeface="Arial Narrow" pitchFamily="34" charset="0"/>
              </a:rPr>
              <a:t>Container</a:t>
            </a:r>
          </a:p>
          <a:p>
            <a:pPr eaLnBrk="0" hangingPunct="0">
              <a:tabLst>
                <a:tab pos="457200" algn="l"/>
              </a:tabLst>
            </a:pPr>
            <a:r>
              <a:rPr lang="en-US" sz="2000">
                <a:latin typeface="Arial Narrow" pitchFamily="34" charset="0"/>
              </a:rPr>
              <a:t>	</a:t>
            </a:r>
            <a:r>
              <a:rPr lang="en-US" sz="2000" b="1">
                <a:latin typeface="Arial Narrow" pitchFamily="34" charset="0"/>
              </a:rPr>
              <a:t>roles</a:t>
            </a:r>
            <a:endParaRPr lang="en-US" sz="2000">
              <a:latin typeface="Arial Narrow" pitchFamily="34" charset="0"/>
            </a:endParaRPr>
          </a:p>
          <a:p>
            <a:pPr eaLnBrk="0" hangingPunct="0">
              <a:tabLst>
                <a:tab pos="457200" algn="l"/>
              </a:tabLst>
            </a:pPr>
            <a:r>
              <a:rPr lang="en-US" sz="2000">
                <a:latin typeface="Arial Narrow" pitchFamily="34" charset="0"/>
              </a:rPr>
              <a:t>		interior</a:t>
            </a:r>
          </a:p>
          <a:p>
            <a:pPr eaLnBrk="0" hangingPunct="0">
              <a:tabLst>
                <a:tab pos="457200" algn="l"/>
              </a:tabLst>
            </a:pPr>
            <a:r>
              <a:rPr lang="en-US" sz="2000">
                <a:latin typeface="Arial Narrow" pitchFamily="34" charset="0"/>
              </a:rPr>
              <a:t>		exterior</a:t>
            </a:r>
          </a:p>
          <a:p>
            <a:pPr eaLnBrk="0" hangingPunct="0">
              <a:tabLst>
                <a:tab pos="457200" algn="l"/>
              </a:tabLst>
            </a:pPr>
            <a:r>
              <a:rPr lang="en-US" sz="2000">
                <a:latin typeface="Arial Narrow" pitchFamily="34" charset="0"/>
              </a:rPr>
              <a:t>		portal</a:t>
            </a:r>
          </a:p>
          <a:p>
            <a:pPr eaLnBrk="0" hangingPunct="0">
              <a:tabLst>
                <a:tab pos="457200" algn="l"/>
              </a:tabLst>
            </a:pPr>
            <a:r>
              <a:rPr lang="en-US" sz="2000">
                <a:latin typeface="Arial Narrow" pitchFamily="34" charset="0"/>
              </a:rPr>
              <a:t>		boundary</a:t>
            </a:r>
          </a:p>
        </p:txBody>
      </p:sp>
      <p:sp>
        <p:nvSpPr>
          <p:cNvPr id="34819" name="Rectangle 3"/>
          <p:cNvSpPr>
            <a:spLocks noGrp="1" noChangeArrowheads="1"/>
          </p:cNvSpPr>
          <p:nvPr>
            <p:ph type="title"/>
          </p:nvPr>
        </p:nvSpPr>
        <p:spPr>
          <a:xfrm>
            <a:off x="666750" y="342900"/>
            <a:ext cx="7772400" cy="685800"/>
          </a:xfrm>
          <a:noFill/>
        </p:spPr>
        <p:txBody>
          <a:bodyPr lIns="92075" tIns="46038" rIns="92075" bIns="46038"/>
          <a:lstStyle/>
          <a:p>
            <a:pPr eaLnBrk="1" hangingPunct="1"/>
            <a:r>
              <a:rPr lang="en-US" smtClean="0"/>
              <a:t>Embodied schemas</a:t>
            </a:r>
          </a:p>
        </p:txBody>
      </p:sp>
      <p:sp>
        <p:nvSpPr>
          <p:cNvPr id="34820" name="Oval 4"/>
          <p:cNvSpPr>
            <a:spLocks noChangeArrowheads="1"/>
          </p:cNvSpPr>
          <p:nvPr/>
        </p:nvSpPr>
        <p:spPr bwMode="auto">
          <a:xfrm>
            <a:off x="5737225" y="3838575"/>
            <a:ext cx="1682750" cy="1758950"/>
          </a:xfrm>
          <a:prstGeom prst="ellipse">
            <a:avLst/>
          </a:prstGeom>
          <a:pattFill prst="pct25">
            <a:fgClr>
              <a:schemeClr val="accent1"/>
            </a:fgClr>
            <a:bgClr>
              <a:srgbClr val="FFFFFF"/>
            </a:bgClr>
          </a:pattFill>
          <a:ln w="12700">
            <a:solidFill>
              <a:srgbClr val="996633"/>
            </a:solidFill>
            <a:round/>
            <a:headEnd/>
            <a:tailEnd/>
          </a:ln>
        </p:spPr>
        <p:txBody>
          <a:bodyPr wrap="none" anchor="ctr"/>
          <a:lstStyle/>
          <a:p>
            <a:endParaRPr lang="en-US"/>
          </a:p>
        </p:txBody>
      </p:sp>
      <p:sp>
        <p:nvSpPr>
          <p:cNvPr id="34821" name="Rectangle 5"/>
          <p:cNvSpPr>
            <a:spLocks noChangeArrowheads="1"/>
          </p:cNvSpPr>
          <p:nvPr/>
        </p:nvSpPr>
        <p:spPr bwMode="auto">
          <a:xfrm>
            <a:off x="6229350" y="4038600"/>
            <a:ext cx="768350" cy="366713"/>
          </a:xfrm>
          <a:prstGeom prst="rect">
            <a:avLst/>
          </a:prstGeom>
          <a:noFill/>
          <a:ln w="9525">
            <a:noFill/>
            <a:miter lim="800000"/>
            <a:headEnd/>
            <a:tailEnd/>
          </a:ln>
        </p:spPr>
        <p:txBody>
          <a:bodyPr wrap="none" lIns="92075" tIns="46038" rIns="92075" bIns="46038">
            <a:spAutoFit/>
          </a:bodyPr>
          <a:lstStyle/>
          <a:p>
            <a:pPr eaLnBrk="0" hangingPunct="0"/>
            <a:r>
              <a:rPr lang="en-US">
                <a:solidFill>
                  <a:schemeClr val="accent1"/>
                </a:solidFill>
                <a:latin typeface="Arial Narrow" pitchFamily="34" charset="0"/>
              </a:rPr>
              <a:t>Interior</a:t>
            </a:r>
          </a:p>
        </p:txBody>
      </p:sp>
      <p:sp>
        <p:nvSpPr>
          <p:cNvPr id="34822" name="Rectangle 6"/>
          <p:cNvSpPr>
            <a:spLocks noChangeArrowheads="1"/>
          </p:cNvSpPr>
          <p:nvPr/>
        </p:nvSpPr>
        <p:spPr bwMode="auto">
          <a:xfrm>
            <a:off x="7307263" y="5156200"/>
            <a:ext cx="830262" cy="366713"/>
          </a:xfrm>
          <a:prstGeom prst="rect">
            <a:avLst/>
          </a:prstGeom>
          <a:noFill/>
          <a:ln w="9525">
            <a:noFill/>
            <a:miter lim="800000"/>
            <a:headEnd/>
            <a:tailEnd/>
          </a:ln>
        </p:spPr>
        <p:txBody>
          <a:bodyPr wrap="none" lIns="92075" tIns="46038" rIns="92075" bIns="46038">
            <a:spAutoFit/>
          </a:bodyPr>
          <a:lstStyle/>
          <a:p>
            <a:pPr eaLnBrk="0" hangingPunct="0"/>
            <a:r>
              <a:rPr lang="en-US">
                <a:solidFill>
                  <a:srgbClr val="FF0066"/>
                </a:solidFill>
                <a:latin typeface="Arial Narrow" pitchFamily="34" charset="0"/>
              </a:rPr>
              <a:t>Exterior</a:t>
            </a:r>
          </a:p>
        </p:txBody>
      </p:sp>
      <p:sp>
        <p:nvSpPr>
          <p:cNvPr id="34823" name="Rectangle 7"/>
          <p:cNvSpPr>
            <a:spLocks noChangeArrowheads="1"/>
          </p:cNvSpPr>
          <p:nvPr/>
        </p:nvSpPr>
        <p:spPr bwMode="auto">
          <a:xfrm>
            <a:off x="5032375" y="3784600"/>
            <a:ext cx="989013" cy="366713"/>
          </a:xfrm>
          <a:prstGeom prst="rect">
            <a:avLst/>
          </a:prstGeom>
          <a:noFill/>
          <a:ln w="9525">
            <a:noFill/>
            <a:miter lim="800000"/>
            <a:headEnd/>
            <a:tailEnd/>
          </a:ln>
        </p:spPr>
        <p:txBody>
          <a:bodyPr wrap="none" lIns="92075" tIns="46038" rIns="92075" bIns="46038">
            <a:spAutoFit/>
          </a:bodyPr>
          <a:lstStyle/>
          <a:p>
            <a:pPr eaLnBrk="0" hangingPunct="0"/>
            <a:r>
              <a:rPr lang="en-US">
                <a:solidFill>
                  <a:srgbClr val="996633"/>
                </a:solidFill>
                <a:latin typeface="Arial Narrow" pitchFamily="34" charset="0"/>
              </a:rPr>
              <a:t>Boundary</a:t>
            </a:r>
          </a:p>
        </p:txBody>
      </p:sp>
      <p:sp>
        <p:nvSpPr>
          <p:cNvPr id="34824" name="Rectangle 8"/>
          <p:cNvSpPr>
            <a:spLocks noChangeArrowheads="1"/>
          </p:cNvSpPr>
          <p:nvPr/>
        </p:nvSpPr>
        <p:spPr bwMode="auto">
          <a:xfrm>
            <a:off x="7429500" y="4375150"/>
            <a:ext cx="674688" cy="366713"/>
          </a:xfrm>
          <a:prstGeom prst="rect">
            <a:avLst/>
          </a:prstGeom>
          <a:noFill/>
          <a:ln w="9525">
            <a:noFill/>
            <a:miter lim="800000"/>
            <a:headEnd/>
            <a:tailEnd/>
          </a:ln>
        </p:spPr>
        <p:txBody>
          <a:bodyPr wrap="none" lIns="92075" tIns="46038" rIns="92075" bIns="46038">
            <a:spAutoFit/>
          </a:bodyPr>
          <a:lstStyle/>
          <a:p>
            <a:pPr eaLnBrk="0" hangingPunct="0"/>
            <a:r>
              <a:rPr lang="en-US">
                <a:solidFill>
                  <a:srgbClr val="FF9900"/>
                </a:solidFill>
                <a:latin typeface="Arial Narrow" pitchFamily="34" charset="0"/>
              </a:rPr>
              <a:t>Portal</a:t>
            </a:r>
          </a:p>
        </p:txBody>
      </p:sp>
      <p:sp>
        <p:nvSpPr>
          <p:cNvPr id="34825" name="Line 9"/>
          <p:cNvSpPr>
            <a:spLocks noChangeShapeType="1"/>
          </p:cNvSpPr>
          <p:nvPr/>
        </p:nvSpPr>
        <p:spPr bwMode="auto">
          <a:xfrm>
            <a:off x="7408863" y="4538663"/>
            <a:ext cx="225425" cy="268287"/>
          </a:xfrm>
          <a:prstGeom prst="line">
            <a:avLst/>
          </a:prstGeom>
          <a:noFill/>
          <a:ln w="12700">
            <a:solidFill>
              <a:srgbClr val="FF9900"/>
            </a:solidFill>
            <a:round/>
            <a:headEnd type="none" w="sm" len="sm"/>
            <a:tailEnd type="none" w="sm" len="sm"/>
          </a:ln>
        </p:spPr>
        <p:txBody>
          <a:bodyPr/>
          <a:lstStyle/>
          <a:p>
            <a:endParaRPr lang="en-US"/>
          </a:p>
        </p:txBody>
      </p:sp>
      <p:sp>
        <p:nvSpPr>
          <p:cNvPr id="34826" name="Freeform 10"/>
          <p:cNvSpPr>
            <a:spLocks/>
          </p:cNvSpPr>
          <p:nvPr/>
        </p:nvSpPr>
        <p:spPr bwMode="auto">
          <a:xfrm>
            <a:off x="7388225" y="4791075"/>
            <a:ext cx="249238" cy="152400"/>
          </a:xfrm>
          <a:custGeom>
            <a:avLst/>
            <a:gdLst>
              <a:gd name="T0" fmla="*/ 156 w 157"/>
              <a:gd name="T1" fmla="*/ 0 h 96"/>
              <a:gd name="T2" fmla="*/ 145 w 157"/>
              <a:gd name="T3" fmla="*/ 32 h 96"/>
              <a:gd name="T4" fmla="*/ 134 w 157"/>
              <a:gd name="T5" fmla="*/ 58 h 96"/>
              <a:gd name="T6" fmla="*/ 120 w 157"/>
              <a:gd name="T7" fmla="*/ 80 h 96"/>
              <a:gd name="T8" fmla="*/ 101 w 157"/>
              <a:gd name="T9" fmla="*/ 90 h 96"/>
              <a:gd name="T10" fmla="*/ 80 w 157"/>
              <a:gd name="T11" fmla="*/ 95 h 96"/>
              <a:gd name="T12" fmla="*/ 54 w 157"/>
              <a:gd name="T13" fmla="*/ 95 h 96"/>
              <a:gd name="T14" fmla="*/ 0 w 157"/>
              <a:gd name="T15" fmla="*/ 80 h 96"/>
              <a:gd name="T16" fmla="*/ 0 60000 65536"/>
              <a:gd name="T17" fmla="*/ 0 60000 65536"/>
              <a:gd name="T18" fmla="*/ 0 60000 65536"/>
              <a:gd name="T19" fmla="*/ 0 60000 65536"/>
              <a:gd name="T20" fmla="*/ 0 60000 65536"/>
              <a:gd name="T21" fmla="*/ 0 60000 65536"/>
              <a:gd name="T22" fmla="*/ 0 60000 65536"/>
              <a:gd name="T23" fmla="*/ 0 60000 65536"/>
              <a:gd name="T24" fmla="*/ 0 w 157"/>
              <a:gd name="T25" fmla="*/ 0 h 96"/>
              <a:gd name="T26" fmla="*/ 157 w 157"/>
              <a:gd name="T27" fmla="*/ 96 h 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7" h="96">
                <a:moveTo>
                  <a:pt x="156" y="0"/>
                </a:moveTo>
                <a:lnTo>
                  <a:pt x="145" y="32"/>
                </a:lnTo>
                <a:lnTo>
                  <a:pt x="134" y="58"/>
                </a:lnTo>
                <a:lnTo>
                  <a:pt x="120" y="80"/>
                </a:lnTo>
                <a:lnTo>
                  <a:pt x="101" y="90"/>
                </a:lnTo>
                <a:lnTo>
                  <a:pt x="80" y="95"/>
                </a:lnTo>
                <a:lnTo>
                  <a:pt x="54" y="95"/>
                </a:lnTo>
                <a:lnTo>
                  <a:pt x="0" y="80"/>
                </a:lnTo>
              </a:path>
            </a:pathLst>
          </a:custGeom>
          <a:noFill/>
          <a:ln w="25400" cap="rnd" cmpd="sng">
            <a:solidFill>
              <a:srgbClr val="FF9900"/>
            </a:solidFill>
            <a:prstDash val="sysDot"/>
            <a:round/>
            <a:headEnd type="none" w="sm" len="sm"/>
            <a:tailEnd type="none" w="sm" len="sm"/>
          </a:ln>
        </p:spPr>
        <p:txBody>
          <a:bodyPr/>
          <a:lstStyle/>
          <a:p>
            <a:endParaRPr lang="en-US"/>
          </a:p>
        </p:txBody>
      </p:sp>
      <p:sp>
        <p:nvSpPr>
          <p:cNvPr id="34827" name="Oval 11"/>
          <p:cNvSpPr>
            <a:spLocks noChangeArrowheads="1"/>
          </p:cNvSpPr>
          <p:nvPr/>
        </p:nvSpPr>
        <p:spPr bwMode="auto">
          <a:xfrm>
            <a:off x="1058863" y="4751388"/>
            <a:ext cx="127000" cy="127000"/>
          </a:xfrm>
          <a:prstGeom prst="ellipse">
            <a:avLst/>
          </a:prstGeom>
          <a:solidFill>
            <a:srgbClr val="FF0066"/>
          </a:solidFill>
          <a:ln w="12700">
            <a:solidFill>
              <a:schemeClr val="tx1"/>
            </a:solidFill>
            <a:round/>
            <a:headEnd/>
            <a:tailEnd/>
          </a:ln>
        </p:spPr>
        <p:txBody>
          <a:bodyPr wrap="none" anchor="ctr"/>
          <a:lstStyle/>
          <a:p>
            <a:endParaRPr lang="en-US"/>
          </a:p>
        </p:txBody>
      </p:sp>
      <p:sp>
        <p:nvSpPr>
          <p:cNvPr id="34828" name="Oval 12"/>
          <p:cNvSpPr>
            <a:spLocks noChangeArrowheads="1"/>
          </p:cNvSpPr>
          <p:nvPr/>
        </p:nvSpPr>
        <p:spPr bwMode="auto">
          <a:xfrm>
            <a:off x="3757613" y="4751388"/>
            <a:ext cx="127000" cy="127000"/>
          </a:xfrm>
          <a:prstGeom prst="ellipse">
            <a:avLst/>
          </a:prstGeom>
          <a:solidFill>
            <a:schemeClr val="accent1"/>
          </a:solidFill>
          <a:ln w="12700">
            <a:solidFill>
              <a:schemeClr val="tx1"/>
            </a:solidFill>
            <a:round/>
            <a:headEnd/>
            <a:tailEnd/>
          </a:ln>
        </p:spPr>
        <p:txBody>
          <a:bodyPr wrap="none" lIns="92075" tIns="46038" rIns="92075" bIns="46038" anchor="ctr"/>
          <a:lstStyle/>
          <a:p>
            <a:pPr algn="ctr" eaLnBrk="0" hangingPunct="0"/>
            <a:endParaRPr lang="en-US" sz="2400"/>
          </a:p>
        </p:txBody>
      </p:sp>
      <p:sp>
        <p:nvSpPr>
          <p:cNvPr id="34829" name="Rectangle 13"/>
          <p:cNvSpPr>
            <a:spLocks noChangeArrowheads="1"/>
          </p:cNvSpPr>
          <p:nvPr/>
        </p:nvSpPr>
        <p:spPr bwMode="auto">
          <a:xfrm>
            <a:off x="752475" y="4451350"/>
            <a:ext cx="779463" cy="366713"/>
          </a:xfrm>
          <a:prstGeom prst="rect">
            <a:avLst/>
          </a:prstGeom>
          <a:noFill/>
          <a:ln w="9525">
            <a:noFill/>
            <a:miter lim="800000"/>
            <a:headEnd/>
            <a:tailEnd/>
          </a:ln>
        </p:spPr>
        <p:txBody>
          <a:bodyPr wrap="none" lIns="92075" tIns="46038" rIns="92075" bIns="46038">
            <a:spAutoFit/>
          </a:bodyPr>
          <a:lstStyle/>
          <a:p>
            <a:pPr eaLnBrk="0" hangingPunct="0"/>
            <a:r>
              <a:rPr lang="en-US">
                <a:solidFill>
                  <a:srgbClr val="FF0066"/>
                </a:solidFill>
                <a:latin typeface="Arial Narrow" pitchFamily="34" charset="0"/>
              </a:rPr>
              <a:t>Source</a:t>
            </a:r>
          </a:p>
        </p:txBody>
      </p:sp>
      <p:sp>
        <p:nvSpPr>
          <p:cNvPr id="34830" name="Rectangle 14"/>
          <p:cNvSpPr>
            <a:spLocks noChangeArrowheads="1"/>
          </p:cNvSpPr>
          <p:nvPr/>
        </p:nvSpPr>
        <p:spPr bwMode="auto">
          <a:xfrm>
            <a:off x="2203450" y="4813300"/>
            <a:ext cx="571500" cy="366713"/>
          </a:xfrm>
          <a:prstGeom prst="rect">
            <a:avLst/>
          </a:prstGeom>
          <a:noFill/>
          <a:ln w="9525">
            <a:noFill/>
            <a:miter lim="800000"/>
            <a:headEnd/>
            <a:tailEnd/>
          </a:ln>
        </p:spPr>
        <p:txBody>
          <a:bodyPr wrap="none" lIns="92075" tIns="46038" rIns="92075" bIns="46038">
            <a:spAutoFit/>
          </a:bodyPr>
          <a:lstStyle/>
          <a:p>
            <a:pPr eaLnBrk="0" hangingPunct="0"/>
            <a:r>
              <a:rPr lang="en-US">
                <a:solidFill>
                  <a:schemeClr val="accent2"/>
                </a:solidFill>
                <a:latin typeface="Arial Narrow" pitchFamily="34" charset="0"/>
              </a:rPr>
              <a:t>Path</a:t>
            </a:r>
          </a:p>
        </p:txBody>
      </p:sp>
      <p:sp>
        <p:nvSpPr>
          <p:cNvPr id="34831" name="Rectangle 15"/>
          <p:cNvSpPr>
            <a:spLocks noChangeArrowheads="1"/>
          </p:cNvSpPr>
          <p:nvPr/>
        </p:nvSpPr>
        <p:spPr bwMode="auto">
          <a:xfrm>
            <a:off x="3568700" y="4451350"/>
            <a:ext cx="581025" cy="366713"/>
          </a:xfrm>
          <a:prstGeom prst="rect">
            <a:avLst/>
          </a:prstGeom>
          <a:noFill/>
          <a:ln w="9525">
            <a:noFill/>
            <a:miter lim="800000"/>
            <a:headEnd/>
            <a:tailEnd/>
          </a:ln>
        </p:spPr>
        <p:txBody>
          <a:bodyPr wrap="none" lIns="92075" tIns="46038" rIns="92075" bIns="46038">
            <a:spAutoFit/>
          </a:bodyPr>
          <a:lstStyle/>
          <a:p>
            <a:pPr eaLnBrk="0" hangingPunct="0"/>
            <a:r>
              <a:rPr lang="en-US">
                <a:solidFill>
                  <a:srgbClr val="009900"/>
                </a:solidFill>
                <a:latin typeface="Arial Narrow" pitchFamily="34" charset="0"/>
              </a:rPr>
              <a:t>Goal</a:t>
            </a:r>
          </a:p>
        </p:txBody>
      </p:sp>
      <p:sp>
        <p:nvSpPr>
          <p:cNvPr id="34832" name="Rectangle 16"/>
          <p:cNvSpPr>
            <a:spLocks noChangeArrowheads="1"/>
          </p:cNvSpPr>
          <p:nvPr/>
        </p:nvSpPr>
        <p:spPr bwMode="auto">
          <a:xfrm>
            <a:off x="2008188" y="4241800"/>
            <a:ext cx="923925" cy="366713"/>
          </a:xfrm>
          <a:prstGeom prst="rect">
            <a:avLst/>
          </a:prstGeom>
          <a:noFill/>
          <a:ln w="9525">
            <a:noFill/>
            <a:miter lim="800000"/>
            <a:headEnd/>
            <a:tailEnd/>
          </a:ln>
        </p:spPr>
        <p:txBody>
          <a:bodyPr wrap="none" lIns="92075" tIns="46038" rIns="92075" bIns="46038">
            <a:spAutoFit/>
          </a:bodyPr>
          <a:lstStyle/>
          <a:p>
            <a:pPr eaLnBrk="0" hangingPunct="0"/>
            <a:r>
              <a:rPr lang="en-US">
                <a:solidFill>
                  <a:srgbClr val="FF66FF"/>
                </a:solidFill>
                <a:latin typeface="Arial Narrow" pitchFamily="34" charset="0"/>
              </a:rPr>
              <a:t>Trajector</a:t>
            </a:r>
          </a:p>
        </p:txBody>
      </p:sp>
      <p:sp>
        <p:nvSpPr>
          <p:cNvPr id="34833" name="Oval 17"/>
          <p:cNvSpPr>
            <a:spLocks noChangeArrowheads="1"/>
          </p:cNvSpPr>
          <p:nvPr/>
        </p:nvSpPr>
        <p:spPr bwMode="auto">
          <a:xfrm>
            <a:off x="2344738" y="4576763"/>
            <a:ext cx="127000" cy="127000"/>
          </a:xfrm>
          <a:prstGeom prst="ellipse">
            <a:avLst/>
          </a:prstGeom>
          <a:solidFill>
            <a:srgbClr val="FF66FF"/>
          </a:solidFill>
          <a:ln w="12700">
            <a:solidFill>
              <a:schemeClr val="tx1"/>
            </a:solidFill>
            <a:round/>
            <a:headEnd/>
            <a:tailEnd/>
          </a:ln>
        </p:spPr>
        <p:txBody>
          <a:bodyPr wrap="none" anchor="ctr"/>
          <a:lstStyle/>
          <a:p>
            <a:endParaRPr lang="en-US"/>
          </a:p>
        </p:txBody>
      </p:sp>
      <p:pic>
        <p:nvPicPr>
          <p:cNvPr id="34834" name="Picture 18"/>
          <p:cNvPicPr>
            <a:picLocks noChangeArrowheads="1"/>
          </p:cNvPicPr>
          <p:nvPr/>
        </p:nvPicPr>
        <p:blipFill>
          <a:blip r:embed="rId4" cstate="print"/>
          <a:srcRect/>
          <a:stretch>
            <a:fillRect/>
          </a:stretch>
        </p:blipFill>
        <p:spPr bwMode="auto">
          <a:xfrm>
            <a:off x="2479675" y="4537075"/>
            <a:ext cx="752475" cy="254000"/>
          </a:xfrm>
          <a:prstGeom prst="rect">
            <a:avLst/>
          </a:prstGeom>
          <a:noFill/>
          <a:ln w="9525">
            <a:noFill/>
            <a:miter lim="800000"/>
            <a:headEnd/>
            <a:tailEnd/>
          </a:ln>
        </p:spPr>
      </p:pic>
      <p:sp>
        <p:nvSpPr>
          <p:cNvPr id="34835" name="Rectangle 19"/>
          <p:cNvSpPr>
            <a:spLocks noChangeArrowheads="1"/>
          </p:cNvSpPr>
          <p:nvPr/>
        </p:nvSpPr>
        <p:spPr bwMode="auto">
          <a:xfrm>
            <a:off x="1189038" y="4778375"/>
            <a:ext cx="2565400" cy="71438"/>
          </a:xfrm>
          <a:prstGeom prst="rect">
            <a:avLst/>
          </a:prstGeom>
          <a:solidFill>
            <a:schemeClr val="accent2"/>
          </a:solidFill>
          <a:ln w="12700">
            <a:solidFill>
              <a:schemeClr val="tx1"/>
            </a:solidFill>
            <a:miter lim="800000"/>
            <a:headEnd/>
            <a:tailEnd/>
          </a:ln>
        </p:spPr>
        <p:txBody>
          <a:bodyPr wrap="none" anchor="ctr"/>
          <a:lstStyle/>
          <a:p>
            <a:endParaRPr lang="en-US"/>
          </a:p>
        </p:txBody>
      </p:sp>
      <p:sp>
        <p:nvSpPr>
          <p:cNvPr id="34836" name="Rectangle 20"/>
          <p:cNvSpPr>
            <a:spLocks noChangeArrowheads="1"/>
          </p:cNvSpPr>
          <p:nvPr/>
        </p:nvSpPr>
        <p:spPr bwMode="auto">
          <a:xfrm>
            <a:off x="1123950" y="5949950"/>
            <a:ext cx="6437313" cy="457200"/>
          </a:xfrm>
          <a:prstGeom prst="rect">
            <a:avLst/>
          </a:prstGeom>
          <a:noFill/>
          <a:ln w="9525">
            <a:noFill/>
            <a:miter lim="800000"/>
            <a:headEnd/>
            <a:tailEnd/>
          </a:ln>
        </p:spPr>
        <p:txBody>
          <a:bodyPr wrap="none" lIns="92075" tIns="46038" rIns="92075" bIns="46038">
            <a:spAutoFit/>
          </a:bodyPr>
          <a:lstStyle/>
          <a:p>
            <a:pPr eaLnBrk="0" hangingPunct="0"/>
            <a:r>
              <a:rPr lang="en-US" sz="2400">
                <a:latin typeface="Arial Narrow" pitchFamily="34" charset="0"/>
              </a:rPr>
              <a:t>These are </a:t>
            </a:r>
            <a:r>
              <a:rPr lang="en-US" sz="2400" b="1">
                <a:latin typeface="Arial Narrow" pitchFamily="34" charset="0"/>
              </a:rPr>
              <a:t>abstractions</a:t>
            </a:r>
            <a:r>
              <a:rPr lang="en-US" sz="2400">
                <a:latin typeface="Arial Narrow" pitchFamily="34" charset="0"/>
              </a:rPr>
              <a:t> over sensorimotor experiences.</a:t>
            </a:r>
          </a:p>
        </p:txBody>
      </p:sp>
      <p:sp>
        <p:nvSpPr>
          <p:cNvPr id="34837" name="Rectangle 21"/>
          <p:cNvSpPr>
            <a:spLocks noChangeArrowheads="1"/>
          </p:cNvSpPr>
          <p:nvPr/>
        </p:nvSpPr>
        <p:spPr bwMode="auto">
          <a:xfrm>
            <a:off x="1109663" y="1408113"/>
            <a:ext cx="2700337" cy="1933575"/>
          </a:xfrm>
          <a:prstGeom prst="rect">
            <a:avLst/>
          </a:prstGeom>
          <a:noFill/>
          <a:ln w="12700">
            <a:solidFill>
              <a:schemeClr val="tx1"/>
            </a:solidFill>
            <a:miter lim="800000"/>
            <a:headEnd/>
            <a:tailEnd/>
          </a:ln>
        </p:spPr>
        <p:txBody>
          <a:bodyPr wrap="none" lIns="92075" tIns="46038" rIns="92075" bIns="46038">
            <a:spAutoFit/>
          </a:bodyPr>
          <a:lstStyle/>
          <a:p>
            <a:pPr eaLnBrk="0" hangingPunct="0">
              <a:tabLst>
                <a:tab pos="457200" algn="l"/>
              </a:tabLst>
            </a:pPr>
            <a:r>
              <a:rPr lang="en-US" sz="2000" b="1">
                <a:latin typeface="Arial Narrow" pitchFamily="34" charset="0"/>
              </a:rPr>
              <a:t>schema</a:t>
            </a:r>
            <a:r>
              <a:rPr lang="en-US" sz="2000">
                <a:latin typeface="Arial Narrow" pitchFamily="34" charset="0"/>
              </a:rPr>
              <a:t> </a:t>
            </a:r>
            <a:r>
              <a:rPr lang="en-US" sz="2000" i="1">
                <a:latin typeface="Arial Narrow" pitchFamily="34" charset="0"/>
              </a:rPr>
              <a:t>Source-Path-Goal</a:t>
            </a:r>
          </a:p>
          <a:p>
            <a:pPr eaLnBrk="0" hangingPunct="0">
              <a:tabLst>
                <a:tab pos="457200" algn="l"/>
              </a:tabLst>
            </a:pPr>
            <a:r>
              <a:rPr lang="en-US" sz="2000">
                <a:latin typeface="Arial Narrow" pitchFamily="34" charset="0"/>
              </a:rPr>
              <a:t>	</a:t>
            </a:r>
            <a:r>
              <a:rPr lang="en-US" sz="2000" b="1">
                <a:latin typeface="Arial Narrow" pitchFamily="34" charset="0"/>
              </a:rPr>
              <a:t>roles</a:t>
            </a:r>
            <a:endParaRPr lang="en-US" sz="2000">
              <a:latin typeface="Arial Narrow" pitchFamily="34" charset="0"/>
            </a:endParaRPr>
          </a:p>
          <a:p>
            <a:pPr eaLnBrk="0" hangingPunct="0">
              <a:tabLst>
                <a:tab pos="457200" algn="l"/>
              </a:tabLst>
            </a:pPr>
            <a:r>
              <a:rPr lang="en-US" sz="2000">
                <a:latin typeface="Arial Narrow" pitchFamily="34" charset="0"/>
              </a:rPr>
              <a:t>		source</a:t>
            </a:r>
          </a:p>
          <a:p>
            <a:pPr eaLnBrk="0" hangingPunct="0">
              <a:tabLst>
                <a:tab pos="457200" algn="l"/>
              </a:tabLst>
            </a:pPr>
            <a:r>
              <a:rPr lang="en-US" sz="2000">
                <a:latin typeface="Arial Narrow" pitchFamily="34" charset="0"/>
              </a:rPr>
              <a:t>		path</a:t>
            </a:r>
          </a:p>
          <a:p>
            <a:pPr eaLnBrk="0" hangingPunct="0">
              <a:tabLst>
                <a:tab pos="457200" algn="l"/>
              </a:tabLst>
            </a:pPr>
            <a:r>
              <a:rPr lang="en-US" sz="2000">
                <a:latin typeface="Arial Narrow" pitchFamily="34" charset="0"/>
              </a:rPr>
              <a:t>		goal</a:t>
            </a:r>
          </a:p>
          <a:p>
            <a:pPr eaLnBrk="0" hangingPunct="0">
              <a:tabLst>
                <a:tab pos="457200" algn="l"/>
              </a:tabLst>
            </a:pPr>
            <a:r>
              <a:rPr lang="en-US" sz="2000">
                <a:latin typeface="Arial Narrow" pitchFamily="34" charset="0"/>
              </a:rPr>
              <a:t>		trajector</a:t>
            </a:r>
          </a:p>
        </p:txBody>
      </p:sp>
      <p:sp>
        <p:nvSpPr>
          <p:cNvPr id="34838" name="Rectangle 22"/>
          <p:cNvSpPr>
            <a:spLocks noChangeArrowheads="1"/>
          </p:cNvSpPr>
          <p:nvPr/>
        </p:nvSpPr>
        <p:spPr bwMode="auto">
          <a:xfrm>
            <a:off x="4246563" y="996950"/>
            <a:ext cx="1227137" cy="336550"/>
          </a:xfrm>
          <a:prstGeom prst="rect">
            <a:avLst/>
          </a:prstGeom>
          <a:noFill/>
          <a:ln w="9525">
            <a:noFill/>
            <a:miter lim="800000"/>
            <a:headEnd/>
            <a:tailEnd/>
          </a:ln>
        </p:spPr>
        <p:txBody>
          <a:bodyPr wrap="none" lIns="92075" tIns="46038" rIns="92075" bIns="46038">
            <a:spAutoFit/>
          </a:bodyPr>
          <a:lstStyle/>
          <a:p>
            <a:pPr eaLnBrk="0" hangingPunct="0"/>
            <a:r>
              <a:rPr lang="en-US" sz="1600">
                <a:solidFill>
                  <a:srgbClr val="9900FF"/>
                </a:solidFill>
                <a:latin typeface="Arial Narrow" pitchFamily="34" charset="0"/>
              </a:rPr>
              <a:t>schema name</a:t>
            </a:r>
          </a:p>
        </p:txBody>
      </p:sp>
      <p:sp>
        <p:nvSpPr>
          <p:cNvPr id="34839" name="Freeform 23"/>
          <p:cNvSpPr>
            <a:spLocks/>
          </p:cNvSpPr>
          <p:nvPr/>
        </p:nvSpPr>
        <p:spPr bwMode="auto">
          <a:xfrm>
            <a:off x="3341688" y="1181100"/>
            <a:ext cx="957262" cy="201613"/>
          </a:xfrm>
          <a:custGeom>
            <a:avLst/>
            <a:gdLst>
              <a:gd name="T0" fmla="*/ 602 w 603"/>
              <a:gd name="T1" fmla="*/ 16 h 127"/>
              <a:gd name="T2" fmla="*/ 494 w 603"/>
              <a:gd name="T3" fmla="*/ 7 h 127"/>
              <a:gd name="T4" fmla="*/ 442 w 603"/>
              <a:gd name="T5" fmla="*/ 3 h 127"/>
              <a:gd name="T6" fmla="*/ 394 w 603"/>
              <a:gd name="T7" fmla="*/ 2 h 127"/>
              <a:gd name="T8" fmla="*/ 346 w 603"/>
              <a:gd name="T9" fmla="*/ 0 h 127"/>
              <a:gd name="T10" fmla="*/ 299 w 603"/>
              <a:gd name="T11" fmla="*/ 2 h 127"/>
              <a:gd name="T12" fmla="*/ 256 w 603"/>
              <a:gd name="T13" fmla="*/ 6 h 127"/>
              <a:gd name="T14" fmla="*/ 217 w 603"/>
              <a:gd name="T15" fmla="*/ 11 h 127"/>
              <a:gd name="T16" fmla="*/ 199 w 603"/>
              <a:gd name="T17" fmla="*/ 16 h 127"/>
              <a:gd name="T18" fmla="*/ 182 w 603"/>
              <a:gd name="T19" fmla="*/ 21 h 127"/>
              <a:gd name="T20" fmla="*/ 147 w 603"/>
              <a:gd name="T21" fmla="*/ 35 h 127"/>
              <a:gd name="T22" fmla="*/ 113 w 603"/>
              <a:gd name="T23" fmla="*/ 50 h 127"/>
              <a:gd name="T24" fmla="*/ 82 w 603"/>
              <a:gd name="T25" fmla="*/ 68 h 127"/>
              <a:gd name="T26" fmla="*/ 56 w 603"/>
              <a:gd name="T27" fmla="*/ 87 h 127"/>
              <a:gd name="T28" fmla="*/ 35 w 603"/>
              <a:gd name="T29" fmla="*/ 103 h 127"/>
              <a:gd name="T30" fmla="*/ 17 w 603"/>
              <a:gd name="T31" fmla="*/ 116 h 127"/>
              <a:gd name="T32" fmla="*/ 9 w 603"/>
              <a:gd name="T33" fmla="*/ 121 h 127"/>
              <a:gd name="T34" fmla="*/ 0 w 603"/>
              <a:gd name="T35" fmla="*/ 126 h 1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3"/>
              <a:gd name="T55" fmla="*/ 0 h 127"/>
              <a:gd name="T56" fmla="*/ 603 w 603"/>
              <a:gd name="T57" fmla="*/ 127 h 12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3" h="127">
                <a:moveTo>
                  <a:pt x="602" y="16"/>
                </a:moveTo>
                <a:lnTo>
                  <a:pt x="494" y="7"/>
                </a:lnTo>
                <a:lnTo>
                  <a:pt x="442" y="3"/>
                </a:lnTo>
                <a:lnTo>
                  <a:pt x="394" y="2"/>
                </a:lnTo>
                <a:lnTo>
                  <a:pt x="346" y="0"/>
                </a:lnTo>
                <a:lnTo>
                  <a:pt x="299" y="2"/>
                </a:lnTo>
                <a:lnTo>
                  <a:pt x="256" y="6"/>
                </a:lnTo>
                <a:lnTo>
                  <a:pt x="217" y="11"/>
                </a:lnTo>
                <a:lnTo>
                  <a:pt x="199" y="16"/>
                </a:lnTo>
                <a:lnTo>
                  <a:pt x="182" y="21"/>
                </a:lnTo>
                <a:lnTo>
                  <a:pt x="147" y="35"/>
                </a:lnTo>
                <a:lnTo>
                  <a:pt x="113" y="50"/>
                </a:lnTo>
                <a:lnTo>
                  <a:pt x="82" y="68"/>
                </a:lnTo>
                <a:lnTo>
                  <a:pt x="56" y="87"/>
                </a:lnTo>
                <a:lnTo>
                  <a:pt x="35" y="103"/>
                </a:lnTo>
                <a:lnTo>
                  <a:pt x="17" y="116"/>
                </a:lnTo>
                <a:lnTo>
                  <a:pt x="9" y="121"/>
                </a:lnTo>
                <a:lnTo>
                  <a:pt x="0" y="126"/>
                </a:lnTo>
              </a:path>
            </a:pathLst>
          </a:custGeom>
          <a:noFill/>
          <a:ln w="12700" cap="rnd" cmpd="sng">
            <a:solidFill>
              <a:srgbClr val="9900FF"/>
            </a:solidFill>
            <a:prstDash val="sysDot"/>
            <a:round/>
            <a:headEnd type="none" w="sm" len="sm"/>
            <a:tailEnd type="stealth" w="med" len="med"/>
          </a:ln>
        </p:spPr>
        <p:txBody>
          <a:bodyPr/>
          <a:lstStyle/>
          <a:p>
            <a:endParaRPr lang="en-US"/>
          </a:p>
        </p:txBody>
      </p:sp>
      <p:sp>
        <p:nvSpPr>
          <p:cNvPr id="34840" name="Freeform 24"/>
          <p:cNvSpPr>
            <a:spLocks/>
          </p:cNvSpPr>
          <p:nvPr/>
        </p:nvSpPr>
        <p:spPr bwMode="auto">
          <a:xfrm>
            <a:off x="5511800" y="1119188"/>
            <a:ext cx="1498600" cy="311150"/>
          </a:xfrm>
          <a:custGeom>
            <a:avLst/>
            <a:gdLst>
              <a:gd name="T0" fmla="*/ 0 w 1126"/>
              <a:gd name="T1" fmla="*/ 7 h 196"/>
              <a:gd name="T2" fmla="*/ 264 w 1126"/>
              <a:gd name="T3" fmla="*/ 1 h 196"/>
              <a:gd name="T4" fmla="*/ 389 w 1126"/>
              <a:gd name="T5" fmla="*/ 0 h 196"/>
              <a:gd name="T6" fmla="*/ 507 w 1126"/>
              <a:gd name="T7" fmla="*/ 0 h 196"/>
              <a:gd name="T8" fmla="*/ 617 w 1126"/>
              <a:gd name="T9" fmla="*/ 1 h 196"/>
              <a:gd name="T10" fmla="*/ 720 w 1126"/>
              <a:gd name="T11" fmla="*/ 6 h 196"/>
              <a:gd name="T12" fmla="*/ 816 w 1126"/>
              <a:gd name="T13" fmla="*/ 13 h 196"/>
              <a:gd name="T14" fmla="*/ 890 w 1126"/>
              <a:gd name="T15" fmla="*/ 23 h 196"/>
              <a:gd name="T16" fmla="*/ 926 w 1126"/>
              <a:gd name="T17" fmla="*/ 30 h 196"/>
              <a:gd name="T18" fmla="*/ 956 w 1126"/>
              <a:gd name="T19" fmla="*/ 39 h 196"/>
              <a:gd name="T20" fmla="*/ 1000 w 1126"/>
              <a:gd name="T21" fmla="*/ 59 h 196"/>
              <a:gd name="T22" fmla="*/ 1037 w 1126"/>
              <a:gd name="T23" fmla="*/ 84 h 196"/>
              <a:gd name="T24" fmla="*/ 1066 w 1126"/>
              <a:gd name="T25" fmla="*/ 110 h 196"/>
              <a:gd name="T26" fmla="*/ 1088 w 1126"/>
              <a:gd name="T27" fmla="*/ 135 h 196"/>
              <a:gd name="T28" fmla="*/ 1103 w 1126"/>
              <a:gd name="T29" fmla="*/ 160 h 196"/>
              <a:gd name="T30" fmla="*/ 1110 w 1126"/>
              <a:gd name="T31" fmla="*/ 180 h 196"/>
              <a:gd name="T32" fmla="*/ 1118 w 1126"/>
              <a:gd name="T33" fmla="*/ 187 h 196"/>
              <a:gd name="T34" fmla="*/ 1125 w 1126"/>
              <a:gd name="T35" fmla="*/ 195 h 19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26"/>
              <a:gd name="T55" fmla="*/ 0 h 196"/>
              <a:gd name="T56" fmla="*/ 1126 w 1126"/>
              <a:gd name="T57" fmla="*/ 196 h 19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26" h="196">
                <a:moveTo>
                  <a:pt x="0" y="7"/>
                </a:moveTo>
                <a:lnTo>
                  <a:pt x="264" y="1"/>
                </a:lnTo>
                <a:lnTo>
                  <a:pt x="389" y="0"/>
                </a:lnTo>
                <a:lnTo>
                  <a:pt x="507" y="0"/>
                </a:lnTo>
                <a:lnTo>
                  <a:pt x="617" y="1"/>
                </a:lnTo>
                <a:lnTo>
                  <a:pt x="720" y="6"/>
                </a:lnTo>
                <a:lnTo>
                  <a:pt x="816" y="13"/>
                </a:lnTo>
                <a:lnTo>
                  <a:pt x="890" y="23"/>
                </a:lnTo>
                <a:lnTo>
                  <a:pt x="926" y="30"/>
                </a:lnTo>
                <a:lnTo>
                  <a:pt x="956" y="39"/>
                </a:lnTo>
                <a:lnTo>
                  <a:pt x="1000" y="59"/>
                </a:lnTo>
                <a:lnTo>
                  <a:pt x="1037" y="84"/>
                </a:lnTo>
                <a:lnTo>
                  <a:pt x="1066" y="110"/>
                </a:lnTo>
                <a:lnTo>
                  <a:pt x="1088" y="135"/>
                </a:lnTo>
                <a:lnTo>
                  <a:pt x="1103" y="160"/>
                </a:lnTo>
                <a:lnTo>
                  <a:pt x="1110" y="180"/>
                </a:lnTo>
                <a:lnTo>
                  <a:pt x="1118" y="187"/>
                </a:lnTo>
                <a:lnTo>
                  <a:pt x="1125" y="195"/>
                </a:lnTo>
              </a:path>
            </a:pathLst>
          </a:custGeom>
          <a:noFill/>
          <a:ln w="12700" cap="rnd" cmpd="sng">
            <a:solidFill>
              <a:srgbClr val="9900FF"/>
            </a:solidFill>
            <a:prstDash val="sysDot"/>
            <a:round/>
            <a:headEnd type="none" w="sm" len="sm"/>
            <a:tailEnd type="stealth" w="med" len="med"/>
          </a:ln>
        </p:spPr>
        <p:txBody>
          <a:bodyPr/>
          <a:lstStyle/>
          <a:p>
            <a:endParaRPr lang="en-US"/>
          </a:p>
        </p:txBody>
      </p:sp>
      <p:sp>
        <p:nvSpPr>
          <p:cNvPr id="34841" name="Rectangle 25"/>
          <p:cNvSpPr>
            <a:spLocks noChangeArrowheads="1"/>
          </p:cNvSpPr>
          <p:nvPr/>
        </p:nvSpPr>
        <p:spPr bwMode="auto">
          <a:xfrm>
            <a:off x="4337050" y="2101850"/>
            <a:ext cx="920750" cy="336550"/>
          </a:xfrm>
          <a:prstGeom prst="rect">
            <a:avLst/>
          </a:prstGeom>
          <a:noFill/>
          <a:ln w="9525">
            <a:noFill/>
            <a:miter lim="800000"/>
            <a:headEnd/>
            <a:tailEnd/>
          </a:ln>
        </p:spPr>
        <p:txBody>
          <a:bodyPr wrap="none" lIns="92075" tIns="46038" rIns="92075" bIns="46038">
            <a:spAutoFit/>
          </a:bodyPr>
          <a:lstStyle/>
          <a:p>
            <a:pPr eaLnBrk="0" hangingPunct="0"/>
            <a:r>
              <a:rPr lang="en-US" sz="1600">
                <a:solidFill>
                  <a:srgbClr val="9900FF"/>
                </a:solidFill>
                <a:latin typeface="Arial Narrow" pitchFamily="34" charset="0"/>
              </a:rPr>
              <a:t>role name</a:t>
            </a:r>
          </a:p>
        </p:txBody>
      </p:sp>
      <p:sp>
        <p:nvSpPr>
          <p:cNvPr id="34842" name="Freeform 26"/>
          <p:cNvSpPr>
            <a:spLocks/>
          </p:cNvSpPr>
          <p:nvPr/>
        </p:nvSpPr>
        <p:spPr bwMode="auto">
          <a:xfrm>
            <a:off x="2590800" y="2344738"/>
            <a:ext cx="1779588" cy="93662"/>
          </a:xfrm>
          <a:custGeom>
            <a:avLst/>
            <a:gdLst>
              <a:gd name="T0" fmla="*/ 1500 w 1501"/>
              <a:gd name="T1" fmla="*/ 2 h 84"/>
              <a:gd name="T2" fmla="*/ 1325 w 1501"/>
              <a:gd name="T3" fmla="*/ 0 h 84"/>
              <a:gd name="T4" fmla="*/ 1150 w 1501"/>
              <a:gd name="T5" fmla="*/ 0 h 84"/>
              <a:gd name="T6" fmla="*/ 980 w 1501"/>
              <a:gd name="T7" fmla="*/ 0 h 84"/>
              <a:gd name="T8" fmla="*/ 824 w 1501"/>
              <a:gd name="T9" fmla="*/ 0 h 84"/>
              <a:gd name="T10" fmla="*/ 672 w 1501"/>
              <a:gd name="T11" fmla="*/ 0 h 84"/>
              <a:gd name="T12" fmla="*/ 534 w 1501"/>
              <a:gd name="T13" fmla="*/ 2 h 84"/>
              <a:gd name="T14" fmla="*/ 470 w 1501"/>
              <a:gd name="T15" fmla="*/ 4 h 84"/>
              <a:gd name="T16" fmla="*/ 410 w 1501"/>
              <a:gd name="T17" fmla="*/ 5 h 84"/>
              <a:gd name="T18" fmla="*/ 359 w 1501"/>
              <a:gd name="T19" fmla="*/ 7 h 84"/>
              <a:gd name="T20" fmla="*/ 309 w 1501"/>
              <a:gd name="T21" fmla="*/ 9 h 84"/>
              <a:gd name="T22" fmla="*/ 267 w 1501"/>
              <a:gd name="T23" fmla="*/ 13 h 84"/>
              <a:gd name="T24" fmla="*/ 226 w 1501"/>
              <a:gd name="T25" fmla="*/ 15 h 84"/>
              <a:gd name="T26" fmla="*/ 194 w 1501"/>
              <a:gd name="T27" fmla="*/ 21 h 84"/>
              <a:gd name="T28" fmla="*/ 161 w 1501"/>
              <a:gd name="T29" fmla="*/ 25 h 84"/>
              <a:gd name="T30" fmla="*/ 115 w 1501"/>
              <a:gd name="T31" fmla="*/ 37 h 84"/>
              <a:gd name="T32" fmla="*/ 79 w 1501"/>
              <a:gd name="T33" fmla="*/ 46 h 84"/>
              <a:gd name="T34" fmla="*/ 56 w 1501"/>
              <a:gd name="T35" fmla="*/ 58 h 84"/>
              <a:gd name="T36" fmla="*/ 37 w 1501"/>
              <a:gd name="T37" fmla="*/ 69 h 84"/>
              <a:gd name="T38" fmla="*/ 19 w 1501"/>
              <a:gd name="T39" fmla="*/ 77 h 84"/>
              <a:gd name="T40" fmla="*/ 0 w 1501"/>
              <a:gd name="T41" fmla="*/ 83 h 8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01"/>
              <a:gd name="T64" fmla="*/ 0 h 84"/>
              <a:gd name="T65" fmla="*/ 1501 w 1501"/>
              <a:gd name="T66" fmla="*/ 84 h 8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01" h="84">
                <a:moveTo>
                  <a:pt x="1500" y="2"/>
                </a:moveTo>
                <a:lnTo>
                  <a:pt x="1325" y="0"/>
                </a:lnTo>
                <a:lnTo>
                  <a:pt x="1150" y="0"/>
                </a:lnTo>
                <a:lnTo>
                  <a:pt x="980" y="0"/>
                </a:lnTo>
                <a:lnTo>
                  <a:pt x="824" y="0"/>
                </a:lnTo>
                <a:lnTo>
                  <a:pt x="672" y="0"/>
                </a:lnTo>
                <a:lnTo>
                  <a:pt x="534" y="2"/>
                </a:lnTo>
                <a:lnTo>
                  <a:pt x="470" y="4"/>
                </a:lnTo>
                <a:lnTo>
                  <a:pt x="410" y="5"/>
                </a:lnTo>
                <a:lnTo>
                  <a:pt x="359" y="7"/>
                </a:lnTo>
                <a:lnTo>
                  <a:pt x="309" y="9"/>
                </a:lnTo>
                <a:lnTo>
                  <a:pt x="267" y="13"/>
                </a:lnTo>
                <a:lnTo>
                  <a:pt x="226" y="15"/>
                </a:lnTo>
                <a:lnTo>
                  <a:pt x="194" y="21"/>
                </a:lnTo>
                <a:lnTo>
                  <a:pt x="161" y="25"/>
                </a:lnTo>
                <a:lnTo>
                  <a:pt x="115" y="37"/>
                </a:lnTo>
                <a:lnTo>
                  <a:pt x="79" y="46"/>
                </a:lnTo>
                <a:lnTo>
                  <a:pt x="56" y="58"/>
                </a:lnTo>
                <a:lnTo>
                  <a:pt x="37" y="69"/>
                </a:lnTo>
                <a:lnTo>
                  <a:pt x="19" y="77"/>
                </a:lnTo>
                <a:lnTo>
                  <a:pt x="0" y="83"/>
                </a:lnTo>
              </a:path>
            </a:pathLst>
          </a:custGeom>
          <a:noFill/>
          <a:ln w="12700" cap="rnd" cmpd="sng">
            <a:solidFill>
              <a:srgbClr val="9900FF"/>
            </a:solidFill>
            <a:prstDash val="sysDot"/>
            <a:round/>
            <a:headEnd type="none" w="sm" len="sm"/>
            <a:tailEnd type="stealth" w="med" len="med"/>
          </a:ln>
        </p:spPr>
        <p:txBody>
          <a:bodyPr/>
          <a:lstStyle/>
          <a:p>
            <a:endParaRPr lang="en-US"/>
          </a:p>
        </p:txBody>
      </p:sp>
      <p:sp>
        <p:nvSpPr>
          <p:cNvPr id="34843" name="Freeform 27"/>
          <p:cNvSpPr>
            <a:spLocks/>
          </p:cNvSpPr>
          <p:nvPr/>
        </p:nvSpPr>
        <p:spPr bwMode="auto">
          <a:xfrm>
            <a:off x="5257800" y="2286000"/>
            <a:ext cx="1295400" cy="152400"/>
          </a:xfrm>
          <a:custGeom>
            <a:avLst/>
            <a:gdLst>
              <a:gd name="T0" fmla="*/ 0 w 701"/>
              <a:gd name="T1" fmla="*/ 0 h 44"/>
              <a:gd name="T2" fmla="*/ 167 w 701"/>
              <a:gd name="T3" fmla="*/ 0 h 44"/>
              <a:gd name="T4" fmla="*/ 316 w 701"/>
              <a:gd name="T5" fmla="*/ 0 h 44"/>
              <a:gd name="T6" fmla="*/ 390 w 701"/>
              <a:gd name="T7" fmla="*/ 0 h 44"/>
              <a:gd name="T8" fmla="*/ 452 w 701"/>
              <a:gd name="T9" fmla="*/ 0 h 44"/>
              <a:gd name="T10" fmla="*/ 508 w 701"/>
              <a:gd name="T11" fmla="*/ 2 h 44"/>
              <a:gd name="T12" fmla="*/ 558 w 701"/>
              <a:gd name="T13" fmla="*/ 4 h 44"/>
              <a:gd name="T14" fmla="*/ 595 w 701"/>
              <a:gd name="T15" fmla="*/ 7 h 44"/>
              <a:gd name="T16" fmla="*/ 626 w 701"/>
              <a:gd name="T17" fmla="*/ 13 h 44"/>
              <a:gd name="T18" fmla="*/ 644 w 701"/>
              <a:gd name="T19" fmla="*/ 19 h 44"/>
              <a:gd name="T20" fmla="*/ 663 w 701"/>
              <a:gd name="T21" fmla="*/ 24 h 44"/>
              <a:gd name="T22" fmla="*/ 681 w 701"/>
              <a:gd name="T23" fmla="*/ 36 h 44"/>
              <a:gd name="T24" fmla="*/ 694 w 701"/>
              <a:gd name="T25" fmla="*/ 39 h 44"/>
              <a:gd name="T26" fmla="*/ 700 w 701"/>
              <a:gd name="T27" fmla="*/ 43 h 4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01"/>
              <a:gd name="T43" fmla="*/ 0 h 44"/>
              <a:gd name="T44" fmla="*/ 701 w 701"/>
              <a:gd name="T45" fmla="*/ 44 h 4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01" h="44">
                <a:moveTo>
                  <a:pt x="0" y="0"/>
                </a:moveTo>
                <a:lnTo>
                  <a:pt x="167" y="0"/>
                </a:lnTo>
                <a:lnTo>
                  <a:pt x="316" y="0"/>
                </a:lnTo>
                <a:lnTo>
                  <a:pt x="390" y="0"/>
                </a:lnTo>
                <a:lnTo>
                  <a:pt x="452" y="0"/>
                </a:lnTo>
                <a:lnTo>
                  <a:pt x="508" y="2"/>
                </a:lnTo>
                <a:lnTo>
                  <a:pt x="558" y="4"/>
                </a:lnTo>
                <a:lnTo>
                  <a:pt x="595" y="7"/>
                </a:lnTo>
                <a:lnTo>
                  <a:pt x="626" y="13"/>
                </a:lnTo>
                <a:lnTo>
                  <a:pt x="644" y="19"/>
                </a:lnTo>
                <a:lnTo>
                  <a:pt x="663" y="24"/>
                </a:lnTo>
                <a:lnTo>
                  <a:pt x="681" y="36"/>
                </a:lnTo>
                <a:lnTo>
                  <a:pt x="694" y="39"/>
                </a:lnTo>
                <a:lnTo>
                  <a:pt x="700" y="43"/>
                </a:lnTo>
              </a:path>
            </a:pathLst>
          </a:custGeom>
          <a:noFill/>
          <a:ln w="12700" cap="rnd" cmpd="sng">
            <a:solidFill>
              <a:srgbClr val="9900FF"/>
            </a:solidFill>
            <a:prstDash val="sysDot"/>
            <a:round/>
            <a:headEnd type="none" w="sm" len="sm"/>
            <a:tailEnd type="stealth" w="med" len="med"/>
          </a:ln>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slow"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04800" y="274638"/>
            <a:ext cx="8382000" cy="715962"/>
          </a:xfrm>
        </p:spPr>
        <p:txBody>
          <a:bodyPr/>
          <a:lstStyle/>
          <a:p>
            <a:pPr eaLnBrk="1" hangingPunct="1"/>
            <a:r>
              <a:rPr lang="en-US" smtClean="0"/>
              <a:t>ECG  </a:t>
            </a:r>
            <a:r>
              <a:rPr lang="en-US" b="1" smtClean="0">
                <a:cs typeface="Arial" charset="0"/>
              </a:rPr>
              <a:t>Schemas</a:t>
            </a:r>
          </a:p>
        </p:txBody>
      </p:sp>
      <p:sp>
        <p:nvSpPr>
          <p:cNvPr id="35843" name="Rectangle 3"/>
          <p:cNvSpPr>
            <a:spLocks noGrp="1" noChangeArrowheads="1"/>
          </p:cNvSpPr>
          <p:nvPr>
            <p:ph type="body" sz="half" idx="1"/>
          </p:nvPr>
        </p:nvSpPr>
        <p:spPr>
          <a:xfrm>
            <a:off x="0" y="1524000"/>
            <a:ext cx="4495800" cy="4602163"/>
          </a:xfrm>
        </p:spPr>
        <p:txBody>
          <a:bodyPr/>
          <a:lstStyle/>
          <a:p>
            <a:pPr eaLnBrk="1" hangingPunct="1">
              <a:lnSpc>
                <a:spcPct val="90000"/>
              </a:lnSpc>
              <a:buFontTx/>
              <a:buNone/>
            </a:pPr>
            <a:r>
              <a:rPr lang="en-US" b="1" smtClean="0">
                <a:cs typeface="Arial" charset="0"/>
              </a:rPr>
              <a:t>schema</a:t>
            </a:r>
            <a:r>
              <a:rPr lang="en-US" smtClean="0">
                <a:cs typeface="Arial" charset="0"/>
              </a:rPr>
              <a:t> &lt;name&gt;  </a:t>
            </a:r>
            <a:r>
              <a:rPr lang="en-US" b="1" smtClean="0">
                <a:cs typeface="Arial" charset="0"/>
              </a:rPr>
              <a:t>subcase of</a:t>
            </a:r>
            <a:r>
              <a:rPr lang="en-US" smtClean="0">
                <a:cs typeface="Arial" charset="0"/>
              </a:rPr>
              <a:t> &lt;schema&gt;  </a:t>
            </a:r>
            <a:r>
              <a:rPr lang="en-US" b="1" smtClean="0">
                <a:cs typeface="Arial" charset="0"/>
              </a:rPr>
              <a:t>evokes</a:t>
            </a:r>
            <a:r>
              <a:rPr lang="en-US" smtClean="0">
                <a:cs typeface="Arial" charset="0"/>
              </a:rPr>
              <a:t> &lt;schema&gt; </a:t>
            </a:r>
            <a:r>
              <a:rPr lang="en-US" b="1" smtClean="0">
                <a:cs typeface="Arial" charset="0"/>
              </a:rPr>
              <a:t>as</a:t>
            </a:r>
            <a:r>
              <a:rPr lang="en-US" smtClean="0">
                <a:cs typeface="Arial" charset="0"/>
              </a:rPr>
              <a:t>   </a:t>
            </a:r>
          </a:p>
          <a:p>
            <a:pPr eaLnBrk="1" hangingPunct="1">
              <a:lnSpc>
                <a:spcPct val="90000"/>
              </a:lnSpc>
              <a:buFontTx/>
              <a:buNone/>
            </a:pPr>
            <a:r>
              <a:rPr lang="en-US" smtClean="0">
                <a:cs typeface="Arial" charset="0"/>
              </a:rPr>
              <a:t>      &lt;local name&gt;  </a:t>
            </a:r>
          </a:p>
          <a:p>
            <a:pPr eaLnBrk="1" hangingPunct="1">
              <a:lnSpc>
                <a:spcPct val="90000"/>
              </a:lnSpc>
              <a:buFontTx/>
              <a:buNone/>
            </a:pPr>
            <a:r>
              <a:rPr lang="en-US" b="1" smtClean="0">
                <a:cs typeface="Arial" charset="0"/>
              </a:rPr>
              <a:t>   roles </a:t>
            </a:r>
            <a:r>
              <a:rPr lang="en-US" smtClean="0">
                <a:cs typeface="Arial" charset="0"/>
              </a:rPr>
              <a:t>&lt; local role &gt;:  </a:t>
            </a:r>
          </a:p>
          <a:p>
            <a:pPr eaLnBrk="1" hangingPunct="1">
              <a:lnSpc>
                <a:spcPct val="90000"/>
              </a:lnSpc>
              <a:buFontTx/>
              <a:buNone/>
            </a:pPr>
            <a:r>
              <a:rPr lang="en-US" smtClean="0">
                <a:cs typeface="Arial" charset="0"/>
              </a:rPr>
              <a:t>       &lt;role restriction&gt;  </a:t>
            </a:r>
          </a:p>
          <a:p>
            <a:pPr eaLnBrk="1" hangingPunct="1">
              <a:lnSpc>
                <a:spcPct val="90000"/>
              </a:lnSpc>
              <a:buFontTx/>
              <a:buNone/>
            </a:pPr>
            <a:r>
              <a:rPr lang="en-US" b="1" smtClean="0">
                <a:cs typeface="Arial" charset="0"/>
              </a:rPr>
              <a:t>constraints </a:t>
            </a:r>
            <a:r>
              <a:rPr lang="en-US" smtClean="0">
                <a:cs typeface="Arial" charset="0"/>
              </a:rPr>
              <a:t>	</a:t>
            </a:r>
          </a:p>
          <a:p>
            <a:pPr eaLnBrk="1" hangingPunct="1">
              <a:lnSpc>
                <a:spcPct val="90000"/>
              </a:lnSpc>
              <a:buFontTx/>
              <a:buNone/>
            </a:pPr>
            <a:r>
              <a:rPr lang="en-US" smtClean="0">
                <a:cs typeface="Arial" charset="0"/>
              </a:rPr>
              <a:t>   &lt;role&gt;  ↔  &lt;role&gt;	</a:t>
            </a:r>
          </a:p>
          <a:p>
            <a:pPr eaLnBrk="1" hangingPunct="1">
              <a:lnSpc>
                <a:spcPct val="90000"/>
              </a:lnSpc>
              <a:buFontTx/>
              <a:buNone/>
            </a:pPr>
            <a:r>
              <a:rPr lang="en-US" smtClean="0">
                <a:cs typeface="Arial" charset="0"/>
              </a:rPr>
              <a:t>   &lt;role&gt;  </a:t>
            </a:r>
            <a:r>
              <a:rPr lang="en-US" smtClean="0">
                <a:cs typeface="Arial" charset="0"/>
                <a:sym typeface="Wingdings" pitchFamily="2" charset="2"/>
              </a:rPr>
              <a:t></a:t>
            </a:r>
            <a:r>
              <a:rPr lang="en-US" smtClean="0">
                <a:cs typeface="Arial" charset="0"/>
              </a:rPr>
              <a:t>  &lt;value&gt;</a:t>
            </a:r>
          </a:p>
          <a:p>
            <a:pPr eaLnBrk="1" hangingPunct="1">
              <a:lnSpc>
                <a:spcPct val="90000"/>
              </a:lnSpc>
              <a:buFontTx/>
              <a:buNone/>
            </a:pPr>
            <a:r>
              <a:rPr lang="en-US" smtClean="0">
                <a:cs typeface="Arial" charset="0"/>
              </a:rPr>
              <a:t>    &lt;predicate&gt;</a:t>
            </a:r>
            <a:r>
              <a:rPr lang="en-US" smtClean="0"/>
              <a:t> </a:t>
            </a:r>
          </a:p>
        </p:txBody>
      </p:sp>
      <p:sp>
        <p:nvSpPr>
          <p:cNvPr id="35844" name="Rectangle 4"/>
          <p:cNvSpPr>
            <a:spLocks noGrp="1" noChangeArrowheads="1"/>
          </p:cNvSpPr>
          <p:nvPr>
            <p:ph type="body" sz="half" idx="2"/>
          </p:nvPr>
        </p:nvSpPr>
        <p:spPr>
          <a:xfrm>
            <a:off x="4648200" y="1447800"/>
            <a:ext cx="4495800" cy="4678363"/>
          </a:xfrm>
        </p:spPr>
        <p:txBody>
          <a:bodyPr/>
          <a:lstStyle/>
          <a:p>
            <a:pPr eaLnBrk="1" hangingPunct="1">
              <a:buFontTx/>
              <a:buNone/>
            </a:pPr>
            <a:r>
              <a:rPr lang="en-US" b="1" smtClean="0">
                <a:cs typeface="Arial" charset="0"/>
              </a:rPr>
              <a:t>schema</a:t>
            </a:r>
            <a:r>
              <a:rPr lang="en-US" smtClean="0">
                <a:cs typeface="Arial" charset="0"/>
              </a:rPr>
              <a:t> Hypotenuse  </a:t>
            </a:r>
            <a:r>
              <a:rPr lang="en-US" b="1" smtClean="0">
                <a:cs typeface="Arial" charset="0"/>
              </a:rPr>
              <a:t>subcase of</a:t>
            </a:r>
            <a:r>
              <a:rPr lang="en-US" smtClean="0">
                <a:cs typeface="Arial" charset="0"/>
              </a:rPr>
              <a:t> Line-Segment  </a:t>
            </a:r>
          </a:p>
          <a:p>
            <a:pPr eaLnBrk="1" hangingPunct="1">
              <a:buFontTx/>
              <a:buNone/>
            </a:pPr>
            <a:r>
              <a:rPr lang="en-US" b="1" smtClean="0">
                <a:cs typeface="Arial" charset="0"/>
              </a:rPr>
              <a:t> evokes</a:t>
            </a:r>
            <a:r>
              <a:rPr lang="en-US" smtClean="0">
                <a:cs typeface="Arial" charset="0"/>
              </a:rPr>
              <a:t> Right-Tri </a:t>
            </a:r>
            <a:r>
              <a:rPr lang="en-US" b="1" smtClean="0">
                <a:cs typeface="Arial" charset="0"/>
              </a:rPr>
              <a:t>as</a:t>
            </a:r>
            <a:r>
              <a:rPr lang="en-US" smtClean="0">
                <a:cs typeface="Arial" charset="0"/>
              </a:rPr>
              <a:t> rt  </a:t>
            </a:r>
          </a:p>
          <a:p>
            <a:pPr eaLnBrk="1" hangingPunct="1">
              <a:buFontTx/>
              <a:buNone/>
            </a:pPr>
            <a:r>
              <a:rPr lang="en-US" b="1" smtClean="0">
                <a:cs typeface="Arial" charset="0"/>
              </a:rPr>
              <a:t> roles</a:t>
            </a:r>
            <a:r>
              <a:rPr lang="en-US" smtClean="0">
                <a:cs typeface="Arial" charset="0"/>
              </a:rPr>
              <a:t>  	</a:t>
            </a:r>
          </a:p>
          <a:p>
            <a:pPr eaLnBrk="1" hangingPunct="1">
              <a:buFontTx/>
              <a:buNone/>
            </a:pPr>
            <a:r>
              <a:rPr lang="en-US" smtClean="0">
                <a:cs typeface="Arial" charset="0"/>
              </a:rPr>
              <a:t>   {lower-left: Point}	</a:t>
            </a:r>
          </a:p>
          <a:p>
            <a:pPr eaLnBrk="1" hangingPunct="1">
              <a:buFontTx/>
              <a:buNone/>
            </a:pPr>
            <a:r>
              <a:rPr lang="en-US" smtClean="0">
                <a:cs typeface="Arial" charset="0"/>
              </a:rPr>
              <a:t>   {upper-right: Point} </a:t>
            </a:r>
          </a:p>
          <a:p>
            <a:pPr eaLnBrk="1" hangingPunct="1">
              <a:buFontTx/>
              <a:buNone/>
            </a:pPr>
            <a:r>
              <a:rPr lang="en-US" b="1" smtClean="0">
                <a:cs typeface="Arial" charset="0"/>
              </a:rPr>
              <a:t>constraints</a:t>
            </a:r>
            <a:r>
              <a:rPr lang="en-US" smtClean="0">
                <a:cs typeface="Arial" charset="0"/>
              </a:rPr>
              <a:t> </a:t>
            </a:r>
          </a:p>
          <a:p>
            <a:pPr eaLnBrk="1" hangingPunct="1">
              <a:buFontTx/>
              <a:buNone/>
            </a:pPr>
            <a:r>
              <a:rPr lang="en-US" smtClean="0">
                <a:cs typeface="Arial" charset="0"/>
              </a:rPr>
              <a:t>    </a:t>
            </a:r>
            <a:r>
              <a:rPr lang="en-US" b="1" smtClean="0">
                <a:cs typeface="Arial" charset="0"/>
              </a:rPr>
              <a:t>self </a:t>
            </a:r>
            <a:r>
              <a:rPr lang="en-US" smtClean="0">
                <a:cs typeface="Arial" charset="0"/>
              </a:rPr>
              <a:t>↔ rt.long-side</a:t>
            </a:r>
            <a:r>
              <a:rPr lang="en-US"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400080"/>
    </a:dk2>
    <a:lt2>
      <a:srgbClr val="FFFF66"/>
    </a:lt2>
    <a:accent1>
      <a:srgbClr val="FF9900"/>
    </a:accent1>
    <a:accent2>
      <a:srgbClr val="800080"/>
    </a:accent2>
    <a:accent3>
      <a:srgbClr val="AFAAC0"/>
    </a:accent3>
    <a:accent4>
      <a:srgbClr val="DADADA"/>
    </a:accent4>
    <a:accent5>
      <a:srgbClr val="FFCAAA"/>
    </a:accent5>
    <a:accent6>
      <a:srgbClr val="730073"/>
    </a:accent6>
    <a:hlink>
      <a:srgbClr val="FF0000"/>
    </a:hlink>
    <a:folHlink>
      <a:srgbClr val="969696"/>
    </a:folHlink>
  </a:clr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22609</TotalTime>
  <Words>2843</Words>
  <Application>Microsoft Office PowerPoint</Application>
  <PresentationFormat>On-screen Show (4:3)</PresentationFormat>
  <Paragraphs>1006</Paragraphs>
  <Slides>61</Slides>
  <Notes>13</Notes>
  <HiddenSlides>4</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61</vt:i4>
      </vt:variant>
    </vt:vector>
  </HeadingPairs>
  <TitlesOfParts>
    <vt:vector size="65" baseType="lpstr">
      <vt:lpstr>Default Design</vt:lpstr>
      <vt:lpstr>Chart</vt:lpstr>
      <vt:lpstr>Equation</vt:lpstr>
      <vt:lpstr>Microsoft Office Excel Chart</vt:lpstr>
      <vt:lpstr> Simulation-based language understanding</vt:lpstr>
      <vt:lpstr>Simulation specification</vt:lpstr>
      <vt:lpstr>NTL Manifesto</vt:lpstr>
      <vt:lpstr>Simulation based Language Understanding</vt:lpstr>
      <vt:lpstr>Embodied Construction Grammar </vt:lpstr>
      <vt:lpstr>Embodied Construction Grammar ECG (Formalizing Cognitive Linguisitcs)</vt:lpstr>
      <vt:lpstr>ECG Structures</vt:lpstr>
      <vt:lpstr>Embodied schemas</vt:lpstr>
      <vt:lpstr>ECG  Schemas</vt:lpstr>
      <vt:lpstr>Source-Path-Goal; Container</vt:lpstr>
      <vt:lpstr>Referent Descriptor Schemas</vt:lpstr>
      <vt:lpstr>ECG Constructions</vt:lpstr>
      <vt:lpstr>Into and The CXNs</vt:lpstr>
      <vt:lpstr>Two Grammatical CXNs</vt:lpstr>
      <vt:lpstr>Simulation specification</vt:lpstr>
      <vt:lpstr>Competition-based analyzer</vt:lpstr>
      <vt:lpstr>Combined score determines best-fit</vt:lpstr>
      <vt:lpstr>0Eve1walked2into3the4house5 </vt:lpstr>
      <vt:lpstr>Unification chains and their fillers</vt:lpstr>
      <vt:lpstr>Summary: ECG</vt:lpstr>
      <vt:lpstr>Productive Argument Omission (Mandarin) Johno Bryant &amp; Eva Mok</vt:lpstr>
      <vt:lpstr>Arguments are omitted with different probabilities</vt:lpstr>
      <vt:lpstr>Analyzing ni3 gei3 yi2 (You give auntie)</vt:lpstr>
      <vt:lpstr>Using frame and lexical information to restrict type of reference</vt:lpstr>
      <vt:lpstr>Can the omitted argument be recovered from context?</vt:lpstr>
      <vt:lpstr>How good of a theme is a peach?  How about an aunt?</vt:lpstr>
      <vt:lpstr>The argument omission patterns shown earlier  can be covered with just ONE construction</vt:lpstr>
      <vt:lpstr>Leverage process to simplify representation</vt:lpstr>
      <vt:lpstr>Best-fit example with theme omitted</vt:lpstr>
      <vt:lpstr>How to recover the omitted argument, in this case the peach?</vt:lpstr>
      <vt:lpstr>Best-fit example with theme omitted</vt:lpstr>
      <vt:lpstr>How to recover the omitted argument, in this case the aunt and the peach?</vt:lpstr>
      <vt:lpstr>Modeling context for  language understanding and learning</vt:lpstr>
      <vt:lpstr>The context model tracks accessible  entities, events, and utterances</vt:lpstr>
      <vt:lpstr>Each of the items in the context model has rich internal structure</vt:lpstr>
      <vt:lpstr>Analysis produces a semantic specification</vt:lpstr>
      <vt:lpstr>How Can Children Be So Good At  Learning Language?</vt:lpstr>
      <vt:lpstr>Key ideas for a NT of language acquisition Nancy Chang and Eva Mok</vt:lpstr>
      <vt:lpstr>Embodiment and Grammar Learning</vt:lpstr>
      <vt:lpstr>Two perspectives on grammar learning</vt:lpstr>
      <vt:lpstr>Key assumptions for language acquisition</vt:lpstr>
      <vt:lpstr>Analysis draws on constructions and context</vt:lpstr>
      <vt:lpstr>Learning updates linguistic knowledge based on input utterances</vt:lpstr>
      <vt:lpstr>Context aids understanding:  Incomplete grammars yield partial SemSpec</vt:lpstr>
      <vt:lpstr>Context bootstraps learning:  new construction maps form to meaning</vt:lpstr>
      <vt:lpstr>Context bootstraps learning:  new construction maps form to meaning</vt:lpstr>
      <vt:lpstr>Grammar learning: suggesting new CxNs and reorganizing existing ones</vt:lpstr>
      <vt:lpstr>    Challenge: How far up to generalize</vt:lpstr>
      <vt:lpstr>     Challenge: Omissible constituents</vt:lpstr>
      <vt:lpstr>    When does the learning stop?</vt:lpstr>
      <vt:lpstr>Intuition for MDL</vt:lpstr>
      <vt:lpstr>Intuition for MDL</vt:lpstr>
      <vt:lpstr>Usage-based learning:  comprehension and production</vt:lpstr>
      <vt:lpstr>Slide 54</vt:lpstr>
      <vt:lpstr>Slide 55</vt:lpstr>
      <vt:lpstr>Basic Questions Addressed</vt:lpstr>
      <vt:lpstr>Language, Learning and Neural Modeling www.icsi.berkeley.edu/AI</vt:lpstr>
      <vt:lpstr>Simulation Semantics</vt:lpstr>
      <vt:lpstr>Grammar learning: hypothesizing new constructions and reorganizing them</vt:lpstr>
      <vt:lpstr>Discovering the Conceptual Primitives 2008 Cognitive Science Conference</vt:lpstr>
      <vt:lpstr>Understanding an utterance in context:  analysis and simulation</vt:lpstr>
    </vt:vector>
  </TitlesOfParts>
  <Company>SMU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FALCON: Boosting Knowledge for Answer Engines</dc:title>
  <dc:creator>Sanda Harabagiu</dc:creator>
  <cp:lastModifiedBy>feldman</cp:lastModifiedBy>
  <cp:revision>719</cp:revision>
  <dcterms:created xsi:type="dcterms:W3CDTF">2000-11-11T18:18:58Z</dcterms:created>
  <dcterms:modified xsi:type="dcterms:W3CDTF">2009-07-21T22:14:40Z</dcterms:modified>
</cp:coreProperties>
</file>