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5" d="100"/>
          <a:sy n="75" d="100"/>
        </p:scale>
        <p:origin x="72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63B244-B0CA-41F4-AC46-7AB2AA3E4524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3CDFA0-7BAA-4693-A0AB-D1E512C6B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16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D7322C-43C1-4FC0-8729-1DECABB6DA53}" type="slidenum">
              <a:rPr lang="en-US" altLang="en-US" smtClean="0">
                <a:latin typeface="Tahoma" panose="020B0604030504040204" pitchFamily="34" charset="0"/>
              </a:rPr>
              <a:pPr/>
              <a:t>1</a:t>
            </a:fld>
            <a:endParaRPr lang="en-US" altLang="en-US" smtClean="0">
              <a:latin typeface="Tahoma" panose="020B060403050404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66614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AD993BC-9A4F-484D-B925-753120244B6B}" type="slidenum">
              <a:rPr lang="en-US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latin typeface="Tahoma" panose="020B060403050404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4841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F09A3AC-6252-4ED1-B636-61598B48C097}" type="slidenum">
              <a:rPr lang="en-US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mtClean="0">
              <a:latin typeface="Tahoma" panose="020B060403050404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50722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8A581FE-7EA2-4B5E-BE01-6DCF1C47515D}" type="slidenum">
              <a:rPr lang="en-US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latin typeface="Tahoma" panose="020B0604030504040204" pitchFamily="34" charset="0"/>
            </a:endParaRPr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77925" y="701675"/>
            <a:ext cx="4633913" cy="3475038"/>
          </a:xfrm>
          <a:ln w="12700" cap="flat"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3250"/>
            <a:ext cx="5118100" cy="41735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4871" tIns="47437" rIns="94871" bIns="47437"/>
          <a:lstStyle/>
          <a:p>
            <a:pPr defTabSz="955675"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94664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FF2F69D-F061-410D-AF5B-4B32F432109A}" type="slidenum">
              <a:rPr lang="en-US" altLang="en-US" smtClean="0">
                <a:latin typeface="Tahoma" panose="020B0604030504040204" pitchFamily="34" charset="0"/>
              </a:rPr>
              <a:pPr/>
              <a:t>18</a:t>
            </a:fld>
            <a:endParaRPr lang="en-US" altLang="en-US" smtClean="0">
              <a:latin typeface="Tahoma" panose="020B0604030504040204" pitchFamily="34" charset="0"/>
            </a:endParaRPr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77925" y="701675"/>
            <a:ext cx="4633913" cy="3475038"/>
          </a:xfrm>
          <a:ln w="12700" cap="flat"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3250"/>
            <a:ext cx="5118100" cy="41735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4871" tIns="47437" rIns="94871" bIns="47437"/>
          <a:lstStyle/>
          <a:p>
            <a:pPr defTabSz="955675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21454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260275-98A9-4A4A-8F16-AD429CED1DC8}" type="slidenum">
              <a:rPr lang="en-US" altLang="en-US" smtClean="0">
                <a:latin typeface="Tahoma" panose="020B0604030504040204" pitchFamily="34" charset="0"/>
              </a:rPr>
              <a:pPr/>
              <a:t>19</a:t>
            </a:fld>
            <a:endParaRPr lang="en-US" altLang="en-US" smtClean="0">
              <a:latin typeface="Tahoma" panose="020B0604030504040204" pitchFamily="34" charset="0"/>
            </a:endParaRPr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404813" y="700088"/>
            <a:ext cx="6178550" cy="3476625"/>
          </a:xfrm>
          <a:solidFill>
            <a:srgbClr val="FFFFFF"/>
          </a:solidFill>
          <a:ln w="12700" cap="flat"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6" name="Rectangle 3"/>
          <p:cNvSpPr>
            <a:spLocks noChangeArrowheads="1"/>
          </p:cNvSpPr>
          <p:nvPr>
            <p:ph type="body" idx="1"/>
          </p:nvPr>
        </p:nvSpPr>
        <p:spPr>
          <a:xfrm>
            <a:off x="931863" y="4411663"/>
            <a:ext cx="5121275" cy="41735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85" tIns="45852" rIns="93285" bIns="45852"/>
          <a:lstStyle/>
          <a:p>
            <a:pPr>
              <a:spcBef>
                <a:spcPct val="0"/>
              </a:spcBef>
            </a:pPr>
            <a:r>
              <a:rPr lang="en-US" altLang="en-US" sz="2400" smtClean="0">
                <a:solidFill>
                  <a:srgbClr val="000000"/>
                </a:solidFill>
              </a:rPr>
              <a:t>It should be clear that the simulation specification includes exactly the schematic content of the different elements of the sentence, bound appropriately. </a:t>
            </a:r>
          </a:p>
          <a:p>
            <a:pPr>
              <a:spcBef>
                <a:spcPct val="0"/>
              </a:spcBef>
            </a:pPr>
            <a:endParaRPr lang="en-US" altLang="en-US" sz="2400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endParaRPr lang="en-US" altLang="en-US" sz="2400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en-US" altLang="en-US" sz="2400" smtClean="0">
                <a:solidFill>
                  <a:srgbClr val="000000"/>
                </a:solidFill>
              </a:rPr>
              <a:t>As noted earlier, the two representations differ with respect to which image schemas are involved – as reflected by the additional CONTAINER schema in Figure 5b – and in the precise bindings of aspects of the cafe to the SPG schema. </a:t>
            </a:r>
          </a:p>
          <a:p>
            <a:pPr>
              <a:spcBef>
                <a:spcPct val="0"/>
              </a:spcBef>
            </a:pPr>
            <a:endParaRPr lang="en-US" altLang="en-US" sz="2400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en-US" altLang="en-US" sz="2400" smtClean="0">
                <a:solidFill>
                  <a:srgbClr val="000000"/>
                </a:solidFill>
              </a:rPr>
              <a:t>Like the image schema representations, the simulation specifications can be viewed as a summary of the much more complex structures that are active when an event is simulated or imagined. Activating these structures – that is, “running” the simulation – can thus provide the much richer basis for inference necessary for accounting for many linguistic phenomena</a:t>
            </a:r>
          </a:p>
        </p:txBody>
      </p:sp>
    </p:spTree>
    <p:extLst>
      <p:ext uri="{BB962C8B-B14F-4D97-AF65-F5344CB8AC3E}">
        <p14:creationId xmlns:p14="http://schemas.microsoft.com/office/powerpoint/2010/main" val="9322598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7E32A85-BD66-4C8E-BA68-61281B22A2FB}" type="slidenum">
              <a:rPr lang="en-US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406400" y="701675"/>
            <a:ext cx="6176963" cy="3475038"/>
          </a:xfrm>
          <a:ln w="12700" cap="flat"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3250"/>
            <a:ext cx="5118100" cy="41735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4871" tIns="47437" rIns="94871" bIns="47437"/>
          <a:lstStyle/>
          <a:p>
            <a:pPr defTabSz="955675" eaLnBrk="1" hangingPunct="1">
              <a:spcBef>
                <a:spcPct val="0"/>
              </a:spcBef>
            </a:pPr>
            <a:r>
              <a:rPr lang="en-US" altLang="en-US" sz="2400" smtClean="0"/>
              <a:t>Certain words are closely associated with biological phenomena. </a:t>
            </a:r>
          </a:p>
          <a:p>
            <a:pPr defTabSz="955675" eaLnBrk="1" hangingPunct="1">
              <a:spcBef>
                <a:spcPct val="0"/>
              </a:spcBef>
            </a:pPr>
            <a:r>
              <a:rPr lang="en-US" altLang="en-US" sz="2400" smtClean="0"/>
              <a:t>Simple representation based on petri nets.</a:t>
            </a:r>
            <a:br>
              <a:rPr lang="en-US" altLang="en-US" sz="2400" smtClean="0"/>
            </a:br>
            <a:r>
              <a:rPr lang="en-US" altLang="en-US" sz="2400" smtClean="0"/>
              <a:t>Action/event representation has in common with motor control the need to refer to</a:t>
            </a:r>
          </a:p>
          <a:p>
            <a:pPr defTabSz="955675" eaLnBrk="1" hangingPunct="1">
              <a:spcBef>
                <a:spcPct val="0"/>
              </a:spcBef>
            </a:pPr>
            <a:r>
              <a:rPr lang="en-US" altLang="en-US" sz="2400" smtClean="0"/>
              <a:t>	process states and transitions; </a:t>
            </a:r>
          </a:p>
          <a:p>
            <a:pPr defTabSz="955675" eaLnBrk="1" hangingPunct="1">
              <a:spcBef>
                <a:spcPct val="0"/>
              </a:spcBef>
            </a:pPr>
            <a:r>
              <a:rPr lang="en-US" altLang="en-US" sz="2400" smtClean="0"/>
              <a:t>and	resource consumption/production; parameters.</a:t>
            </a:r>
          </a:p>
          <a:p>
            <a:pPr defTabSz="955675" eaLnBrk="1" hangingPunct="1">
              <a:spcBef>
                <a:spcPct val="0"/>
              </a:spcBef>
            </a:pPr>
            <a:endParaRPr lang="en-US" altLang="en-US" sz="2400" smtClean="0"/>
          </a:p>
          <a:p>
            <a:pPr defTabSz="955675" eaLnBrk="1" hangingPunct="1">
              <a:spcBef>
                <a:spcPct val="0"/>
              </a:spcBef>
            </a:pPr>
            <a:r>
              <a:rPr lang="en-US" altLang="en-US" sz="2400" smtClean="0"/>
              <a:t>Part of learning/understanding words like “push”, “walk” clearly involves grounded knowledge about how to perform the action, as well as quite complex/concrete inferences based on execution. (e.g....)</a:t>
            </a:r>
          </a:p>
          <a:p>
            <a:pPr defTabSz="955675" eaLnBrk="1" hangingPunct="1">
              <a:spcBef>
                <a:spcPct val="0"/>
              </a:spcBef>
            </a:pPr>
            <a:endParaRPr lang="en-US" altLang="en-US" sz="2400" smtClean="0"/>
          </a:p>
          <a:p>
            <a:pPr defTabSz="955675" eaLnBrk="1" hangingPunct="1">
              <a:spcBef>
                <a:spcPct val="0"/>
              </a:spcBef>
            </a:pPr>
            <a:r>
              <a:rPr lang="en-US" altLang="en-US" sz="2400" smtClean="0"/>
              <a:t>Note: these representations might be </a:t>
            </a:r>
            <a:r>
              <a:rPr lang="en-US" altLang="en-US" sz="2400" b="1" smtClean="0"/>
              <a:t>parameterized</a:t>
            </a:r>
            <a:r>
              <a:rPr lang="en-US" altLang="en-US" sz="2400" smtClean="0"/>
              <a:t>: “shove”, “walk slowly”, “walk home”</a:t>
            </a:r>
          </a:p>
          <a:p>
            <a:pPr defTabSz="955675" eaLnBrk="1" hangingPunct="1">
              <a:spcBef>
                <a:spcPct val="0"/>
              </a:spcBef>
            </a:pPr>
            <a:r>
              <a:rPr lang="en-US" altLang="en-US" sz="2400" smtClean="0"/>
              <a:t>and NOTE: this model of action is accurate cross-linguistically, even if some specific conditions on word meaning varies from language to language.</a:t>
            </a:r>
          </a:p>
          <a:p>
            <a:pPr defTabSz="955675" eaLnBrk="1" hangingPunct="1">
              <a:spcBef>
                <a:spcPct val="0"/>
              </a:spcBef>
            </a:pPr>
            <a:endParaRPr lang="en-US" altLang="en-US" sz="2400" smtClean="0"/>
          </a:p>
          <a:p>
            <a:pPr defTabSz="955675" eaLnBrk="1" hangingPunct="1">
              <a:spcBef>
                <a:spcPct val="0"/>
              </a:spcBef>
            </a:pPr>
            <a:r>
              <a:rPr lang="en-US" altLang="en-US" sz="2400" smtClean="0"/>
              <a:t>This may seem complex, but in fact VERY early children seem to have no problem performing and understanding words like this. And more complicated ones too!</a:t>
            </a:r>
          </a:p>
        </p:txBody>
      </p:sp>
    </p:spTree>
    <p:extLst>
      <p:ext uri="{BB962C8B-B14F-4D97-AF65-F5344CB8AC3E}">
        <p14:creationId xmlns:p14="http://schemas.microsoft.com/office/powerpoint/2010/main" val="3782258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4617770-AAD2-41D6-964F-7FD2C0786646}" type="slidenum">
              <a:rPr lang="en-US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 smtClean="0">
              <a:latin typeface="Tahoma" panose="020B0604030504040204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07945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9DF1-672C-4550-875C-941E996263CB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7396D-41D6-4AC4-897F-719C4BA5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67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9DF1-672C-4550-875C-941E996263CB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7396D-41D6-4AC4-897F-719C4BA5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90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9DF1-672C-4550-875C-941E996263CB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7396D-41D6-4AC4-897F-719C4BA5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60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9DF1-672C-4550-875C-941E996263CB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7396D-41D6-4AC4-897F-719C4BA5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2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9DF1-672C-4550-875C-941E996263CB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7396D-41D6-4AC4-897F-719C4BA5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71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9DF1-672C-4550-875C-941E996263CB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7396D-41D6-4AC4-897F-719C4BA5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8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9DF1-672C-4550-875C-941E996263CB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7396D-41D6-4AC4-897F-719C4BA5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9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9DF1-672C-4550-875C-941E996263CB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7396D-41D6-4AC4-897F-719C4BA5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6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9DF1-672C-4550-875C-941E996263CB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7396D-41D6-4AC4-897F-719C4BA5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13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9DF1-672C-4550-875C-941E996263CB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7396D-41D6-4AC4-897F-719C4BA5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23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9DF1-672C-4550-875C-941E996263CB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7396D-41D6-4AC4-897F-719C4BA5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45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89DF1-672C-4550-875C-941E996263CB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7396D-41D6-4AC4-897F-719C4BA5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7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Computing with Abstract Neurons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/>
              <a:t>McCollough-Pitts Neurons were initially used to model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pattern classification</a:t>
            </a:r>
          </a:p>
          <a:p>
            <a:pPr lvl="2">
              <a:lnSpc>
                <a:spcPct val="80000"/>
              </a:lnSpc>
            </a:pPr>
            <a:r>
              <a:rPr lang="en-US" altLang="en-US"/>
              <a:t>size = small AND shape = round AND color = green AND location = on_tree =&gt; unripe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linking classified patterns to behavior</a:t>
            </a:r>
          </a:p>
          <a:p>
            <a:pPr lvl="2">
              <a:lnSpc>
                <a:spcPct val="80000"/>
              </a:lnSpc>
            </a:pPr>
            <a:r>
              <a:rPr lang="en-US" altLang="en-US"/>
              <a:t>size = large OR motion = approaching  =&gt; move_away</a:t>
            </a:r>
          </a:p>
          <a:p>
            <a:pPr lvl="2">
              <a:lnSpc>
                <a:spcPct val="80000"/>
              </a:lnSpc>
            </a:pPr>
            <a:r>
              <a:rPr lang="en-US" altLang="en-US"/>
              <a:t>size = small AND direction = above =&gt; move_above</a:t>
            </a:r>
          </a:p>
          <a:p>
            <a:pPr>
              <a:lnSpc>
                <a:spcPct val="80000"/>
              </a:lnSpc>
            </a:pPr>
            <a:r>
              <a:rPr lang="en-US" altLang="en-US"/>
              <a:t>McCollough-Pitts Neurons can compute logical functions. 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AND, NOT, OR</a:t>
            </a:r>
          </a:p>
          <a:p>
            <a:pPr>
              <a:lnSpc>
                <a:spcPct val="80000"/>
              </a:lnSpc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258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2192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hlink"/>
                </a:solidFill>
              </a:rPr>
              <a:t>Basic Questions Addressed</a:t>
            </a:r>
          </a:p>
        </p:txBody>
      </p:sp>
      <p:sp>
        <p:nvSpPr>
          <p:cNvPr id="16387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524000" y="1165226"/>
            <a:ext cx="8991600" cy="45259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i="1">
                <a:cs typeface="Times New Roman" panose="02020603050405020304" pitchFamily="18" charset="0"/>
              </a:rPr>
              <a:t>How could our brain, a mass of chemical cells,  produce language and thought?</a:t>
            </a:r>
            <a:endParaRPr lang="en-US" altLang="en-US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cs typeface="Times New Roman" panose="02020603050405020304" pitchFamily="18" charset="0"/>
              </a:rPr>
              <a:t>How much can we know about our own experience?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cs typeface="Times New Roman" panose="02020603050405020304" pitchFamily="18" charset="0"/>
              </a:rPr>
              <a:t>How do we learn new concepts?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cs typeface="Times New Roman" panose="02020603050405020304" pitchFamily="18" charset="0"/>
              </a:rPr>
              <a:t>Does our language determine how we think?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cs typeface="Times New Roman" panose="02020603050405020304" pitchFamily="18" charset="0"/>
              </a:rPr>
              <a:t>Is language Innate?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cs typeface="Times New Roman" panose="02020603050405020304" pitchFamily="18" charset="0"/>
              </a:rPr>
              <a:t>How do children learn grammar?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cs typeface="Times New Roman" panose="02020603050405020304" pitchFamily="18" charset="0"/>
              </a:rPr>
              <a:t>Why make computational brain models of thought?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cs typeface="Times New Roman" panose="02020603050405020304" pitchFamily="18" charset="0"/>
              </a:rPr>
              <a:t>Will our robots understand us?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hlink"/>
                </a:solidFill>
              </a:rPr>
              <a:t>How did language evolve?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hlink"/>
                </a:solidFill>
              </a:rPr>
              <a:t>What is the nature of subjective experience?</a:t>
            </a:r>
          </a:p>
        </p:txBody>
      </p:sp>
    </p:spTree>
    <p:extLst>
      <p:ext uri="{BB962C8B-B14F-4D97-AF65-F5344CB8AC3E}">
        <p14:creationId xmlns:p14="http://schemas.microsoft.com/office/powerpoint/2010/main" val="99629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00025"/>
            <a:ext cx="9144000" cy="6858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/>
            <a:r>
              <a:rPr lang="en-US" altLang="en-US" sz="4000"/>
              <a:t> Simulation-based language understanding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820864" y="677863"/>
            <a:ext cx="8613775" cy="591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240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545014" y="1158876"/>
            <a:ext cx="3170237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Helvetica" panose="020B0604020202020204" pitchFamily="34" charset="0"/>
              </a:rPr>
              <a:t>“Harry walked to the cafe.”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686301" y="3784601"/>
            <a:ext cx="28924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1139825" algn="l"/>
                <a:tab pos="22796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139825" algn="l"/>
                <a:tab pos="22796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139825" algn="l"/>
                <a:tab pos="2279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139825" algn="l"/>
                <a:tab pos="2279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139825" algn="l"/>
                <a:tab pos="2279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39825" algn="l"/>
                <a:tab pos="2279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39825" algn="l"/>
                <a:tab pos="2279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39825" algn="l"/>
                <a:tab pos="2279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39825" algn="l"/>
                <a:tab pos="2279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Helvetica" panose="020B0604020202020204" pitchFamily="34" charset="0"/>
              </a:rPr>
              <a:t>Schema	Trajector	Goal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Helvetica" panose="020B0604020202020204" pitchFamily="34" charset="0"/>
              </a:rPr>
              <a:t>walk	Harry	cafe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4684713" y="3756025"/>
            <a:ext cx="3225800" cy="673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5821363" y="3756025"/>
            <a:ext cx="1141412" cy="674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4687888" y="4092575"/>
            <a:ext cx="3213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5919789" y="1693863"/>
            <a:ext cx="727075" cy="1898650"/>
          </a:xfrm>
          <a:prstGeom prst="downArrow">
            <a:avLst>
              <a:gd name="adj1" fmla="val 50000"/>
              <a:gd name="adj2" fmla="val 65308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6165850" y="4630738"/>
            <a:ext cx="120650" cy="252412"/>
          </a:xfrm>
          <a:prstGeom prst="downArrow">
            <a:avLst>
              <a:gd name="adj1" fmla="val 50000"/>
              <a:gd name="adj2" fmla="val 52322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pSp>
        <p:nvGrpSpPr>
          <p:cNvPr id="17419" name="Group 11"/>
          <p:cNvGrpSpPr>
            <a:grpSpLocks/>
          </p:cNvGrpSpPr>
          <p:nvPr/>
        </p:nvGrpSpPr>
        <p:grpSpPr bwMode="auto">
          <a:xfrm>
            <a:off x="4875213" y="4972050"/>
            <a:ext cx="2659062" cy="1670050"/>
            <a:chOff x="2111" y="3132"/>
            <a:chExt cx="1675" cy="1052"/>
          </a:xfrm>
        </p:grpSpPr>
        <p:pic>
          <p:nvPicPr>
            <p:cNvPr id="17450" name="Picture 1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1" y="3132"/>
              <a:ext cx="1675" cy="10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51" name="Rectangle 13"/>
            <p:cNvSpPr>
              <a:spLocks noChangeArrowheads="1"/>
            </p:cNvSpPr>
            <p:nvPr/>
          </p:nvSpPr>
          <p:spPr bwMode="auto">
            <a:xfrm>
              <a:off x="2392" y="3306"/>
              <a:ext cx="994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17420" name="Rectangle 14"/>
          <p:cNvSpPr>
            <a:spLocks noChangeArrowheads="1"/>
          </p:cNvSpPr>
          <p:nvPr/>
        </p:nvSpPr>
        <p:spPr bwMode="auto">
          <a:xfrm>
            <a:off x="6657976" y="2274888"/>
            <a:ext cx="28940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Helvetica" panose="020B0604020202020204" pitchFamily="34" charset="0"/>
              </a:rPr>
              <a:t>Analysis Process</a:t>
            </a:r>
          </a:p>
        </p:txBody>
      </p:sp>
      <p:sp>
        <p:nvSpPr>
          <p:cNvPr id="17421" name="Rectangle 15"/>
          <p:cNvSpPr>
            <a:spLocks noChangeArrowheads="1"/>
          </p:cNvSpPr>
          <p:nvPr/>
        </p:nvSpPr>
        <p:spPr bwMode="auto">
          <a:xfrm>
            <a:off x="7988300" y="3597275"/>
            <a:ext cx="24463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Helvetica" panose="020B0604020202020204" pitchFamily="34" charset="0"/>
              </a:rPr>
              <a:t>Simulation Specification</a:t>
            </a:r>
          </a:p>
        </p:txBody>
      </p:sp>
      <p:sp>
        <p:nvSpPr>
          <p:cNvPr id="17422" name="Rectangle 16"/>
          <p:cNvSpPr>
            <a:spLocks noChangeArrowheads="1"/>
          </p:cNvSpPr>
          <p:nvPr/>
        </p:nvSpPr>
        <p:spPr bwMode="auto">
          <a:xfrm>
            <a:off x="8015289" y="1104900"/>
            <a:ext cx="1745671" cy="5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Helvetica" panose="020B0604020202020204" pitchFamily="34" charset="0"/>
              </a:rPr>
              <a:t>Utterance</a:t>
            </a:r>
          </a:p>
        </p:txBody>
      </p:sp>
      <p:sp>
        <p:nvSpPr>
          <p:cNvPr id="17423" name="Rectangle 17"/>
          <p:cNvSpPr>
            <a:spLocks noChangeArrowheads="1"/>
          </p:cNvSpPr>
          <p:nvPr/>
        </p:nvSpPr>
        <p:spPr bwMode="auto">
          <a:xfrm>
            <a:off x="7507289" y="5380038"/>
            <a:ext cx="24463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Helvetica" panose="020B0604020202020204" pitchFamily="34" charset="0"/>
              </a:rPr>
              <a:t>Simulation</a:t>
            </a:r>
          </a:p>
        </p:txBody>
      </p:sp>
      <p:sp>
        <p:nvSpPr>
          <p:cNvPr id="17424" name="Rectangle 18"/>
          <p:cNvSpPr>
            <a:spLocks noChangeArrowheads="1"/>
          </p:cNvSpPr>
          <p:nvPr/>
        </p:nvSpPr>
        <p:spPr bwMode="auto">
          <a:xfrm>
            <a:off x="6421439" y="5554664"/>
            <a:ext cx="301625" cy="301625"/>
          </a:xfrm>
          <a:prstGeom prst="rect">
            <a:avLst/>
          </a:prstGeom>
          <a:solidFill>
            <a:srgbClr val="99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25" name="Rectangle 19"/>
          <p:cNvSpPr>
            <a:spLocks noChangeArrowheads="1"/>
          </p:cNvSpPr>
          <p:nvPr/>
        </p:nvSpPr>
        <p:spPr bwMode="auto">
          <a:xfrm>
            <a:off x="6573839" y="5707064"/>
            <a:ext cx="73025" cy="1492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26" name="AutoShape 20"/>
          <p:cNvSpPr>
            <a:spLocks noChangeArrowheads="1"/>
          </p:cNvSpPr>
          <p:nvPr/>
        </p:nvSpPr>
        <p:spPr bwMode="auto">
          <a:xfrm>
            <a:off x="6421439" y="5402264"/>
            <a:ext cx="301625" cy="149225"/>
          </a:xfrm>
          <a:prstGeom prst="triangle">
            <a:avLst>
              <a:gd name="adj" fmla="val 49991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7427" name="Group 21"/>
          <p:cNvGrpSpPr>
            <a:grpSpLocks/>
          </p:cNvGrpSpPr>
          <p:nvPr/>
        </p:nvGrpSpPr>
        <p:grpSpPr bwMode="auto">
          <a:xfrm>
            <a:off x="5400675" y="5554663"/>
            <a:ext cx="304800" cy="379412"/>
            <a:chOff x="2442" y="3499"/>
            <a:chExt cx="192" cy="239"/>
          </a:xfrm>
        </p:grpSpPr>
        <p:sp>
          <p:nvSpPr>
            <p:cNvPr id="17440" name="Oval 22"/>
            <p:cNvSpPr>
              <a:spLocks noChangeArrowheads="1"/>
            </p:cNvSpPr>
            <p:nvPr/>
          </p:nvSpPr>
          <p:spPr bwMode="auto">
            <a:xfrm>
              <a:off x="2491" y="3499"/>
              <a:ext cx="46" cy="46"/>
            </a:xfrm>
            <a:prstGeom prst="ellipse">
              <a:avLst/>
            </a:prstGeom>
            <a:solidFill>
              <a:srgbClr val="FF6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7441" name="Rectangle 23"/>
            <p:cNvSpPr>
              <a:spLocks noChangeArrowheads="1"/>
            </p:cNvSpPr>
            <p:nvPr/>
          </p:nvSpPr>
          <p:spPr bwMode="auto">
            <a:xfrm>
              <a:off x="2491" y="3547"/>
              <a:ext cx="46" cy="94"/>
            </a:xfrm>
            <a:prstGeom prst="rect">
              <a:avLst/>
            </a:prstGeom>
            <a:solidFill>
              <a:srgbClr val="FF66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7442" name="Line 24"/>
            <p:cNvSpPr>
              <a:spLocks noChangeShapeType="1"/>
            </p:cNvSpPr>
            <p:nvPr/>
          </p:nvSpPr>
          <p:spPr bwMode="auto">
            <a:xfrm flipH="1">
              <a:off x="2443" y="3547"/>
              <a:ext cx="47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3" name="Line 25"/>
            <p:cNvSpPr>
              <a:spLocks noChangeShapeType="1"/>
            </p:cNvSpPr>
            <p:nvPr/>
          </p:nvSpPr>
          <p:spPr bwMode="auto">
            <a:xfrm>
              <a:off x="2539" y="3547"/>
              <a:ext cx="47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4" name="Line 26"/>
            <p:cNvSpPr>
              <a:spLocks noChangeShapeType="1"/>
            </p:cNvSpPr>
            <p:nvPr/>
          </p:nvSpPr>
          <p:spPr bwMode="auto">
            <a:xfrm>
              <a:off x="2539" y="3643"/>
              <a:ext cx="47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5" name="Line 27"/>
            <p:cNvSpPr>
              <a:spLocks noChangeShapeType="1"/>
            </p:cNvSpPr>
            <p:nvPr/>
          </p:nvSpPr>
          <p:spPr bwMode="auto">
            <a:xfrm>
              <a:off x="2586" y="3691"/>
              <a:ext cx="0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6" name="Line 28"/>
            <p:cNvSpPr>
              <a:spLocks noChangeShapeType="1"/>
            </p:cNvSpPr>
            <p:nvPr/>
          </p:nvSpPr>
          <p:spPr bwMode="auto">
            <a:xfrm>
              <a:off x="2490" y="3643"/>
              <a:ext cx="0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7" name="Line 29"/>
            <p:cNvSpPr>
              <a:spLocks noChangeShapeType="1"/>
            </p:cNvSpPr>
            <p:nvPr/>
          </p:nvSpPr>
          <p:spPr bwMode="auto">
            <a:xfrm flipH="1">
              <a:off x="2443" y="3691"/>
              <a:ext cx="47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8" name="Line 30"/>
            <p:cNvSpPr>
              <a:spLocks noChangeShapeType="1"/>
            </p:cNvSpPr>
            <p:nvPr/>
          </p:nvSpPr>
          <p:spPr bwMode="auto">
            <a:xfrm>
              <a:off x="2442" y="3595"/>
              <a:ext cx="0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9" name="Line 31"/>
            <p:cNvSpPr>
              <a:spLocks noChangeShapeType="1"/>
            </p:cNvSpPr>
            <p:nvPr/>
          </p:nvSpPr>
          <p:spPr bwMode="auto">
            <a:xfrm>
              <a:off x="2587" y="3595"/>
              <a:ext cx="47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28" name="Group 32"/>
          <p:cNvGrpSpPr>
            <a:grpSpLocks/>
          </p:cNvGrpSpPr>
          <p:nvPr/>
        </p:nvGrpSpPr>
        <p:grpSpPr bwMode="auto">
          <a:xfrm>
            <a:off x="6229350" y="5438775"/>
            <a:ext cx="698500" cy="241300"/>
            <a:chOff x="2964" y="3426"/>
            <a:chExt cx="440" cy="152"/>
          </a:xfrm>
        </p:grpSpPr>
        <p:pic>
          <p:nvPicPr>
            <p:cNvPr id="17438" name="Picture 33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4" y="3426"/>
              <a:ext cx="440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39" name="Rectangle 34"/>
            <p:cNvSpPr>
              <a:spLocks noChangeArrowheads="1"/>
            </p:cNvSpPr>
            <p:nvPr/>
          </p:nvSpPr>
          <p:spPr bwMode="auto">
            <a:xfrm>
              <a:off x="3115" y="3490"/>
              <a:ext cx="130" cy="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800">
                  <a:latin typeface="Arial Narrow" panose="020B0606020202030204" pitchFamily="34" charset="0"/>
                </a:rPr>
                <a:t>Cafe</a:t>
              </a:r>
            </a:p>
          </p:txBody>
        </p:sp>
      </p:grpSp>
      <p:sp>
        <p:nvSpPr>
          <p:cNvPr id="17429" name="Rectangle 35"/>
          <p:cNvSpPr>
            <a:spLocks noChangeArrowheads="1"/>
          </p:cNvSpPr>
          <p:nvPr/>
        </p:nvSpPr>
        <p:spPr bwMode="auto">
          <a:xfrm>
            <a:off x="1798638" y="2055813"/>
            <a:ext cx="158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Constructions</a:t>
            </a:r>
          </a:p>
        </p:txBody>
      </p:sp>
      <p:sp>
        <p:nvSpPr>
          <p:cNvPr id="17430" name="Rectangle 36"/>
          <p:cNvSpPr>
            <a:spLocks noChangeArrowheads="1"/>
          </p:cNvSpPr>
          <p:nvPr/>
        </p:nvSpPr>
        <p:spPr bwMode="auto">
          <a:xfrm>
            <a:off x="2428876" y="3365500"/>
            <a:ext cx="14208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General Knowledge</a:t>
            </a:r>
          </a:p>
        </p:txBody>
      </p:sp>
      <p:sp>
        <p:nvSpPr>
          <p:cNvPr id="17431" name="Rectangle 37"/>
          <p:cNvSpPr>
            <a:spLocks noChangeArrowheads="1"/>
          </p:cNvSpPr>
          <p:nvPr/>
        </p:nvSpPr>
        <p:spPr bwMode="auto">
          <a:xfrm>
            <a:off x="3152775" y="4092576"/>
            <a:ext cx="1352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Belief State</a:t>
            </a:r>
          </a:p>
        </p:txBody>
      </p:sp>
      <p:sp>
        <p:nvSpPr>
          <p:cNvPr id="17432" name="AutoShape 38"/>
          <p:cNvSpPr>
            <a:spLocks noChangeArrowheads="1"/>
          </p:cNvSpPr>
          <p:nvPr/>
        </p:nvSpPr>
        <p:spPr bwMode="auto">
          <a:xfrm>
            <a:off x="5741988" y="5773738"/>
            <a:ext cx="588962" cy="82550"/>
          </a:xfrm>
          <a:prstGeom prst="rightArrow">
            <a:avLst>
              <a:gd name="adj1" fmla="val 50000"/>
              <a:gd name="adj2" fmla="val 178431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33" name="Freeform 39"/>
          <p:cNvSpPr>
            <a:spLocks/>
          </p:cNvSpPr>
          <p:nvPr/>
        </p:nvSpPr>
        <p:spPr bwMode="auto">
          <a:xfrm>
            <a:off x="3468688" y="2214563"/>
            <a:ext cx="2278062" cy="379412"/>
          </a:xfrm>
          <a:custGeom>
            <a:avLst/>
            <a:gdLst>
              <a:gd name="T0" fmla="*/ 0 w 1435"/>
              <a:gd name="T1" fmla="*/ 2147483646 h 239"/>
              <a:gd name="T2" fmla="*/ 2147483646 w 1435"/>
              <a:gd name="T3" fmla="*/ 2147483646 h 239"/>
              <a:gd name="T4" fmla="*/ 2147483646 w 1435"/>
              <a:gd name="T5" fmla="*/ 2147483646 h 239"/>
              <a:gd name="T6" fmla="*/ 2147483646 w 1435"/>
              <a:gd name="T7" fmla="*/ 0 h 239"/>
              <a:gd name="T8" fmla="*/ 2147483646 w 1435"/>
              <a:gd name="T9" fmla="*/ 2147483646 h 239"/>
              <a:gd name="T10" fmla="*/ 2147483646 w 1435"/>
              <a:gd name="T11" fmla="*/ 2147483646 h 239"/>
              <a:gd name="T12" fmla="*/ 2147483646 w 1435"/>
              <a:gd name="T13" fmla="*/ 2147483646 h 239"/>
              <a:gd name="T14" fmla="*/ 2147483646 w 1435"/>
              <a:gd name="T15" fmla="*/ 2147483646 h 239"/>
              <a:gd name="T16" fmla="*/ 2147483646 w 1435"/>
              <a:gd name="T17" fmla="*/ 2147483646 h 239"/>
              <a:gd name="T18" fmla="*/ 2147483646 w 1435"/>
              <a:gd name="T19" fmla="*/ 2147483646 h 239"/>
              <a:gd name="T20" fmla="*/ 2147483646 w 1435"/>
              <a:gd name="T21" fmla="*/ 2147483646 h 239"/>
              <a:gd name="T22" fmla="*/ 2147483646 w 1435"/>
              <a:gd name="T23" fmla="*/ 2147483646 h 239"/>
              <a:gd name="T24" fmla="*/ 2147483646 w 1435"/>
              <a:gd name="T25" fmla="*/ 2147483646 h 23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435"/>
              <a:gd name="T40" fmla="*/ 0 h 239"/>
              <a:gd name="T41" fmla="*/ 1435 w 1435"/>
              <a:gd name="T42" fmla="*/ 239 h 23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435" h="239">
                <a:moveTo>
                  <a:pt x="0" y="21"/>
                </a:moveTo>
                <a:lnTo>
                  <a:pt x="230" y="8"/>
                </a:lnTo>
                <a:lnTo>
                  <a:pt x="455" y="3"/>
                </a:lnTo>
                <a:lnTo>
                  <a:pt x="562" y="0"/>
                </a:lnTo>
                <a:lnTo>
                  <a:pt x="668" y="5"/>
                </a:lnTo>
                <a:lnTo>
                  <a:pt x="766" y="11"/>
                </a:lnTo>
                <a:lnTo>
                  <a:pt x="860" y="21"/>
                </a:lnTo>
                <a:lnTo>
                  <a:pt x="945" y="37"/>
                </a:lnTo>
                <a:lnTo>
                  <a:pt x="1026" y="58"/>
                </a:lnTo>
                <a:lnTo>
                  <a:pt x="1102" y="81"/>
                </a:lnTo>
                <a:lnTo>
                  <a:pt x="1174" y="110"/>
                </a:lnTo>
                <a:lnTo>
                  <a:pt x="1306" y="170"/>
                </a:lnTo>
                <a:lnTo>
                  <a:pt x="1434" y="238"/>
                </a:lnTo>
              </a:path>
            </a:pathLst>
          </a:custGeom>
          <a:noFill/>
          <a:ln w="254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Freeform 40"/>
          <p:cNvSpPr>
            <a:spLocks/>
          </p:cNvSpPr>
          <p:nvPr/>
        </p:nvSpPr>
        <p:spPr bwMode="auto">
          <a:xfrm>
            <a:off x="4132263" y="3406776"/>
            <a:ext cx="1604962" cy="688975"/>
          </a:xfrm>
          <a:custGeom>
            <a:avLst/>
            <a:gdLst>
              <a:gd name="T0" fmla="*/ 0 w 1011"/>
              <a:gd name="T1" fmla="*/ 2147483646 h 434"/>
              <a:gd name="T2" fmla="*/ 2147483646 w 1011"/>
              <a:gd name="T3" fmla="*/ 2147483646 h 434"/>
              <a:gd name="T4" fmla="*/ 2147483646 w 1011"/>
              <a:gd name="T5" fmla="*/ 2147483646 h 434"/>
              <a:gd name="T6" fmla="*/ 2147483646 w 1011"/>
              <a:gd name="T7" fmla="*/ 2147483646 h 434"/>
              <a:gd name="T8" fmla="*/ 2147483646 w 1011"/>
              <a:gd name="T9" fmla="*/ 2147483646 h 434"/>
              <a:gd name="T10" fmla="*/ 2147483646 w 1011"/>
              <a:gd name="T11" fmla="*/ 2147483646 h 434"/>
              <a:gd name="T12" fmla="*/ 2147483646 w 1011"/>
              <a:gd name="T13" fmla="*/ 2147483646 h 434"/>
              <a:gd name="T14" fmla="*/ 2147483646 w 1011"/>
              <a:gd name="T15" fmla="*/ 2147483646 h 434"/>
              <a:gd name="T16" fmla="*/ 2147483646 w 1011"/>
              <a:gd name="T17" fmla="*/ 2147483646 h 434"/>
              <a:gd name="T18" fmla="*/ 2147483646 w 1011"/>
              <a:gd name="T19" fmla="*/ 2147483646 h 434"/>
              <a:gd name="T20" fmla="*/ 2147483646 w 1011"/>
              <a:gd name="T21" fmla="*/ 2147483646 h 434"/>
              <a:gd name="T22" fmla="*/ 2147483646 w 1011"/>
              <a:gd name="T23" fmla="*/ 2147483646 h 434"/>
              <a:gd name="T24" fmla="*/ 2147483646 w 1011"/>
              <a:gd name="T25" fmla="*/ 2147483646 h 434"/>
              <a:gd name="T26" fmla="*/ 2147483646 w 1011"/>
              <a:gd name="T27" fmla="*/ 0 h 434"/>
              <a:gd name="T28" fmla="*/ 2147483646 w 1011"/>
              <a:gd name="T29" fmla="*/ 2147483646 h 434"/>
              <a:gd name="T30" fmla="*/ 2147483646 w 1011"/>
              <a:gd name="T31" fmla="*/ 2147483646 h 434"/>
              <a:gd name="T32" fmla="*/ 2147483646 w 1011"/>
              <a:gd name="T33" fmla="*/ 2147483646 h 434"/>
              <a:gd name="T34" fmla="*/ 2147483646 w 1011"/>
              <a:gd name="T35" fmla="*/ 2147483646 h 434"/>
              <a:gd name="T36" fmla="*/ 2147483646 w 1011"/>
              <a:gd name="T37" fmla="*/ 2147483646 h 434"/>
              <a:gd name="T38" fmla="*/ 2147483646 w 1011"/>
              <a:gd name="T39" fmla="*/ 2147483646 h 43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11"/>
              <a:gd name="T61" fmla="*/ 0 h 434"/>
              <a:gd name="T62" fmla="*/ 1011 w 1011"/>
              <a:gd name="T63" fmla="*/ 434 h 43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11" h="434">
                <a:moveTo>
                  <a:pt x="0" y="433"/>
                </a:moveTo>
                <a:lnTo>
                  <a:pt x="34" y="313"/>
                </a:lnTo>
                <a:lnTo>
                  <a:pt x="55" y="260"/>
                </a:lnTo>
                <a:lnTo>
                  <a:pt x="76" y="206"/>
                </a:lnTo>
                <a:lnTo>
                  <a:pt x="106" y="157"/>
                </a:lnTo>
                <a:lnTo>
                  <a:pt x="144" y="111"/>
                </a:lnTo>
                <a:lnTo>
                  <a:pt x="191" y="74"/>
                </a:lnTo>
                <a:lnTo>
                  <a:pt x="250" y="45"/>
                </a:lnTo>
                <a:lnTo>
                  <a:pt x="284" y="33"/>
                </a:lnTo>
                <a:lnTo>
                  <a:pt x="327" y="24"/>
                </a:lnTo>
                <a:lnTo>
                  <a:pt x="369" y="16"/>
                </a:lnTo>
                <a:lnTo>
                  <a:pt x="420" y="12"/>
                </a:lnTo>
                <a:lnTo>
                  <a:pt x="530" y="4"/>
                </a:lnTo>
                <a:lnTo>
                  <a:pt x="645" y="0"/>
                </a:lnTo>
                <a:lnTo>
                  <a:pt x="755" y="4"/>
                </a:lnTo>
                <a:lnTo>
                  <a:pt x="861" y="4"/>
                </a:lnTo>
                <a:lnTo>
                  <a:pt x="908" y="4"/>
                </a:lnTo>
                <a:lnTo>
                  <a:pt x="946" y="4"/>
                </a:lnTo>
                <a:lnTo>
                  <a:pt x="985" y="4"/>
                </a:lnTo>
                <a:lnTo>
                  <a:pt x="1010" y="4"/>
                </a:lnTo>
              </a:path>
            </a:pathLst>
          </a:custGeom>
          <a:noFill/>
          <a:ln w="254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5" name="Line 41"/>
          <p:cNvSpPr>
            <a:spLocks noChangeShapeType="1"/>
          </p:cNvSpPr>
          <p:nvPr/>
        </p:nvSpPr>
        <p:spPr bwMode="auto">
          <a:xfrm>
            <a:off x="4135438" y="4545013"/>
            <a:ext cx="550862" cy="100806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6" name="Freeform 42"/>
          <p:cNvSpPr>
            <a:spLocks/>
          </p:cNvSpPr>
          <p:nvPr/>
        </p:nvSpPr>
        <p:spPr bwMode="auto">
          <a:xfrm>
            <a:off x="3011489" y="4008438"/>
            <a:ext cx="1870075" cy="1814512"/>
          </a:xfrm>
          <a:custGeom>
            <a:avLst/>
            <a:gdLst>
              <a:gd name="T0" fmla="*/ 0 w 1178"/>
              <a:gd name="T1" fmla="*/ 0 h 1143"/>
              <a:gd name="T2" fmla="*/ 2147483646 w 1178"/>
              <a:gd name="T3" fmla="*/ 2147483646 h 1143"/>
              <a:gd name="T4" fmla="*/ 2147483646 w 1178"/>
              <a:gd name="T5" fmla="*/ 2147483646 h 1143"/>
              <a:gd name="T6" fmla="*/ 2147483646 w 1178"/>
              <a:gd name="T7" fmla="*/ 2147483646 h 1143"/>
              <a:gd name="T8" fmla="*/ 2147483646 w 1178"/>
              <a:gd name="T9" fmla="*/ 2147483646 h 1143"/>
              <a:gd name="T10" fmla="*/ 2147483646 w 1178"/>
              <a:gd name="T11" fmla="*/ 2147483646 h 1143"/>
              <a:gd name="T12" fmla="*/ 2147483646 w 1178"/>
              <a:gd name="T13" fmla="*/ 2147483646 h 1143"/>
              <a:gd name="T14" fmla="*/ 2147483646 w 1178"/>
              <a:gd name="T15" fmla="*/ 2147483646 h 1143"/>
              <a:gd name="T16" fmla="*/ 2147483646 w 1178"/>
              <a:gd name="T17" fmla="*/ 2147483646 h 1143"/>
              <a:gd name="T18" fmla="*/ 2147483646 w 1178"/>
              <a:gd name="T19" fmla="*/ 2147483646 h 1143"/>
              <a:gd name="T20" fmla="*/ 2147483646 w 1178"/>
              <a:gd name="T21" fmla="*/ 2147483646 h 1143"/>
              <a:gd name="T22" fmla="*/ 2147483646 w 1178"/>
              <a:gd name="T23" fmla="*/ 2147483646 h 1143"/>
              <a:gd name="T24" fmla="*/ 2147483646 w 1178"/>
              <a:gd name="T25" fmla="*/ 2147483646 h 1143"/>
              <a:gd name="T26" fmla="*/ 2147483646 w 1178"/>
              <a:gd name="T27" fmla="*/ 2147483646 h 1143"/>
              <a:gd name="T28" fmla="*/ 2147483646 w 1178"/>
              <a:gd name="T29" fmla="*/ 2147483646 h 1143"/>
              <a:gd name="T30" fmla="*/ 2147483646 w 1178"/>
              <a:gd name="T31" fmla="*/ 2147483646 h 1143"/>
              <a:gd name="T32" fmla="*/ 2147483646 w 1178"/>
              <a:gd name="T33" fmla="*/ 2147483646 h 1143"/>
              <a:gd name="T34" fmla="*/ 2147483646 w 1178"/>
              <a:gd name="T35" fmla="*/ 2147483646 h 1143"/>
              <a:gd name="T36" fmla="*/ 2147483646 w 1178"/>
              <a:gd name="T37" fmla="*/ 2147483646 h 1143"/>
              <a:gd name="T38" fmla="*/ 2147483646 w 1178"/>
              <a:gd name="T39" fmla="*/ 2147483646 h 1143"/>
              <a:gd name="T40" fmla="*/ 2147483646 w 1178"/>
              <a:gd name="T41" fmla="*/ 2147483646 h 1143"/>
              <a:gd name="T42" fmla="*/ 2147483646 w 1178"/>
              <a:gd name="T43" fmla="*/ 2147483646 h 1143"/>
              <a:gd name="T44" fmla="*/ 2147483646 w 1178"/>
              <a:gd name="T45" fmla="*/ 2147483646 h 114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178"/>
              <a:gd name="T70" fmla="*/ 0 h 1143"/>
              <a:gd name="T71" fmla="*/ 1178 w 1178"/>
              <a:gd name="T72" fmla="*/ 1143 h 114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178" h="1143">
                <a:moveTo>
                  <a:pt x="0" y="0"/>
                </a:moveTo>
                <a:lnTo>
                  <a:pt x="37" y="311"/>
                </a:lnTo>
                <a:lnTo>
                  <a:pt x="61" y="460"/>
                </a:lnTo>
                <a:lnTo>
                  <a:pt x="88" y="598"/>
                </a:lnTo>
                <a:lnTo>
                  <a:pt x="122" y="729"/>
                </a:lnTo>
                <a:lnTo>
                  <a:pt x="166" y="843"/>
                </a:lnTo>
                <a:lnTo>
                  <a:pt x="220" y="945"/>
                </a:lnTo>
                <a:lnTo>
                  <a:pt x="254" y="987"/>
                </a:lnTo>
                <a:lnTo>
                  <a:pt x="287" y="1023"/>
                </a:lnTo>
                <a:lnTo>
                  <a:pt x="328" y="1052"/>
                </a:lnTo>
                <a:lnTo>
                  <a:pt x="375" y="1082"/>
                </a:lnTo>
                <a:lnTo>
                  <a:pt x="429" y="1100"/>
                </a:lnTo>
                <a:lnTo>
                  <a:pt x="487" y="1118"/>
                </a:lnTo>
                <a:lnTo>
                  <a:pt x="551" y="1130"/>
                </a:lnTo>
                <a:lnTo>
                  <a:pt x="616" y="1136"/>
                </a:lnTo>
                <a:lnTo>
                  <a:pt x="751" y="1142"/>
                </a:lnTo>
                <a:lnTo>
                  <a:pt x="883" y="1136"/>
                </a:lnTo>
                <a:lnTo>
                  <a:pt x="944" y="1136"/>
                </a:lnTo>
                <a:lnTo>
                  <a:pt x="1004" y="1130"/>
                </a:lnTo>
                <a:lnTo>
                  <a:pt x="1055" y="1130"/>
                </a:lnTo>
                <a:lnTo>
                  <a:pt x="1103" y="1130"/>
                </a:lnTo>
                <a:lnTo>
                  <a:pt x="1143" y="1130"/>
                </a:lnTo>
                <a:lnTo>
                  <a:pt x="1177" y="1130"/>
                </a:lnTo>
              </a:path>
            </a:pathLst>
          </a:custGeom>
          <a:noFill/>
          <a:ln w="254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Freeform 43"/>
          <p:cNvSpPr>
            <a:spLocks/>
          </p:cNvSpPr>
          <p:nvPr/>
        </p:nvSpPr>
        <p:spPr bwMode="auto">
          <a:xfrm>
            <a:off x="3008314" y="2828925"/>
            <a:ext cx="2624137" cy="539750"/>
          </a:xfrm>
          <a:custGeom>
            <a:avLst/>
            <a:gdLst>
              <a:gd name="T0" fmla="*/ 0 w 1653"/>
              <a:gd name="T1" fmla="*/ 2147483646 h 340"/>
              <a:gd name="T2" fmla="*/ 2147483646 w 1653"/>
              <a:gd name="T3" fmla="*/ 2147483646 h 340"/>
              <a:gd name="T4" fmla="*/ 2147483646 w 1653"/>
              <a:gd name="T5" fmla="*/ 2147483646 h 340"/>
              <a:gd name="T6" fmla="*/ 2147483646 w 1653"/>
              <a:gd name="T7" fmla="*/ 2147483646 h 340"/>
              <a:gd name="T8" fmla="*/ 2147483646 w 1653"/>
              <a:gd name="T9" fmla="*/ 2147483646 h 340"/>
              <a:gd name="T10" fmla="*/ 2147483646 w 1653"/>
              <a:gd name="T11" fmla="*/ 2147483646 h 340"/>
              <a:gd name="T12" fmla="*/ 2147483646 w 1653"/>
              <a:gd name="T13" fmla="*/ 2147483646 h 340"/>
              <a:gd name="T14" fmla="*/ 2147483646 w 1653"/>
              <a:gd name="T15" fmla="*/ 2147483646 h 340"/>
              <a:gd name="T16" fmla="*/ 2147483646 w 1653"/>
              <a:gd name="T17" fmla="*/ 2147483646 h 340"/>
              <a:gd name="T18" fmla="*/ 2147483646 w 1653"/>
              <a:gd name="T19" fmla="*/ 2147483646 h 340"/>
              <a:gd name="T20" fmla="*/ 2147483646 w 1653"/>
              <a:gd name="T21" fmla="*/ 2147483646 h 340"/>
              <a:gd name="T22" fmla="*/ 2147483646 w 1653"/>
              <a:gd name="T23" fmla="*/ 2147483646 h 340"/>
              <a:gd name="T24" fmla="*/ 2147483646 w 1653"/>
              <a:gd name="T25" fmla="*/ 2147483646 h 340"/>
              <a:gd name="T26" fmla="*/ 2147483646 w 1653"/>
              <a:gd name="T27" fmla="*/ 2147483646 h 340"/>
              <a:gd name="T28" fmla="*/ 2147483646 w 1653"/>
              <a:gd name="T29" fmla="*/ 2147483646 h 340"/>
              <a:gd name="T30" fmla="*/ 2147483646 w 1653"/>
              <a:gd name="T31" fmla="*/ 2147483646 h 340"/>
              <a:gd name="T32" fmla="*/ 2147483646 w 1653"/>
              <a:gd name="T33" fmla="*/ 0 h 340"/>
              <a:gd name="T34" fmla="*/ 2147483646 w 1653"/>
              <a:gd name="T35" fmla="*/ 0 h 340"/>
              <a:gd name="T36" fmla="*/ 2147483646 w 1653"/>
              <a:gd name="T37" fmla="*/ 0 h 340"/>
              <a:gd name="T38" fmla="*/ 2147483646 w 1653"/>
              <a:gd name="T39" fmla="*/ 0 h 340"/>
              <a:gd name="T40" fmla="*/ 2147483646 w 1653"/>
              <a:gd name="T41" fmla="*/ 2147483646 h 340"/>
              <a:gd name="T42" fmla="*/ 2147483646 w 1653"/>
              <a:gd name="T43" fmla="*/ 2147483646 h 340"/>
              <a:gd name="T44" fmla="*/ 2147483646 w 1653"/>
              <a:gd name="T45" fmla="*/ 2147483646 h 340"/>
              <a:gd name="T46" fmla="*/ 2147483646 w 1653"/>
              <a:gd name="T47" fmla="*/ 2147483646 h 340"/>
              <a:gd name="T48" fmla="*/ 2147483646 w 1653"/>
              <a:gd name="T49" fmla="*/ 2147483646 h 34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653"/>
              <a:gd name="T76" fmla="*/ 0 h 340"/>
              <a:gd name="T77" fmla="*/ 1653 w 1653"/>
              <a:gd name="T78" fmla="*/ 340 h 34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653" h="340">
                <a:moveTo>
                  <a:pt x="0" y="339"/>
                </a:moveTo>
                <a:lnTo>
                  <a:pt x="25" y="291"/>
                </a:lnTo>
                <a:lnTo>
                  <a:pt x="54" y="247"/>
                </a:lnTo>
                <a:lnTo>
                  <a:pt x="87" y="203"/>
                </a:lnTo>
                <a:lnTo>
                  <a:pt x="125" y="163"/>
                </a:lnTo>
                <a:lnTo>
                  <a:pt x="174" y="122"/>
                </a:lnTo>
                <a:lnTo>
                  <a:pt x="236" y="88"/>
                </a:lnTo>
                <a:lnTo>
                  <a:pt x="274" y="71"/>
                </a:lnTo>
                <a:lnTo>
                  <a:pt x="315" y="57"/>
                </a:lnTo>
                <a:lnTo>
                  <a:pt x="356" y="44"/>
                </a:lnTo>
                <a:lnTo>
                  <a:pt x="406" y="34"/>
                </a:lnTo>
                <a:lnTo>
                  <a:pt x="464" y="23"/>
                </a:lnTo>
                <a:lnTo>
                  <a:pt x="530" y="17"/>
                </a:lnTo>
                <a:lnTo>
                  <a:pt x="605" y="10"/>
                </a:lnTo>
                <a:lnTo>
                  <a:pt x="688" y="6"/>
                </a:lnTo>
                <a:lnTo>
                  <a:pt x="774" y="3"/>
                </a:lnTo>
                <a:lnTo>
                  <a:pt x="870" y="0"/>
                </a:lnTo>
                <a:lnTo>
                  <a:pt x="1056" y="0"/>
                </a:lnTo>
                <a:lnTo>
                  <a:pt x="1238" y="0"/>
                </a:lnTo>
                <a:lnTo>
                  <a:pt x="1329" y="0"/>
                </a:lnTo>
                <a:lnTo>
                  <a:pt x="1408" y="3"/>
                </a:lnTo>
                <a:lnTo>
                  <a:pt x="1482" y="3"/>
                </a:lnTo>
                <a:lnTo>
                  <a:pt x="1549" y="3"/>
                </a:lnTo>
                <a:lnTo>
                  <a:pt x="1606" y="3"/>
                </a:lnTo>
                <a:lnTo>
                  <a:pt x="1652" y="3"/>
                </a:lnTo>
              </a:path>
            </a:pathLst>
          </a:custGeom>
          <a:noFill/>
          <a:ln w="254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7817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52400"/>
            <a:ext cx="8686800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Ideas from Cognitive Linguistics</a:t>
            </a:r>
          </a:p>
        </p:txBody>
      </p:sp>
      <p:sp>
        <p:nvSpPr>
          <p:cNvPr id="171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295400"/>
            <a:ext cx="8382000" cy="5181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Embodied Semantics </a:t>
            </a:r>
            <a:r>
              <a:rPr lang="en-US" altLang="en-US" sz="1800" b="1" i="1"/>
              <a:t>(Lakoff, Johnson, Sweetser, Talmy </a:t>
            </a: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Radial categories </a:t>
            </a:r>
            <a:r>
              <a:rPr lang="en-US" altLang="en-US" b="1"/>
              <a:t>	</a:t>
            </a:r>
            <a:r>
              <a:rPr lang="en-US" altLang="en-US" sz="1800" b="1" i="1"/>
              <a:t>(Rosch 1973, 1978; Lakoff 1985)</a:t>
            </a:r>
            <a:endParaRPr lang="en-US" altLang="en-US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mother: birth / adoptive / surrogate / genetic, …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Profiling </a:t>
            </a:r>
            <a:r>
              <a:rPr lang="en-US" altLang="en-US" sz="1800" b="1" i="1"/>
              <a:t>(Langacker 1989, 1991; cf. Fillmore XX)</a:t>
            </a:r>
            <a:endParaRPr lang="en-US" altLang="en-US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i="1"/>
              <a:t>hypotenuse</a:t>
            </a:r>
            <a:r>
              <a:rPr lang="en-US" altLang="en-US" sz="2000"/>
              <a:t>, </a:t>
            </a:r>
            <a:r>
              <a:rPr lang="en-US" altLang="en-US" sz="2000" i="1"/>
              <a:t>buy/sell </a:t>
            </a:r>
            <a:r>
              <a:rPr lang="en-US" altLang="en-US" sz="2000"/>
              <a:t>(Commercial Event frame)</a:t>
            </a: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Metaphor and metonymy  </a:t>
            </a:r>
            <a:r>
              <a:rPr lang="en-US" altLang="en-US" sz="1800" b="1" i="1"/>
              <a:t>(Lakoff &amp; Johnson 1980, …)</a:t>
            </a:r>
            <a:endParaRPr lang="en-US" altLang="en-US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ARGUMENT IS WAR, MORE IS UP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The ham sandwich wants his check. </a:t>
            </a: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Mental spaces </a:t>
            </a:r>
            <a:r>
              <a:rPr lang="en-US" altLang="en-US" sz="1800" b="1" i="1"/>
              <a:t>(Fauconnier 1994)</a:t>
            </a:r>
            <a:endParaRPr lang="en-US" altLang="en-US" sz="1800" i="1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The girl with blue eyes in the painting really has green eyes.</a:t>
            </a: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Conceptual blending </a:t>
            </a:r>
            <a:r>
              <a:rPr lang="en-US" altLang="en-US" sz="1800" b="1" i="1"/>
              <a:t>(Fauconnier &amp; Turner 2002, inter alia)</a:t>
            </a:r>
            <a:endParaRPr lang="en-US" altLang="en-US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i="1"/>
              <a:t>workaholic, information highway, fake guns</a:t>
            </a:r>
            <a:endParaRPr lang="en-US" altLang="en-US" sz="200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“Does the name Pavlov ring a bell?” (from a talk on ‘dognition’!)</a:t>
            </a:r>
          </a:p>
        </p:txBody>
      </p:sp>
    </p:spTree>
    <p:extLst>
      <p:ext uri="{BB962C8B-B14F-4D97-AF65-F5344CB8AC3E}">
        <p14:creationId xmlns:p14="http://schemas.microsoft.com/office/powerpoint/2010/main" val="26480768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167168" presetClass="entr" presetSubtype="4818862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8167168" presetClass="entr" presetSubtype="4818862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8167168" presetClass="entr" presetSubtype="4818862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8167168" presetClass="entr" presetSubtype="4818862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8167168" presetClass="entr" presetSubtype="4818862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8167168" presetClass="entr" presetSubtype="4818862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8167168" presetClass="entr" presetSubtype="4818862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8167168" presetClass="entr" presetSubtype="4818862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8167168" presetClass="entr" presetSubtype="4818862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8167168" presetClass="entr" presetSubtype="4818862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8167168" presetClass="entr" presetSubtype="4818862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8167168" presetClass="entr" presetSubtype="4818862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8167168" presetClass="entr" presetSubtype="4818862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0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08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Image schemas</a:t>
            </a:r>
          </a:p>
        </p:txBody>
      </p:sp>
      <p:sp>
        <p:nvSpPr>
          <p:cNvPr id="2048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981200" y="1928813"/>
            <a:ext cx="8229600" cy="4197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Trajector / Landmark (asymmetric)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The bike is near the house </a:t>
            </a:r>
          </a:p>
          <a:p>
            <a:pPr lvl="1">
              <a:lnSpc>
                <a:spcPct val="90000"/>
              </a:lnSpc>
            </a:pPr>
            <a:r>
              <a:rPr lang="en-US" altLang="en-US" sz="2100" baseline="30000"/>
              <a:t>?</a:t>
            </a:r>
            <a:r>
              <a:rPr lang="en-US" altLang="en-US" sz="2000"/>
              <a:t> The house is near the bike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Boundary / Bounded Region 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a bounded region has a closed boundary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Topological Relations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Separation, Contact, Overlap, Inclusion, Surround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Orientation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Vertical (up/down), Horizontal (left/right, front/back)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Absolute (E, S, W, N)</a:t>
            </a:r>
          </a:p>
        </p:txBody>
      </p:sp>
      <p:sp>
        <p:nvSpPr>
          <p:cNvPr id="20484" name="Rectangle 2052"/>
          <p:cNvSpPr>
            <a:spLocks noChangeArrowheads="1"/>
          </p:cNvSpPr>
          <p:nvPr/>
        </p:nvSpPr>
        <p:spPr bwMode="auto">
          <a:xfrm>
            <a:off x="8915400" y="1828800"/>
            <a:ext cx="1143000" cy="838200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/>
              <a:t>LM</a:t>
            </a:r>
          </a:p>
        </p:txBody>
      </p:sp>
      <p:sp>
        <p:nvSpPr>
          <p:cNvPr id="20485" name="Oval 2053"/>
          <p:cNvSpPr>
            <a:spLocks noChangeArrowheads="1"/>
          </p:cNvSpPr>
          <p:nvPr/>
        </p:nvSpPr>
        <p:spPr bwMode="auto">
          <a:xfrm>
            <a:off x="8229600" y="2209800"/>
            <a:ext cx="457200" cy="457200"/>
          </a:xfrm>
          <a:prstGeom prst="ellipse">
            <a:avLst/>
          </a:prstGeom>
          <a:solidFill>
            <a:schemeClr val="accent2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/>
              <a:t>TR</a:t>
            </a:r>
          </a:p>
        </p:txBody>
      </p:sp>
      <p:grpSp>
        <p:nvGrpSpPr>
          <p:cNvPr id="20486" name="Group 2054"/>
          <p:cNvGrpSpPr>
            <a:grpSpLocks/>
          </p:cNvGrpSpPr>
          <p:nvPr/>
        </p:nvGrpSpPr>
        <p:grpSpPr bwMode="auto">
          <a:xfrm>
            <a:off x="8305800" y="2971800"/>
            <a:ext cx="1792288" cy="838200"/>
            <a:chOff x="4416" y="1872"/>
            <a:chExt cx="1129" cy="528"/>
          </a:xfrm>
        </p:grpSpPr>
        <p:sp>
          <p:nvSpPr>
            <p:cNvPr id="20494" name="Freeform 2055"/>
            <p:cNvSpPr>
              <a:spLocks/>
            </p:cNvSpPr>
            <p:nvPr/>
          </p:nvSpPr>
          <p:spPr bwMode="auto">
            <a:xfrm>
              <a:off x="4416" y="1968"/>
              <a:ext cx="1056" cy="432"/>
            </a:xfrm>
            <a:custGeom>
              <a:avLst/>
              <a:gdLst>
                <a:gd name="T0" fmla="*/ 1538 w 845"/>
                <a:gd name="T1" fmla="*/ 294 h 452"/>
                <a:gd name="T2" fmla="*/ 1170 w 845"/>
                <a:gd name="T3" fmla="*/ 358 h 452"/>
                <a:gd name="T4" fmla="*/ 862 w 845"/>
                <a:gd name="T5" fmla="*/ 395 h 452"/>
                <a:gd name="T6" fmla="*/ 209 w 845"/>
                <a:gd name="T7" fmla="*/ 358 h 452"/>
                <a:gd name="T8" fmla="*/ 45 w 845"/>
                <a:gd name="T9" fmla="*/ 194 h 452"/>
                <a:gd name="T10" fmla="*/ 475 w 845"/>
                <a:gd name="T11" fmla="*/ 11 h 452"/>
                <a:gd name="T12" fmla="*/ 924 w 845"/>
                <a:gd name="T13" fmla="*/ 129 h 452"/>
                <a:gd name="T14" fmla="*/ 1476 w 845"/>
                <a:gd name="T15" fmla="*/ 120 h 452"/>
                <a:gd name="T16" fmla="*/ 1640 w 845"/>
                <a:gd name="T17" fmla="*/ 194 h 452"/>
                <a:gd name="T18" fmla="*/ 1538 w 845"/>
                <a:gd name="T19" fmla="*/ 294 h 45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45" h="452">
                  <a:moveTo>
                    <a:pt x="788" y="337"/>
                  </a:moveTo>
                  <a:cubicBezTo>
                    <a:pt x="746" y="354"/>
                    <a:pt x="651" y="391"/>
                    <a:pt x="599" y="410"/>
                  </a:cubicBezTo>
                  <a:cubicBezTo>
                    <a:pt x="562" y="422"/>
                    <a:pt x="524" y="452"/>
                    <a:pt x="442" y="452"/>
                  </a:cubicBezTo>
                  <a:cubicBezTo>
                    <a:pt x="328" y="441"/>
                    <a:pt x="223" y="419"/>
                    <a:pt x="107" y="410"/>
                  </a:cubicBezTo>
                  <a:cubicBezTo>
                    <a:pt x="51" y="368"/>
                    <a:pt x="0" y="288"/>
                    <a:pt x="23" y="222"/>
                  </a:cubicBezTo>
                  <a:cubicBezTo>
                    <a:pt x="60" y="166"/>
                    <a:pt x="199" y="44"/>
                    <a:pt x="243" y="12"/>
                  </a:cubicBezTo>
                  <a:cubicBezTo>
                    <a:pt x="323" y="0"/>
                    <a:pt x="388" y="127"/>
                    <a:pt x="473" y="148"/>
                  </a:cubicBezTo>
                  <a:cubicBezTo>
                    <a:pt x="558" y="169"/>
                    <a:pt x="689" y="142"/>
                    <a:pt x="756" y="138"/>
                  </a:cubicBezTo>
                  <a:cubicBezTo>
                    <a:pt x="807" y="155"/>
                    <a:pt x="835" y="189"/>
                    <a:pt x="840" y="222"/>
                  </a:cubicBezTo>
                  <a:cubicBezTo>
                    <a:pt x="845" y="255"/>
                    <a:pt x="799" y="313"/>
                    <a:pt x="788" y="337"/>
                  </a:cubicBezTo>
                  <a:close/>
                </a:path>
              </a:pathLst>
            </a:custGeom>
            <a:solidFill>
              <a:schemeClr val="accent2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5" name="Rectangle 2056"/>
            <p:cNvSpPr>
              <a:spLocks noChangeArrowheads="1"/>
            </p:cNvSpPr>
            <p:nvPr/>
          </p:nvSpPr>
          <p:spPr bwMode="auto">
            <a:xfrm>
              <a:off x="4416" y="2112"/>
              <a:ext cx="100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bounded region</a:t>
              </a:r>
            </a:p>
          </p:txBody>
        </p:sp>
        <p:sp>
          <p:nvSpPr>
            <p:cNvPr id="20496" name="Rectangle 2057"/>
            <p:cNvSpPr>
              <a:spLocks noChangeArrowheads="1"/>
            </p:cNvSpPr>
            <p:nvPr/>
          </p:nvSpPr>
          <p:spPr bwMode="auto">
            <a:xfrm>
              <a:off x="4896" y="1872"/>
              <a:ext cx="64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boundary</a:t>
              </a:r>
            </a:p>
          </p:txBody>
        </p:sp>
        <p:cxnSp>
          <p:nvCxnSpPr>
            <p:cNvPr id="20497" name="AutoShape 2058"/>
            <p:cNvCxnSpPr>
              <a:cxnSpLocks noChangeShapeType="1"/>
              <a:stCxn id="20496" idx="3"/>
              <a:endCxn id="20494" idx="8"/>
            </p:cNvCxnSpPr>
            <p:nvPr/>
          </p:nvCxnSpPr>
          <p:spPr bwMode="auto">
            <a:xfrm flipH="1">
              <a:off x="5475" y="1978"/>
              <a:ext cx="70" cy="202"/>
            </a:xfrm>
            <a:prstGeom prst="curvedConnector3">
              <a:avLst>
                <a:gd name="adj1" fmla="val -20571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0487" name="Group 2059"/>
          <p:cNvGrpSpPr>
            <a:grpSpLocks/>
          </p:cNvGrpSpPr>
          <p:nvPr/>
        </p:nvGrpSpPr>
        <p:grpSpPr bwMode="auto">
          <a:xfrm>
            <a:off x="9296400" y="4114800"/>
            <a:ext cx="1143000" cy="685800"/>
            <a:chOff x="4896" y="2592"/>
            <a:chExt cx="720" cy="432"/>
          </a:xfrm>
        </p:grpSpPr>
        <p:sp>
          <p:nvSpPr>
            <p:cNvPr id="20492" name="Oval 2060"/>
            <p:cNvSpPr>
              <a:spLocks noChangeArrowheads="1"/>
            </p:cNvSpPr>
            <p:nvPr/>
          </p:nvSpPr>
          <p:spPr bwMode="auto">
            <a:xfrm>
              <a:off x="4896" y="2592"/>
              <a:ext cx="432" cy="432"/>
            </a:xfrm>
            <a:prstGeom prst="ellipse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93" name="Oval 2061"/>
            <p:cNvSpPr>
              <a:spLocks noChangeArrowheads="1"/>
            </p:cNvSpPr>
            <p:nvPr/>
          </p:nvSpPr>
          <p:spPr bwMode="auto">
            <a:xfrm>
              <a:off x="5184" y="2592"/>
              <a:ext cx="432" cy="432"/>
            </a:xfrm>
            <a:prstGeom prst="ellipse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0488" name="Group 2062"/>
          <p:cNvGrpSpPr>
            <a:grpSpLocks/>
          </p:cNvGrpSpPr>
          <p:nvPr/>
        </p:nvGrpSpPr>
        <p:grpSpPr bwMode="auto">
          <a:xfrm>
            <a:off x="9296400" y="5715000"/>
            <a:ext cx="1143000" cy="914400"/>
            <a:chOff x="4368" y="3408"/>
            <a:chExt cx="912" cy="720"/>
          </a:xfrm>
        </p:grpSpPr>
        <p:sp>
          <p:nvSpPr>
            <p:cNvPr id="20489" name="Line 2063"/>
            <p:cNvSpPr>
              <a:spLocks noChangeShapeType="1"/>
            </p:cNvSpPr>
            <p:nvPr/>
          </p:nvSpPr>
          <p:spPr bwMode="auto">
            <a:xfrm>
              <a:off x="4848" y="3408"/>
              <a:ext cx="0" cy="720"/>
            </a:xfrm>
            <a:prstGeom prst="line">
              <a:avLst/>
            </a:prstGeom>
            <a:noFill/>
            <a:ln w="28575" cap="rnd">
              <a:solidFill>
                <a:schemeClr val="accent2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0" name="Line 2064"/>
            <p:cNvSpPr>
              <a:spLocks noChangeShapeType="1"/>
            </p:cNvSpPr>
            <p:nvPr/>
          </p:nvSpPr>
          <p:spPr bwMode="auto">
            <a:xfrm>
              <a:off x="4368" y="3792"/>
              <a:ext cx="91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Line 2065"/>
            <p:cNvSpPr>
              <a:spLocks noChangeShapeType="1"/>
            </p:cNvSpPr>
            <p:nvPr/>
          </p:nvSpPr>
          <p:spPr bwMode="auto">
            <a:xfrm flipV="1">
              <a:off x="4512" y="3600"/>
              <a:ext cx="624" cy="43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5525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1" y="152400"/>
            <a:ext cx="8162925" cy="762000"/>
          </a:xfrm>
        </p:spPr>
        <p:txBody>
          <a:bodyPr/>
          <a:lstStyle/>
          <a:p>
            <a:r>
              <a:rPr lang="en-US" altLang="en-US" smtClean="0"/>
              <a:t>Schema Formalism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524000" y="1143001"/>
            <a:ext cx="96774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SCHEMA &lt;name&gt;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  SUBCASE OF &lt;schema&gt;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  EVOKES &lt;schema&gt; AS &lt;local name&gt;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  ROLES  &lt; self role name&gt;: &lt;role restriction&gt;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              &lt; self role name&gt;  &lt;-&gt;  &lt;role name&gt;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  CONSTRAINTS  &lt;role name&gt;  &lt;-     &lt;value&gt;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                         &lt;role name&gt;  &lt;-&gt;  &lt;role name&gt;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    &lt;setting name&gt; :: &lt;role name&gt;  &lt;-&gt;  &lt;role name&gt;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    &lt;setting name&gt; :: &lt;predicate&gt; | &lt;predicate&gt; </a:t>
            </a:r>
          </a:p>
        </p:txBody>
      </p:sp>
    </p:spTree>
    <p:extLst>
      <p:ext uri="{BB962C8B-B14F-4D97-AF65-F5344CB8AC3E}">
        <p14:creationId xmlns:p14="http://schemas.microsoft.com/office/powerpoint/2010/main" val="357644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09801" y="228600"/>
            <a:ext cx="8162925" cy="762000"/>
          </a:xfrm>
        </p:spPr>
        <p:txBody>
          <a:bodyPr/>
          <a:lstStyle/>
          <a:p>
            <a:r>
              <a:rPr lang="en-US" altLang="en-US" smtClean="0"/>
              <a:t>A Simple Example</a:t>
            </a:r>
          </a:p>
        </p:txBody>
      </p:sp>
      <p:sp>
        <p:nvSpPr>
          <p:cNvPr id="22531" name="Rectangle 1027"/>
          <p:cNvSpPr>
            <a:spLocks noChangeArrowheads="1"/>
          </p:cNvSpPr>
          <p:nvPr/>
        </p:nvSpPr>
        <p:spPr bwMode="auto">
          <a:xfrm>
            <a:off x="2209800" y="1752601"/>
            <a:ext cx="7924800" cy="416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Palatino" pitchFamily="18" charset="0"/>
              </a:rPr>
              <a:t> </a:t>
            </a:r>
            <a:endParaRPr lang="en-US" altLang="en-US" sz="120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SCHEMA hypotenuse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  SUBCASE OF line-segment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  EVOKES right-triangle AS rt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  ROLES  Comment inherited from line-segment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  CONSTRAINTS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       SELF &lt;-&gt; rt.long-side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14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1" y="228600"/>
            <a:ext cx="8162925" cy="762000"/>
          </a:xfrm>
        </p:spPr>
        <p:txBody>
          <a:bodyPr/>
          <a:lstStyle/>
          <a:p>
            <a:r>
              <a:rPr lang="en-US" altLang="en-US" smtClean="0"/>
              <a:t>Source-Path-Goal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209800" y="1752600"/>
            <a:ext cx="7924800" cy="360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Palatino" pitchFamily="18" charset="0"/>
              </a:rPr>
              <a:t> </a:t>
            </a:r>
            <a:endParaRPr lang="en-US" altLang="en-US" sz="120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SCHEMA: spg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ROLES: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  source: Place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  path: Directed Curve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  goal: Place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  trajector: Entity</a:t>
            </a:r>
          </a:p>
        </p:txBody>
      </p:sp>
    </p:spTree>
    <p:extLst>
      <p:ext uri="{BB962C8B-B14F-4D97-AF65-F5344CB8AC3E}">
        <p14:creationId xmlns:p14="http://schemas.microsoft.com/office/powerpoint/2010/main" val="183497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1" y="228600"/>
            <a:ext cx="8162925" cy="762000"/>
          </a:xfrm>
        </p:spPr>
        <p:txBody>
          <a:bodyPr/>
          <a:lstStyle/>
          <a:p>
            <a:r>
              <a:rPr lang="en-US" altLang="en-US" smtClean="0"/>
              <a:t>Translational Motion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286000" y="914400"/>
            <a:ext cx="7924800" cy="583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Palatino" pitchFamily="18" charset="0"/>
              </a:rPr>
              <a:t> </a:t>
            </a:r>
            <a:endParaRPr lang="en-US" altLang="en-US" sz="120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SCHEMA translational motion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  SUBCASE OF motion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  EVOKES spg AS s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  ROLES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      mover &lt;-&gt; s.trajector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      source &lt;-&gt; s.source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      goal    &lt;-&gt; s.goal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  CONSTRAINTS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       before:: mover.location &lt;-&gt; source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       after::   mover.location &lt;-&gt; goal</a:t>
            </a:r>
          </a:p>
        </p:txBody>
      </p:sp>
    </p:spTree>
    <p:extLst>
      <p:ext uri="{BB962C8B-B14F-4D97-AF65-F5344CB8AC3E}">
        <p14:creationId xmlns:p14="http://schemas.microsoft.com/office/powerpoint/2010/main" val="161897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00025"/>
            <a:ext cx="9144000" cy="6858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en-US" altLang="en-US" sz="4000"/>
              <a:t> Simulation-based language understanding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820864" y="677863"/>
            <a:ext cx="8613775" cy="591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240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545014" y="1158876"/>
            <a:ext cx="3170237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Helvetica" panose="020B0604020202020204" pitchFamily="34" charset="0"/>
              </a:rPr>
              <a:t>“Harry walked to the cafe.”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4686301" y="3784601"/>
            <a:ext cx="28924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1139825" algn="l"/>
                <a:tab pos="22796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139825" algn="l"/>
                <a:tab pos="22796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139825" algn="l"/>
                <a:tab pos="2279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139825" algn="l"/>
                <a:tab pos="2279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139825" algn="l"/>
                <a:tab pos="2279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39825" algn="l"/>
                <a:tab pos="2279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39825" algn="l"/>
                <a:tab pos="2279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39825" algn="l"/>
                <a:tab pos="2279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39825" algn="l"/>
                <a:tab pos="2279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Helvetica" panose="020B0604020202020204" pitchFamily="34" charset="0"/>
              </a:rPr>
              <a:t>Schema	Trajector	Goal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Helvetica" panose="020B0604020202020204" pitchFamily="34" charset="0"/>
              </a:rPr>
              <a:t>walk	Harry	cafe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684713" y="3756025"/>
            <a:ext cx="3225800" cy="673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5821363" y="3756025"/>
            <a:ext cx="1141412" cy="674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4687888" y="4092575"/>
            <a:ext cx="3213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AutoShape 9"/>
          <p:cNvSpPr>
            <a:spLocks noChangeArrowheads="1"/>
          </p:cNvSpPr>
          <p:nvPr/>
        </p:nvSpPr>
        <p:spPr bwMode="auto">
          <a:xfrm>
            <a:off x="5919789" y="1693863"/>
            <a:ext cx="727075" cy="1898650"/>
          </a:xfrm>
          <a:prstGeom prst="downArrow">
            <a:avLst>
              <a:gd name="adj1" fmla="val 50000"/>
              <a:gd name="adj2" fmla="val 65308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5610" name="AutoShape 10"/>
          <p:cNvSpPr>
            <a:spLocks noChangeArrowheads="1"/>
          </p:cNvSpPr>
          <p:nvPr/>
        </p:nvSpPr>
        <p:spPr bwMode="auto">
          <a:xfrm>
            <a:off x="6165850" y="4630738"/>
            <a:ext cx="120650" cy="252412"/>
          </a:xfrm>
          <a:prstGeom prst="downArrow">
            <a:avLst>
              <a:gd name="adj1" fmla="val 50000"/>
              <a:gd name="adj2" fmla="val 52322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pSp>
        <p:nvGrpSpPr>
          <p:cNvPr id="25611" name="Group 11"/>
          <p:cNvGrpSpPr>
            <a:grpSpLocks/>
          </p:cNvGrpSpPr>
          <p:nvPr/>
        </p:nvGrpSpPr>
        <p:grpSpPr bwMode="auto">
          <a:xfrm>
            <a:off x="4875213" y="4972050"/>
            <a:ext cx="2659062" cy="1670050"/>
            <a:chOff x="2111" y="3132"/>
            <a:chExt cx="1675" cy="1052"/>
          </a:xfrm>
        </p:grpSpPr>
        <p:pic>
          <p:nvPicPr>
            <p:cNvPr id="25642" name="Picture 1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1" y="3132"/>
              <a:ext cx="1675" cy="10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5643" name="Rectangle 13"/>
            <p:cNvSpPr>
              <a:spLocks noChangeArrowheads="1"/>
            </p:cNvSpPr>
            <p:nvPr/>
          </p:nvSpPr>
          <p:spPr bwMode="auto">
            <a:xfrm>
              <a:off x="2392" y="3306"/>
              <a:ext cx="994" cy="5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25612" name="Rectangle 14"/>
          <p:cNvSpPr>
            <a:spLocks noChangeArrowheads="1"/>
          </p:cNvSpPr>
          <p:nvPr/>
        </p:nvSpPr>
        <p:spPr bwMode="auto">
          <a:xfrm>
            <a:off x="6657976" y="2274888"/>
            <a:ext cx="28940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Helvetica" panose="020B0604020202020204" pitchFamily="34" charset="0"/>
              </a:rPr>
              <a:t>Analysis Process</a:t>
            </a:r>
          </a:p>
        </p:txBody>
      </p:sp>
      <p:sp>
        <p:nvSpPr>
          <p:cNvPr id="25613" name="Rectangle 15"/>
          <p:cNvSpPr>
            <a:spLocks noChangeArrowheads="1"/>
          </p:cNvSpPr>
          <p:nvPr/>
        </p:nvSpPr>
        <p:spPr bwMode="auto">
          <a:xfrm>
            <a:off x="7988300" y="3597275"/>
            <a:ext cx="24463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Helvetica" panose="020B0604020202020204" pitchFamily="34" charset="0"/>
              </a:rPr>
              <a:t>Simulation Specification</a:t>
            </a:r>
          </a:p>
        </p:txBody>
      </p:sp>
      <p:sp>
        <p:nvSpPr>
          <p:cNvPr id="25614" name="Rectangle 16"/>
          <p:cNvSpPr>
            <a:spLocks noChangeArrowheads="1"/>
          </p:cNvSpPr>
          <p:nvPr/>
        </p:nvSpPr>
        <p:spPr bwMode="auto">
          <a:xfrm>
            <a:off x="8015289" y="1104900"/>
            <a:ext cx="1745671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Helvetica" panose="020B0604020202020204" pitchFamily="34" charset="0"/>
              </a:rPr>
              <a:t>Utterance</a:t>
            </a:r>
          </a:p>
        </p:txBody>
      </p:sp>
      <p:sp>
        <p:nvSpPr>
          <p:cNvPr id="25615" name="Rectangle 17"/>
          <p:cNvSpPr>
            <a:spLocks noChangeArrowheads="1"/>
          </p:cNvSpPr>
          <p:nvPr/>
        </p:nvSpPr>
        <p:spPr bwMode="auto">
          <a:xfrm>
            <a:off x="7507289" y="5380038"/>
            <a:ext cx="24463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Helvetica" panose="020B0604020202020204" pitchFamily="34" charset="0"/>
              </a:rPr>
              <a:t>Simulation</a:t>
            </a:r>
          </a:p>
        </p:txBody>
      </p:sp>
      <p:sp>
        <p:nvSpPr>
          <p:cNvPr id="25616" name="Rectangle 18"/>
          <p:cNvSpPr>
            <a:spLocks noChangeArrowheads="1"/>
          </p:cNvSpPr>
          <p:nvPr/>
        </p:nvSpPr>
        <p:spPr bwMode="auto">
          <a:xfrm>
            <a:off x="6421439" y="5554664"/>
            <a:ext cx="301625" cy="301625"/>
          </a:xfrm>
          <a:prstGeom prst="rect">
            <a:avLst/>
          </a:prstGeom>
          <a:solidFill>
            <a:srgbClr val="99663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17" name="Rectangle 19"/>
          <p:cNvSpPr>
            <a:spLocks noChangeArrowheads="1"/>
          </p:cNvSpPr>
          <p:nvPr/>
        </p:nvSpPr>
        <p:spPr bwMode="auto">
          <a:xfrm>
            <a:off x="6573839" y="5707064"/>
            <a:ext cx="73025" cy="1492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18" name="AutoShape 20"/>
          <p:cNvSpPr>
            <a:spLocks noChangeArrowheads="1"/>
          </p:cNvSpPr>
          <p:nvPr/>
        </p:nvSpPr>
        <p:spPr bwMode="auto">
          <a:xfrm>
            <a:off x="6421439" y="5402264"/>
            <a:ext cx="301625" cy="149225"/>
          </a:xfrm>
          <a:prstGeom prst="triangle">
            <a:avLst>
              <a:gd name="adj" fmla="val 49991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25619" name="Group 21"/>
          <p:cNvGrpSpPr>
            <a:grpSpLocks/>
          </p:cNvGrpSpPr>
          <p:nvPr/>
        </p:nvGrpSpPr>
        <p:grpSpPr bwMode="auto">
          <a:xfrm>
            <a:off x="5400675" y="5554663"/>
            <a:ext cx="304800" cy="379412"/>
            <a:chOff x="2442" y="3499"/>
            <a:chExt cx="192" cy="239"/>
          </a:xfrm>
        </p:grpSpPr>
        <p:sp>
          <p:nvSpPr>
            <p:cNvPr id="25632" name="Oval 22"/>
            <p:cNvSpPr>
              <a:spLocks noChangeArrowheads="1"/>
            </p:cNvSpPr>
            <p:nvPr/>
          </p:nvSpPr>
          <p:spPr bwMode="auto">
            <a:xfrm>
              <a:off x="2491" y="3499"/>
              <a:ext cx="46" cy="46"/>
            </a:xfrm>
            <a:prstGeom prst="ellipse">
              <a:avLst/>
            </a:prstGeom>
            <a:solidFill>
              <a:srgbClr val="FF66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5633" name="Rectangle 23"/>
            <p:cNvSpPr>
              <a:spLocks noChangeArrowheads="1"/>
            </p:cNvSpPr>
            <p:nvPr/>
          </p:nvSpPr>
          <p:spPr bwMode="auto">
            <a:xfrm>
              <a:off x="2491" y="3547"/>
              <a:ext cx="46" cy="94"/>
            </a:xfrm>
            <a:prstGeom prst="rect">
              <a:avLst/>
            </a:prstGeom>
            <a:solidFill>
              <a:srgbClr val="FF66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5634" name="Line 24"/>
            <p:cNvSpPr>
              <a:spLocks noChangeShapeType="1"/>
            </p:cNvSpPr>
            <p:nvPr/>
          </p:nvSpPr>
          <p:spPr bwMode="auto">
            <a:xfrm flipH="1">
              <a:off x="2443" y="3547"/>
              <a:ext cx="47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5" name="Line 25"/>
            <p:cNvSpPr>
              <a:spLocks noChangeShapeType="1"/>
            </p:cNvSpPr>
            <p:nvPr/>
          </p:nvSpPr>
          <p:spPr bwMode="auto">
            <a:xfrm>
              <a:off x="2539" y="3547"/>
              <a:ext cx="47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6" name="Line 26"/>
            <p:cNvSpPr>
              <a:spLocks noChangeShapeType="1"/>
            </p:cNvSpPr>
            <p:nvPr/>
          </p:nvSpPr>
          <p:spPr bwMode="auto">
            <a:xfrm>
              <a:off x="2539" y="3643"/>
              <a:ext cx="47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7" name="Line 27"/>
            <p:cNvSpPr>
              <a:spLocks noChangeShapeType="1"/>
            </p:cNvSpPr>
            <p:nvPr/>
          </p:nvSpPr>
          <p:spPr bwMode="auto">
            <a:xfrm>
              <a:off x="2586" y="3691"/>
              <a:ext cx="0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8" name="Line 28"/>
            <p:cNvSpPr>
              <a:spLocks noChangeShapeType="1"/>
            </p:cNvSpPr>
            <p:nvPr/>
          </p:nvSpPr>
          <p:spPr bwMode="auto">
            <a:xfrm>
              <a:off x="2490" y="3643"/>
              <a:ext cx="0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9" name="Line 29"/>
            <p:cNvSpPr>
              <a:spLocks noChangeShapeType="1"/>
            </p:cNvSpPr>
            <p:nvPr/>
          </p:nvSpPr>
          <p:spPr bwMode="auto">
            <a:xfrm flipH="1">
              <a:off x="2443" y="3691"/>
              <a:ext cx="47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0" name="Line 30"/>
            <p:cNvSpPr>
              <a:spLocks noChangeShapeType="1"/>
            </p:cNvSpPr>
            <p:nvPr/>
          </p:nvSpPr>
          <p:spPr bwMode="auto">
            <a:xfrm>
              <a:off x="2442" y="3595"/>
              <a:ext cx="0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1" name="Line 31"/>
            <p:cNvSpPr>
              <a:spLocks noChangeShapeType="1"/>
            </p:cNvSpPr>
            <p:nvPr/>
          </p:nvSpPr>
          <p:spPr bwMode="auto">
            <a:xfrm>
              <a:off x="2587" y="3595"/>
              <a:ext cx="47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620" name="Group 32"/>
          <p:cNvGrpSpPr>
            <a:grpSpLocks/>
          </p:cNvGrpSpPr>
          <p:nvPr/>
        </p:nvGrpSpPr>
        <p:grpSpPr bwMode="auto">
          <a:xfrm>
            <a:off x="6229350" y="5438775"/>
            <a:ext cx="698500" cy="241300"/>
            <a:chOff x="2964" y="3426"/>
            <a:chExt cx="440" cy="152"/>
          </a:xfrm>
        </p:grpSpPr>
        <p:pic>
          <p:nvPicPr>
            <p:cNvPr id="25630" name="Picture 33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4" y="3426"/>
              <a:ext cx="440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5631" name="Rectangle 34"/>
            <p:cNvSpPr>
              <a:spLocks noChangeArrowheads="1"/>
            </p:cNvSpPr>
            <p:nvPr/>
          </p:nvSpPr>
          <p:spPr bwMode="auto">
            <a:xfrm>
              <a:off x="3115" y="3490"/>
              <a:ext cx="130" cy="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800">
                  <a:latin typeface="Arial Narrow" panose="020B0606020202030204" pitchFamily="34" charset="0"/>
                </a:rPr>
                <a:t>Cafe</a:t>
              </a:r>
            </a:p>
          </p:txBody>
        </p:sp>
      </p:grpSp>
      <p:sp>
        <p:nvSpPr>
          <p:cNvPr id="25621" name="Rectangle 35"/>
          <p:cNvSpPr>
            <a:spLocks noChangeArrowheads="1"/>
          </p:cNvSpPr>
          <p:nvPr/>
        </p:nvSpPr>
        <p:spPr bwMode="auto">
          <a:xfrm>
            <a:off x="1798638" y="2055813"/>
            <a:ext cx="158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Constructions</a:t>
            </a:r>
          </a:p>
        </p:txBody>
      </p:sp>
      <p:sp>
        <p:nvSpPr>
          <p:cNvPr id="25622" name="Rectangle 36"/>
          <p:cNvSpPr>
            <a:spLocks noChangeArrowheads="1"/>
          </p:cNvSpPr>
          <p:nvPr/>
        </p:nvSpPr>
        <p:spPr bwMode="auto">
          <a:xfrm>
            <a:off x="2428876" y="3365500"/>
            <a:ext cx="14208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General Knowledge</a:t>
            </a:r>
          </a:p>
        </p:txBody>
      </p:sp>
      <p:sp>
        <p:nvSpPr>
          <p:cNvPr id="25623" name="Rectangle 37"/>
          <p:cNvSpPr>
            <a:spLocks noChangeArrowheads="1"/>
          </p:cNvSpPr>
          <p:nvPr/>
        </p:nvSpPr>
        <p:spPr bwMode="auto">
          <a:xfrm>
            <a:off x="3152775" y="4092576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Belief State</a:t>
            </a:r>
          </a:p>
        </p:txBody>
      </p:sp>
      <p:sp>
        <p:nvSpPr>
          <p:cNvPr id="25624" name="AutoShape 38"/>
          <p:cNvSpPr>
            <a:spLocks noChangeArrowheads="1"/>
          </p:cNvSpPr>
          <p:nvPr/>
        </p:nvSpPr>
        <p:spPr bwMode="auto">
          <a:xfrm>
            <a:off x="5741988" y="5773738"/>
            <a:ext cx="588962" cy="82550"/>
          </a:xfrm>
          <a:prstGeom prst="rightArrow">
            <a:avLst>
              <a:gd name="adj1" fmla="val 50000"/>
              <a:gd name="adj2" fmla="val 178431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25" name="Freeform 39"/>
          <p:cNvSpPr>
            <a:spLocks/>
          </p:cNvSpPr>
          <p:nvPr/>
        </p:nvSpPr>
        <p:spPr bwMode="auto">
          <a:xfrm>
            <a:off x="3468688" y="2214563"/>
            <a:ext cx="2278062" cy="379412"/>
          </a:xfrm>
          <a:custGeom>
            <a:avLst/>
            <a:gdLst>
              <a:gd name="T0" fmla="*/ 0 w 1435"/>
              <a:gd name="T1" fmla="*/ 2147483646 h 239"/>
              <a:gd name="T2" fmla="*/ 2147483646 w 1435"/>
              <a:gd name="T3" fmla="*/ 2147483646 h 239"/>
              <a:gd name="T4" fmla="*/ 2147483646 w 1435"/>
              <a:gd name="T5" fmla="*/ 2147483646 h 239"/>
              <a:gd name="T6" fmla="*/ 2147483646 w 1435"/>
              <a:gd name="T7" fmla="*/ 0 h 239"/>
              <a:gd name="T8" fmla="*/ 2147483646 w 1435"/>
              <a:gd name="T9" fmla="*/ 2147483646 h 239"/>
              <a:gd name="T10" fmla="*/ 2147483646 w 1435"/>
              <a:gd name="T11" fmla="*/ 2147483646 h 239"/>
              <a:gd name="T12" fmla="*/ 2147483646 w 1435"/>
              <a:gd name="T13" fmla="*/ 2147483646 h 239"/>
              <a:gd name="T14" fmla="*/ 2147483646 w 1435"/>
              <a:gd name="T15" fmla="*/ 2147483646 h 239"/>
              <a:gd name="T16" fmla="*/ 2147483646 w 1435"/>
              <a:gd name="T17" fmla="*/ 2147483646 h 239"/>
              <a:gd name="T18" fmla="*/ 2147483646 w 1435"/>
              <a:gd name="T19" fmla="*/ 2147483646 h 239"/>
              <a:gd name="T20" fmla="*/ 2147483646 w 1435"/>
              <a:gd name="T21" fmla="*/ 2147483646 h 239"/>
              <a:gd name="T22" fmla="*/ 2147483646 w 1435"/>
              <a:gd name="T23" fmla="*/ 2147483646 h 239"/>
              <a:gd name="T24" fmla="*/ 2147483646 w 1435"/>
              <a:gd name="T25" fmla="*/ 2147483646 h 23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435" h="239">
                <a:moveTo>
                  <a:pt x="0" y="21"/>
                </a:moveTo>
                <a:lnTo>
                  <a:pt x="230" y="8"/>
                </a:lnTo>
                <a:lnTo>
                  <a:pt x="455" y="3"/>
                </a:lnTo>
                <a:lnTo>
                  <a:pt x="562" y="0"/>
                </a:lnTo>
                <a:lnTo>
                  <a:pt x="668" y="5"/>
                </a:lnTo>
                <a:lnTo>
                  <a:pt x="766" y="11"/>
                </a:lnTo>
                <a:lnTo>
                  <a:pt x="860" y="21"/>
                </a:lnTo>
                <a:lnTo>
                  <a:pt x="945" y="37"/>
                </a:lnTo>
                <a:lnTo>
                  <a:pt x="1026" y="58"/>
                </a:lnTo>
                <a:lnTo>
                  <a:pt x="1102" y="81"/>
                </a:lnTo>
                <a:lnTo>
                  <a:pt x="1174" y="110"/>
                </a:lnTo>
                <a:lnTo>
                  <a:pt x="1306" y="170"/>
                </a:lnTo>
                <a:lnTo>
                  <a:pt x="1434" y="238"/>
                </a:lnTo>
              </a:path>
            </a:pathLst>
          </a:custGeom>
          <a:noFill/>
          <a:ln w="254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Freeform 40"/>
          <p:cNvSpPr>
            <a:spLocks/>
          </p:cNvSpPr>
          <p:nvPr/>
        </p:nvSpPr>
        <p:spPr bwMode="auto">
          <a:xfrm>
            <a:off x="4132263" y="3406776"/>
            <a:ext cx="1604962" cy="688975"/>
          </a:xfrm>
          <a:custGeom>
            <a:avLst/>
            <a:gdLst>
              <a:gd name="T0" fmla="*/ 0 w 1011"/>
              <a:gd name="T1" fmla="*/ 2147483646 h 434"/>
              <a:gd name="T2" fmla="*/ 2147483646 w 1011"/>
              <a:gd name="T3" fmla="*/ 2147483646 h 434"/>
              <a:gd name="T4" fmla="*/ 2147483646 w 1011"/>
              <a:gd name="T5" fmla="*/ 2147483646 h 434"/>
              <a:gd name="T6" fmla="*/ 2147483646 w 1011"/>
              <a:gd name="T7" fmla="*/ 2147483646 h 434"/>
              <a:gd name="T8" fmla="*/ 2147483646 w 1011"/>
              <a:gd name="T9" fmla="*/ 2147483646 h 434"/>
              <a:gd name="T10" fmla="*/ 2147483646 w 1011"/>
              <a:gd name="T11" fmla="*/ 2147483646 h 434"/>
              <a:gd name="T12" fmla="*/ 2147483646 w 1011"/>
              <a:gd name="T13" fmla="*/ 2147483646 h 434"/>
              <a:gd name="T14" fmla="*/ 2147483646 w 1011"/>
              <a:gd name="T15" fmla="*/ 2147483646 h 434"/>
              <a:gd name="T16" fmla="*/ 2147483646 w 1011"/>
              <a:gd name="T17" fmla="*/ 2147483646 h 434"/>
              <a:gd name="T18" fmla="*/ 2147483646 w 1011"/>
              <a:gd name="T19" fmla="*/ 2147483646 h 434"/>
              <a:gd name="T20" fmla="*/ 2147483646 w 1011"/>
              <a:gd name="T21" fmla="*/ 2147483646 h 434"/>
              <a:gd name="T22" fmla="*/ 2147483646 w 1011"/>
              <a:gd name="T23" fmla="*/ 2147483646 h 434"/>
              <a:gd name="T24" fmla="*/ 2147483646 w 1011"/>
              <a:gd name="T25" fmla="*/ 2147483646 h 434"/>
              <a:gd name="T26" fmla="*/ 2147483646 w 1011"/>
              <a:gd name="T27" fmla="*/ 0 h 434"/>
              <a:gd name="T28" fmla="*/ 2147483646 w 1011"/>
              <a:gd name="T29" fmla="*/ 2147483646 h 434"/>
              <a:gd name="T30" fmla="*/ 2147483646 w 1011"/>
              <a:gd name="T31" fmla="*/ 2147483646 h 434"/>
              <a:gd name="T32" fmla="*/ 2147483646 w 1011"/>
              <a:gd name="T33" fmla="*/ 2147483646 h 434"/>
              <a:gd name="T34" fmla="*/ 2147483646 w 1011"/>
              <a:gd name="T35" fmla="*/ 2147483646 h 434"/>
              <a:gd name="T36" fmla="*/ 2147483646 w 1011"/>
              <a:gd name="T37" fmla="*/ 2147483646 h 434"/>
              <a:gd name="T38" fmla="*/ 2147483646 w 1011"/>
              <a:gd name="T39" fmla="*/ 2147483646 h 43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011" h="434">
                <a:moveTo>
                  <a:pt x="0" y="433"/>
                </a:moveTo>
                <a:lnTo>
                  <a:pt x="34" y="313"/>
                </a:lnTo>
                <a:lnTo>
                  <a:pt x="55" y="260"/>
                </a:lnTo>
                <a:lnTo>
                  <a:pt x="76" y="206"/>
                </a:lnTo>
                <a:lnTo>
                  <a:pt x="106" y="157"/>
                </a:lnTo>
                <a:lnTo>
                  <a:pt x="144" y="111"/>
                </a:lnTo>
                <a:lnTo>
                  <a:pt x="191" y="74"/>
                </a:lnTo>
                <a:lnTo>
                  <a:pt x="250" y="45"/>
                </a:lnTo>
                <a:lnTo>
                  <a:pt x="284" y="33"/>
                </a:lnTo>
                <a:lnTo>
                  <a:pt x="327" y="24"/>
                </a:lnTo>
                <a:lnTo>
                  <a:pt x="369" y="16"/>
                </a:lnTo>
                <a:lnTo>
                  <a:pt x="420" y="12"/>
                </a:lnTo>
                <a:lnTo>
                  <a:pt x="530" y="4"/>
                </a:lnTo>
                <a:lnTo>
                  <a:pt x="645" y="0"/>
                </a:lnTo>
                <a:lnTo>
                  <a:pt x="755" y="4"/>
                </a:lnTo>
                <a:lnTo>
                  <a:pt x="861" y="4"/>
                </a:lnTo>
                <a:lnTo>
                  <a:pt x="908" y="4"/>
                </a:lnTo>
                <a:lnTo>
                  <a:pt x="946" y="4"/>
                </a:lnTo>
                <a:lnTo>
                  <a:pt x="985" y="4"/>
                </a:lnTo>
                <a:lnTo>
                  <a:pt x="1010" y="4"/>
                </a:lnTo>
              </a:path>
            </a:pathLst>
          </a:custGeom>
          <a:noFill/>
          <a:ln w="254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Line 41"/>
          <p:cNvSpPr>
            <a:spLocks noChangeShapeType="1"/>
          </p:cNvSpPr>
          <p:nvPr/>
        </p:nvSpPr>
        <p:spPr bwMode="auto">
          <a:xfrm>
            <a:off x="4135438" y="4545013"/>
            <a:ext cx="550862" cy="100806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Freeform 42"/>
          <p:cNvSpPr>
            <a:spLocks/>
          </p:cNvSpPr>
          <p:nvPr/>
        </p:nvSpPr>
        <p:spPr bwMode="auto">
          <a:xfrm>
            <a:off x="3011489" y="4008438"/>
            <a:ext cx="1870075" cy="1814512"/>
          </a:xfrm>
          <a:custGeom>
            <a:avLst/>
            <a:gdLst>
              <a:gd name="T0" fmla="*/ 0 w 1178"/>
              <a:gd name="T1" fmla="*/ 0 h 1143"/>
              <a:gd name="T2" fmla="*/ 2147483646 w 1178"/>
              <a:gd name="T3" fmla="*/ 2147483646 h 1143"/>
              <a:gd name="T4" fmla="*/ 2147483646 w 1178"/>
              <a:gd name="T5" fmla="*/ 2147483646 h 1143"/>
              <a:gd name="T6" fmla="*/ 2147483646 w 1178"/>
              <a:gd name="T7" fmla="*/ 2147483646 h 1143"/>
              <a:gd name="T8" fmla="*/ 2147483646 w 1178"/>
              <a:gd name="T9" fmla="*/ 2147483646 h 1143"/>
              <a:gd name="T10" fmla="*/ 2147483646 w 1178"/>
              <a:gd name="T11" fmla="*/ 2147483646 h 1143"/>
              <a:gd name="T12" fmla="*/ 2147483646 w 1178"/>
              <a:gd name="T13" fmla="*/ 2147483646 h 1143"/>
              <a:gd name="T14" fmla="*/ 2147483646 w 1178"/>
              <a:gd name="T15" fmla="*/ 2147483646 h 1143"/>
              <a:gd name="T16" fmla="*/ 2147483646 w 1178"/>
              <a:gd name="T17" fmla="*/ 2147483646 h 1143"/>
              <a:gd name="T18" fmla="*/ 2147483646 w 1178"/>
              <a:gd name="T19" fmla="*/ 2147483646 h 1143"/>
              <a:gd name="T20" fmla="*/ 2147483646 w 1178"/>
              <a:gd name="T21" fmla="*/ 2147483646 h 1143"/>
              <a:gd name="T22" fmla="*/ 2147483646 w 1178"/>
              <a:gd name="T23" fmla="*/ 2147483646 h 1143"/>
              <a:gd name="T24" fmla="*/ 2147483646 w 1178"/>
              <a:gd name="T25" fmla="*/ 2147483646 h 1143"/>
              <a:gd name="T26" fmla="*/ 2147483646 w 1178"/>
              <a:gd name="T27" fmla="*/ 2147483646 h 1143"/>
              <a:gd name="T28" fmla="*/ 2147483646 w 1178"/>
              <a:gd name="T29" fmla="*/ 2147483646 h 1143"/>
              <a:gd name="T30" fmla="*/ 2147483646 w 1178"/>
              <a:gd name="T31" fmla="*/ 2147483646 h 1143"/>
              <a:gd name="T32" fmla="*/ 2147483646 w 1178"/>
              <a:gd name="T33" fmla="*/ 2147483646 h 1143"/>
              <a:gd name="T34" fmla="*/ 2147483646 w 1178"/>
              <a:gd name="T35" fmla="*/ 2147483646 h 1143"/>
              <a:gd name="T36" fmla="*/ 2147483646 w 1178"/>
              <a:gd name="T37" fmla="*/ 2147483646 h 1143"/>
              <a:gd name="T38" fmla="*/ 2147483646 w 1178"/>
              <a:gd name="T39" fmla="*/ 2147483646 h 1143"/>
              <a:gd name="T40" fmla="*/ 2147483646 w 1178"/>
              <a:gd name="T41" fmla="*/ 2147483646 h 1143"/>
              <a:gd name="T42" fmla="*/ 2147483646 w 1178"/>
              <a:gd name="T43" fmla="*/ 2147483646 h 1143"/>
              <a:gd name="T44" fmla="*/ 2147483646 w 1178"/>
              <a:gd name="T45" fmla="*/ 2147483646 h 114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1178" h="1143">
                <a:moveTo>
                  <a:pt x="0" y="0"/>
                </a:moveTo>
                <a:lnTo>
                  <a:pt x="37" y="311"/>
                </a:lnTo>
                <a:lnTo>
                  <a:pt x="61" y="460"/>
                </a:lnTo>
                <a:lnTo>
                  <a:pt x="88" y="598"/>
                </a:lnTo>
                <a:lnTo>
                  <a:pt x="122" y="729"/>
                </a:lnTo>
                <a:lnTo>
                  <a:pt x="166" y="843"/>
                </a:lnTo>
                <a:lnTo>
                  <a:pt x="220" y="945"/>
                </a:lnTo>
                <a:lnTo>
                  <a:pt x="254" y="987"/>
                </a:lnTo>
                <a:lnTo>
                  <a:pt x="287" y="1023"/>
                </a:lnTo>
                <a:lnTo>
                  <a:pt x="328" y="1052"/>
                </a:lnTo>
                <a:lnTo>
                  <a:pt x="375" y="1082"/>
                </a:lnTo>
                <a:lnTo>
                  <a:pt x="429" y="1100"/>
                </a:lnTo>
                <a:lnTo>
                  <a:pt x="487" y="1118"/>
                </a:lnTo>
                <a:lnTo>
                  <a:pt x="551" y="1130"/>
                </a:lnTo>
                <a:lnTo>
                  <a:pt x="616" y="1136"/>
                </a:lnTo>
                <a:lnTo>
                  <a:pt x="751" y="1142"/>
                </a:lnTo>
                <a:lnTo>
                  <a:pt x="883" y="1136"/>
                </a:lnTo>
                <a:lnTo>
                  <a:pt x="944" y="1136"/>
                </a:lnTo>
                <a:lnTo>
                  <a:pt x="1004" y="1130"/>
                </a:lnTo>
                <a:lnTo>
                  <a:pt x="1055" y="1130"/>
                </a:lnTo>
                <a:lnTo>
                  <a:pt x="1103" y="1130"/>
                </a:lnTo>
                <a:lnTo>
                  <a:pt x="1143" y="1130"/>
                </a:lnTo>
                <a:lnTo>
                  <a:pt x="1177" y="1130"/>
                </a:lnTo>
              </a:path>
            </a:pathLst>
          </a:custGeom>
          <a:noFill/>
          <a:ln w="254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Freeform 43"/>
          <p:cNvSpPr>
            <a:spLocks/>
          </p:cNvSpPr>
          <p:nvPr/>
        </p:nvSpPr>
        <p:spPr bwMode="auto">
          <a:xfrm>
            <a:off x="3008314" y="2828925"/>
            <a:ext cx="2624137" cy="539750"/>
          </a:xfrm>
          <a:custGeom>
            <a:avLst/>
            <a:gdLst>
              <a:gd name="T0" fmla="*/ 0 w 1653"/>
              <a:gd name="T1" fmla="*/ 2147483646 h 340"/>
              <a:gd name="T2" fmla="*/ 2147483646 w 1653"/>
              <a:gd name="T3" fmla="*/ 2147483646 h 340"/>
              <a:gd name="T4" fmla="*/ 2147483646 w 1653"/>
              <a:gd name="T5" fmla="*/ 2147483646 h 340"/>
              <a:gd name="T6" fmla="*/ 2147483646 w 1653"/>
              <a:gd name="T7" fmla="*/ 2147483646 h 340"/>
              <a:gd name="T8" fmla="*/ 2147483646 w 1653"/>
              <a:gd name="T9" fmla="*/ 2147483646 h 340"/>
              <a:gd name="T10" fmla="*/ 2147483646 w 1653"/>
              <a:gd name="T11" fmla="*/ 2147483646 h 340"/>
              <a:gd name="T12" fmla="*/ 2147483646 w 1653"/>
              <a:gd name="T13" fmla="*/ 2147483646 h 340"/>
              <a:gd name="T14" fmla="*/ 2147483646 w 1653"/>
              <a:gd name="T15" fmla="*/ 2147483646 h 340"/>
              <a:gd name="T16" fmla="*/ 2147483646 w 1653"/>
              <a:gd name="T17" fmla="*/ 2147483646 h 340"/>
              <a:gd name="T18" fmla="*/ 2147483646 w 1653"/>
              <a:gd name="T19" fmla="*/ 2147483646 h 340"/>
              <a:gd name="T20" fmla="*/ 2147483646 w 1653"/>
              <a:gd name="T21" fmla="*/ 2147483646 h 340"/>
              <a:gd name="T22" fmla="*/ 2147483646 w 1653"/>
              <a:gd name="T23" fmla="*/ 2147483646 h 340"/>
              <a:gd name="T24" fmla="*/ 2147483646 w 1653"/>
              <a:gd name="T25" fmla="*/ 2147483646 h 340"/>
              <a:gd name="T26" fmla="*/ 2147483646 w 1653"/>
              <a:gd name="T27" fmla="*/ 2147483646 h 340"/>
              <a:gd name="T28" fmla="*/ 2147483646 w 1653"/>
              <a:gd name="T29" fmla="*/ 2147483646 h 340"/>
              <a:gd name="T30" fmla="*/ 2147483646 w 1653"/>
              <a:gd name="T31" fmla="*/ 2147483646 h 340"/>
              <a:gd name="T32" fmla="*/ 2147483646 w 1653"/>
              <a:gd name="T33" fmla="*/ 0 h 340"/>
              <a:gd name="T34" fmla="*/ 2147483646 w 1653"/>
              <a:gd name="T35" fmla="*/ 0 h 340"/>
              <a:gd name="T36" fmla="*/ 2147483646 w 1653"/>
              <a:gd name="T37" fmla="*/ 0 h 340"/>
              <a:gd name="T38" fmla="*/ 2147483646 w 1653"/>
              <a:gd name="T39" fmla="*/ 0 h 340"/>
              <a:gd name="T40" fmla="*/ 2147483646 w 1653"/>
              <a:gd name="T41" fmla="*/ 2147483646 h 340"/>
              <a:gd name="T42" fmla="*/ 2147483646 w 1653"/>
              <a:gd name="T43" fmla="*/ 2147483646 h 340"/>
              <a:gd name="T44" fmla="*/ 2147483646 w 1653"/>
              <a:gd name="T45" fmla="*/ 2147483646 h 340"/>
              <a:gd name="T46" fmla="*/ 2147483646 w 1653"/>
              <a:gd name="T47" fmla="*/ 2147483646 h 340"/>
              <a:gd name="T48" fmla="*/ 2147483646 w 1653"/>
              <a:gd name="T49" fmla="*/ 2147483646 h 34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653" h="340">
                <a:moveTo>
                  <a:pt x="0" y="339"/>
                </a:moveTo>
                <a:lnTo>
                  <a:pt x="25" y="291"/>
                </a:lnTo>
                <a:lnTo>
                  <a:pt x="54" y="247"/>
                </a:lnTo>
                <a:lnTo>
                  <a:pt x="87" y="203"/>
                </a:lnTo>
                <a:lnTo>
                  <a:pt x="125" y="163"/>
                </a:lnTo>
                <a:lnTo>
                  <a:pt x="174" y="122"/>
                </a:lnTo>
                <a:lnTo>
                  <a:pt x="236" y="88"/>
                </a:lnTo>
                <a:lnTo>
                  <a:pt x="274" y="71"/>
                </a:lnTo>
                <a:lnTo>
                  <a:pt x="315" y="57"/>
                </a:lnTo>
                <a:lnTo>
                  <a:pt x="356" y="44"/>
                </a:lnTo>
                <a:lnTo>
                  <a:pt x="406" y="34"/>
                </a:lnTo>
                <a:lnTo>
                  <a:pt x="464" y="23"/>
                </a:lnTo>
                <a:lnTo>
                  <a:pt x="530" y="17"/>
                </a:lnTo>
                <a:lnTo>
                  <a:pt x="605" y="10"/>
                </a:lnTo>
                <a:lnTo>
                  <a:pt x="688" y="6"/>
                </a:lnTo>
                <a:lnTo>
                  <a:pt x="774" y="3"/>
                </a:lnTo>
                <a:lnTo>
                  <a:pt x="870" y="0"/>
                </a:lnTo>
                <a:lnTo>
                  <a:pt x="1056" y="0"/>
                </a:lnTo>
                <a:lnTo>
                  <a:pt x="1238" y="0"/>
                </a:lnTo>
                <a:lnTo>
                  <a:pt x="1329" y="0"/>
                </a:lnTo>
                <a:lnTo>
                  <a:pt x="1408" y="3"/>
                </a:lnTo>
                <a:lnTo>
                  <a:pt x="1482" y="3"/>
                </a:lnTo>
                <a:lnTo>
                  <a:pt x="1549" y="3"/>
                </a:lnTo>
                <a:lnTo>
                  <a:pt x="1606" y="3"/>
                </a:lnTo>
                <a:lnTo>
                  <a:pt x="1652" y="3"/>
                </a:lnTo>
              </a:path>
            </a:pathLst>
          </a:custGeom>
          <a:noFill/>
          <a:ln w="254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3735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455613"/>
            <a:ext cx="7772400" cy="685800"/>
          </a:xfrm>
          <a:noFill/>
        </p:spPr>
        <p:txBody>
          <a:bodyPr vert="horz" lIns="92075" tIns="46038" rIns="92075" bIns="46038" rtlCol="0" anchor="ctr">
            <a:normAutofit fontScale="90000"/>
          </a:bodyPr>
          <a:lstStyle/>
          <a:p>
            <a:r>
              <a:rPr lang="en-US" altLang="en-US" smtClean="0"/>
              <a:t>Simulation specification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133600" y="4772026"/>
            <a:ext cx="8096250" cy="1570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Arial Narrow" panose="020B0606020202030204" pitchFamily="34" charset="0"/>
              </a:rPr>
              <a:t>The analysis process produces a </a:t>
            </a:r>
            <a:r>
              <a:rPr lang="en-US" altLang="en-US" sz="2400" b="1">
                <a:solidFill>
                  <a:srgbClr val="9900FF"/>
                </a:solidFill>
                <a:latin typeface="Arial Narrow" panose="020B0606020202030204" pitchFamily="34" charset="0"/>
              </a:rPr>
              <a:t>simulation specification</a:t>
            </a:r>
            <a:r>
              <a:rPr lang="en-US" altLang="en-US" sz="2400">
                <a:latin typeface="Arial Narrow" panose="020B0606020202030204" pitchFamily="34" charset="0"/>
              </a:rPr>
              <a:t> that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2400">
                <a:latin typeface="Arial Narrow" panose="020B0606020202030204" pitchFamily="34" charset="0"/>
              </a:rPr>
              <a:t>includes image-schematic, motor control and conceptual structures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2400">
                <a:latin typeface="Arial Narrow" panose="020B0606020202030204" pitchFamily="34" charset="0"/>
              </a:rPr>
              <a:t>provides parameters for a mental simulation</a:t>
            </a:r>
          </a:p>
        </p:txBody>
      </p:sp>
      <p:pic>
        <p:nvPicPr>
          <p:cNvPr id="27652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5" y="1206501"/>
            <a:ext cx="8858250" cy="343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21157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Distributed vs Localist Rep’n</a:t>
            </a:r>
          </a:p>
        </p:txBody>
      </p:sp>
      <p:graphicFrame>
        <p:nvGraphicFramePr>
          <p:cNvPr id="361475" name="Group 3"/>
          <p:cNvGraphicFramePr>
            <a:graphicFrameLocks noGrp="1"/>
          </p:cNvGraphicFramePr>
          <p:nvPr/>
        </p:nvGraphicFramePr>
        <p:xfrm>
          <a:off x="2362200" y="1752600"/>
          <a:ext cx="3505200" cy="3048000"/>
        </p:xfrm>
        <a:graphic>
          <a:graphicData uri="http://schemas.openxmlformats.org/drawingml/2006/table">
            <a:tbl>
              <a:tblPr/>
              <a:tblGrid>
                <a:gridCol w="1030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2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7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George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Ringo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61507" name="Group 35"/>
          <p:cNvGraphicFramePr>
            <a:graphicFrameLocks noGrp="1"/>
          </p:cNvGraphicFramePr>
          <p:nvPr/>
        </p:nvGraphicFramePr>
        <p:xfrm>
          <a:off x="6400800" y="1752600"/>
          <a:ext cx="3505200" cy="3048000"/>
        </p:xfrm>
        <a:graphic>
          <a:graphicData uri="http://schemas.openxmlformats.org/drawingml/2006/table">
            <a:tbl>
              <a:tblPr/>
              <a:tblGrid>
                <a:gridCol w="1030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2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7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George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Ringo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211" name="Rectangle 67"/>
          <p:cNvSpPr>
            <a:spLocks noGrp="1" noChangeArrowheads="1"/>
          </p:cNvSpPr>
          <p:nvPr>
            <p:ph type="body" sz="half" idx="1"/>
          </p:nvPr>
        </p:nvSpPr>
        <p:spPr>
          <a:xfrm>
            <a:off x="2370138" y="4795839"/>
            <a:ext cx="7607300" cy="10048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mtClean="0"/>
              <a:t>What are the drawbacks of each representation?</a:t>
            </a:r>
          </a:p>
        </p:txBody>
      </p:sp>
    </p:spTree>
    <p:extLst>
      <p:ext uri="{BB962C8B-B14F-4D97-AF65-F5344CB8AC3E}">
        <p14:creationId xmlns:p14="http://schemas.microsoft.com/office/powerpoint/2010/main" val="13611025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0" y="303213"/>
            <a:ext cx="7994650" cy="1046162"/>
          </a:xfrm>
        </p:spPr>
        <p:txBody>
          <a:bodyPr/>
          <a:lstStyle/>
          <a:p>
            <a:pPr eaLnBrk="1" hangingPunct="1"/>
            <a:r>
              <a:rPr lang="en-US" altLang="en-US" sz="4000"/>
              <a:t>Simulation Semantics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13716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i="1">
                <a:solidFill>
                  <a:srgbClr val="9316CC"/>
                </a:solidFill>
              </a:rPr>
              <a:t>BASIC ASSUMPTION</a:t>
            </a:r>
            <a:r>
              <a:rPr lang="en-US" altLang="en-US" sz="2000" i="1"/>
              <a:t>: </a:t>
            </a:r>
            <a:r>
              <a:rPr lang="en-US" altLang="en-US" sz="2000" b="1" i="1">
                <a:solidFill>
                  <a:srgbClr val="DC1E1E"/>
                </a:solidFill>
              </a:rPr>
              <a:t>SAME REPRESENTATION FOR PLANNING AND SIMULATIVE INFERENCE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 Evidence for </a:t>
            </a:r>
            <a:r>
              <a:rPr lang="en-US" altLang="en-US" sz="2000">
                <a:solidFill>
                  <a:srgbClr val="DC1E1E"/>
                </a:solidFill>
              </a:rPr>
              <a:t>common mechanisms for recognition and action (mirror neurons)</a:t>
            </a:r>
            <a:r>
              <a:rPr lang="en-US" altLang="en-US" sz="2000"/>
              <a:t> in the F5 area (</a:t>
            </a:r>
            <a:r>
              <a:rPr lang="en-US" altLang="en-US" sz="2000">
                <a:solidFill>
                  <a:srgbClr val="9316CC"/>
                </a:solidFill>
              </a:rPr>
              <a:t>Rizzolatti et al (1996), Gallese 96, Boccino 2002</a:t>
            </a:r>
            <a:r>
              <a:rPr lang="en-US" altLang="en-US" sz="2000"/>
              <a:t>) and from motor imagery (Jeannerod 1996)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i="1">
                <a:solidFill>
                  <a:srgbClr val="9316CC"/>
                </a:solidFill>
              </a:rPr>
              <a:t>IMPLEMENTATION</a:t>
            </a:r>
            <a:r>
              <a:rPr lang="en-US" altLang="en-US" sz="2000"/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x-schemas affect each other by </a:t>
            </a:r>
            <a:r>
              <a:rPr lang="en-US" altLang="en-US" sz="2000" b="1" i="1">
                <a:solidFill>
                  <a:srgbClr val="9316CC"/>
                </a:solidFill>
              </a:rPr>
              <a:t>enabling, disabling or modifying execution trajectories</a:t>
            </a:r>
            <a:r>
              <a:rPr lang="en-US" altLang="en-US" sz="2000" b="1" i="1"/>
              <a:t>. </a:t>
            </a:r>
            <a:r>
              <a:rPr lang="en-US" altLang="en-US" sz="2000"/>
              <a:t>Whenever the </a:t>
            </a:r>
            <a:r>
              <a:rPr lang="en-US" altLang="en-US" sz="2000" b="1" i="1">
                <a:solidFill>
                  <a:schemeClr val="accent2"/>
                </a:solidFill>
              </a:rPr>
              <a:t>CONTROLLER</a:t>
            </a:r>
            <a:r>
              <a:rPr lang="en-US" altLang="en-US" sz="2000" b="1" i="1"/>
              <a:t> </a:t>
            </a:r>
            <a:r>
              <a:rPr lang="en-US" altLang="en-US" sz="2000"/>
              <a:t>schema makes a </a:t>
            </a:r>
            <a:r>
              <a:rPr lang="en-US" altLang="en-US" sz="2000" i="1">
                <a:solidFill>
                  <a:srgbClr val="DC1E1E"/>
                </a:solidFill>
              </a:rPr>
              <a:t>transition </a:t>
            </a:r>
            <a:r>
              <a:rPr lang="en-US" altLang="en-US" sz="2000">
                <a:solidFill>
                  <a:srgbClr val="DC1E1E"/>
                </a:solidFill>
              </a:rPr>
              <a:t>it may </a:t>
            </a:r>
            <a:r>
              <a:rPr lang="en-US" altLang="en-US" sz="2000" i="1">
                <a:solidFill>
                  <a:srgbClr val="DC1E1E"/>
                </a:solidFill>
              </a:rPr>
              <a:t>set, get, </a:t>
            </a:r>
            <a:r>
              <a:rPr lang="en-US" altLang="en-US" sz="2000">
                <a:solidFill>
                  <a:srgbClr val="DC1E1E"/>
                </a:solidFill>
              </a:rPr>
              <a:t>or </a:t>
            </a:r>
            <a:r>
              <a:rPr lang="en-US" altLang="en-US" sz="2000" i="1">
                <a:solidFill>
                  <a:srgbClr val="DC1E1E"/>
                </a:solidFill>
              </a:rPr>
              <a:t>modify state</a:t>
            </a:r>
            <a:r>
              <a:rPr lang="en-US" altLang="en-US" sz="2000" i="1"/>
              <a:t> </a:t>
            </a:r>
            <a:r>
              <a:rPr lang="en-US" altLang="en-US" sz="2000"/>
              <a:t>leading to </a:t>
            </a:r>
            <a:r>
              <a:rPr lang="en-US" altLang="en-US" sz="2000" i="1">
                <a:solidFill>
                  <a:srgbClr val="DC1E1E"/>
                </a:solidFill>
              </a:rPr>
              <a:t>triggering or modification</a:t>
            </a:r>
            <a:r>
              <a:rPr lang="en-US" altLang="en-US" sz="2000" i="1"/>
              <a:t> </a:t>
            </a:r>
            <a:r>
              <a:rPr lang="en-US" altLang="en-US" sz="2000"/>
              <a:t>of other x-schemas. State is </a:t>
            </a:r>
            <a:r>
              <a:rPr lang="en-US" altLang="en-US" sz="2000">
                <a:solidFill>
                  <a:schemeClr val="accent2"/>
                </a:solidFill>
              </a:rPr>
              <a:t>completely distributed</a:t>
            </a:r>
            <a:r>
              <a:rPr lang="en-US" altLang="en-US" sz="2000"/>
              <a:t> (a graph marking) over the network.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i="1">
                <a:solidFill>
                  <a:srgbClr val="9316CC"/>
                </a:solidFill>
              </a:rPr>
              <a:t>RESULT</a:t>
            </a:r>
            <a:r>
              <a:rPr lang="en-US" altLang="en-US" sz="2000"/>
              <a:t>: </a:t>
            </a:r>
            <a:r>
              <a:rPr lang="en-US" altLang="en-US" sz="2000">
                <a:solidFill>
                  <a:srgbClr val="DC1E1E"/>
                </a:solidFill>
              </a:rPr>
              <a:t>INTERPRETATION IS IMAGINATIVE SIMULATION</a:t>
            </a:r>
            <a:r>
              <a:rPr lang="en-US" altLang="en-US" sz="2000"/>
              <a:t>!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9807214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950" y="3598863"/>
            <a:ext cx="4756150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467600" cy="9906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/>
            <a:r>
              <a:rPr lang="en-US" altLang="en-US" smtClean="0"/>
              <a:t>Active representations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914401"/>
            <a:ext cx="7772400" cy="1731963"/>
          </a:xfrm>
          <a:noFill/>
        </p:spPr>
        <p:txBody>
          <a:bodyPr vert="horz" lIns="92075" tIns="46038" rIns="92075" bIns="46038" rtlCol="0"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Many inferences about actions derive from what we know about executing them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Representation based on stochastic Petri nets captures dynamic, parameterized nature of actions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chemeClr val="hlink"/>
                </a:solidFill>
              </a:rPr>
              <a:t>Used for acting, recognition, planning, and language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746626" y="4175125"/>
            <a:ext cx="73025" cy="1417638"/>
            <a:chOff x="2030" y="2630"/>
            <a:chExt cx="46" cy="893"/>
          </a:xfrm>
        </p:grpSpPr>
        <p:sp>
          <p:nvSpPr>
            <p:cNvPr id="30745" name="Oval 6"/>
            <p:cNvSpPr>
              <a:spLocks noChangeArrowheads="1"/>
            </p:cNvSpPr>
            <p:nvPr/>
          </p:nvSpPr>
          <p:spPr bwMode="auto">
            <a:xfrm>
              <a:off x="2030" y="3477"/>
              <a:ext cx="46" cy="46"/>
            </a:xfrm>
            <a:prstGeom prst="ellipse">
              <a:avLst/>
            </a:prstGeom>
            <a:solidFill>
              <a:srgbClr val="FF0066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746" name="Oval 7"/>
            <p:cNvSpPr>
              <a:spLocks noChangeArrowheads="1"/>
            </p:cNvSpPr>
            <p:nvPr/>
          </p:nvSpPr>
          <p:spPr bwMode="auto">
            <a:xfrm>
              <a:off x="2030" y="2630"/>
              <a:ext cx="46" cy="46"/>
            </a:xfrm>
            <a:prstGeom prst="ellipse">
              <a:avLst/>
            </a:prstGeom>
            <a:solidFill>
              <a:srgbClr val="FF0066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30726" name="Rectangle 8"/>
          <p:cNvSpPr>
            <a:spLocks noChangeArrowheads="1"/>
          </p:cNvSpPr>
          <p:nvPr/>
        </p:nvSpPr>
        <p:spPr bwMode="auto">
          <a:xfrm>
            <a:off x="6640513" y="3938589"/>
            <a:ext cx="3770312" cy="222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buFontTx/>
              <a:buNone/>
            </a:pPr>
            <a:r>
              <a:rPr lang="en-US" altLang="en-US" sz="1800" b="1">
                <a:latin typeface="Arial Narrow" panose="020B0606020202030204" pitchFamily="34" charset="0"/>
              </a:rPr>
              <a:t>Walking:</a:t>
            </a:r>
            <a:endParaRPr lang="en-US" altLang="en-US" sz="1800">
              <a:latin typeface="Arial Narrow" panose="020B0606020202030204" pitchFamily="34" charset="0"/>
            </a:endParaRPr>
          </a:p>
          <a:p>
            <a:pPr lvl="1">
              <a:buFontTx/>
              <a:buNone/>
            </a:pPr>
            <a:r>
              <a:rPr lang="en-US" altLang="en-US" sz="1800">
                <a:latin typeface="Arial Narrow" panose="020B0606020202030204" pitchFamily="34" charset="0"/>
              </a:rPr>
              <a:t>bound to a specific </a:t>
            </a:r>
            <a:r>
              <a:rPr lang="en-US" altLang="en-US" sz="1800" i="1">
                <a:solidFill>
                  <a:srgbClr val="9900FF"/>
                </a:solidFill>
                <a:latin typeface="Arial Narrow" panose="020B0606020202030204" pitchFamily="34" charset="0"/>
              </a:rPr>
              <a:t>walker</a:t>
            </a:r>
            <a:r>
              <a:rPr lang="en-US" altLang="en-US" sz="1800">
                <a:latin typeface="Arial Narrow" panose="020B0606020202030204" pitchFamily="34" charset="0"/>
              </a:rPr>
              <a:t> with a direction or </a:t>
            </a:r>
            <a:r>
              <a:rPr lang="en-US" altLang="en-US" sz="1800" i="1">
                <a:solidFill>
                  <a:srgbClr val="9900FF"/>
                </a:solidFill>
                <a:latin typeface="Arial Narrow" panose="020B0606020202030204" pitchFamily="34" charset="0"/>
              </a:rPr>
              <a:t>goal</a:t>
            </a:r>
            <a:endParaRPr lang="en-US" altLang="en-US" sz="1800">
              <a:latin typeface="Arial Narrow" panose="020B0606020202030204" pitchFamily="34" charset="0"/>
            </a:endParaRPr>
          </a:p>
          <a:p>
            <a:pPr lvl="1">
              <a:buFontTx/>
              <a:buNone/>
            </a:pPr>
            <a:r>
              <a:rPr lang="en-US" altLang="en-US" sz="1800">
                <a:latin typeface="Arial Narrow" panose="020B0606020202030204" pitchFamily="34" charset="0"/>
              </a:rPr>
              <a:t>consumes </a:t>
            </a:r>
            <a:r>
              <a:rPr lang="en-US" altLang="en-US" sz="1800">
                <a:solidFill>
                  <a:srgbClr val="996633"/>
                </a:solidFill>
                <a:latin typeface="Arial Narrow" panose="020B0606020202030204" pitchFamily="34" charset="0"/>
              </a:rPr>
              <a:t>resources </a:t>
            </a:r>
            <a:r>
              <a:rPr lang="en-US" altLang="en-US" sz="1800">
                <a:latin typeface="Arial Narrow" panose="020B0606020202030204" pitchFamily="34" charset="0"/>
              </a:rPr>
              <a:t>(e.g., </a:t>
            </a:r>
            <a:r>
              <a:rPr lang="en-US" altLang="en-US" sz="1800">
                <a:solidFill>
                  <a:srgbClr val="996633"/>
                </a:solidFill>
                <a:latin typeface="Arial Narrow" panose="020B0606020202030204" pitchFamily="34" charset="0"/>
              </a:rPr>
              <a:t>energy</a:t>
            </a:r>
            <a:r>
              <a:rPr lang="en-US" altLang="en-US" sz="1800">
                <a:latin typeface="Arial Narrow" panose="020B0606020202030204" pitchFamily="34" charset="0"/>
              </a:rPr>
              <a:t>)</a:t>
            </a:r>
          </a:p>
          <a:p>
            <a:pPr lvl="1">
              <a:buFontTx/>
              <a:buNone/>
            </a:pPr>
            <a:r>
              <a:rPr lang="en-US" altLang="en-US" sz="1800">
                <a:latin typeface="Arial Narrow" panose="020B0606020202030204" pitchFamily="34" charset="0"/>
              </a:rPr>
              <a:t>may have </a:t>
            </a:r>
            <a:r>
              <a:rPr lang="en-US" altLang="en-US" sz="1800">
                <a:solidFill>
                  <a:srgbClr val="996633"/>
                </a:solidFill>
                <a:latin typeface="Arial Narrow" panose="020B0606020202030204" pitchFamily="34" charset="0"/>
              </a:rPr>
              <a:t>termination condition</a:t>
            </a:r>
            <a:br>
              <a:rPr lang="en-US" altLang="en-US" sz="1800">
                <a:solidFill>
                  <a:srgbClr val="996633"/>
                </a:solidFill>
                <a:latin typeface="Arial Narrow" panose="020B0606020202030204" pitchFamily="34" charset="0"/>
              </a:rPr>
            </a:br>
            <a:r>
              <a:rPr lang="en-US" altLang="en-US" sz="1800">
                <a:latin typeface="Arial Narrow" panose="020B0606020202030204" pitchFamily="34" charset="0"/>
              </a:rPr>
              <a:t>(e.g., </a:t>
            </a:r>
            <a:r>
              <a:rPr lang="en-US" altLang="en-US" sz="1800" i="1">
                <a:solidFill>
                  <a:srgbClr val="996633"/>
                </a:solidFill>
                <a:latin typeface="Arial Narrow" panose="020B0606020202030204" pitchFamily="34" charset="0"/>
              </a:rPr>
              <a:t>walker</a:t>
            </a:r>
            <a:r>
              <a:rPr lang="en-US" altLang="en-US" sz="1800">
                <a:solidFill>
                  <a:srgbClr val="996633"/>
                </a:solidFill>
                <a:latin typeface="Arial Narrow" panose="020B0606020202030204" pitchFamily="34" charset="0"/>
              </a:rPr>
              <a:t> at </a:t>
            </a:r>
            <a:r>
              <a:rPr lang="en-US" altLang="en-US" sz="1800" i="1">
                <a:solidFill>
                  <a:srgbClr val="996633"/>
                </a:solidFill>
                <a:latin typeface="Arial Narrow" panose="020B0606020202030204" pitchFamily="34" charset="0"/>
              </a:rPr>
              <a:t>goal</a:t>
            </a:r>
            <a:r>
              <a:rPr lang="en-US" altLang="en-US" sz="1800">
                <a:latin typeface="Arial Narrow" panose="020B0606020202030204" pitchFamily="34" charset="0"/>
              </a:rPr>
              <a:t>) </a:t>
            </a:r>
          </a:p>
          <a:p>
            <a:pPr lvl="1">
              <a:buFontTx/>
              <a:buNone/>
            </a:pPr>
            <a:r>
              <a:rPr lang="en-US" altLang="en-US" sz="1800">
                <a:solidFill>
                  <a:srgbClr val="3366FF"/>
                </a:solidFill>
                <a:latin typeface="Arial Narrow" panose="020B0606020202030204" pitchFamily="34" charset="0"/>
              </a:rPr>
              <a:t>ongoing, iterative</a:t>
            </a:r>
            <a:r>
              <a:rPr lang="en-US" altLang="en-US" sz="1800">
                <a:latin typeface="Arial Narrow" panose="020B0606020202030204" pitchFamily="34" charset="0"/>
              </a:rPr>
              <a:t> action</a:t>
            </a:r>
          </a:p>
          <a:p>
            <a:pPr>
              <a:buFontTx/>
              <a:buNone/>
            </a:pPr>
            <a:endParaRPr lang="en-US" altLang="en-US" sz="1800">
              <a:latin typeface="Arial Narrow" panose="020B0606020202030204" pitchFamily="34" charset="0"/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162176" y="5278439"/>
            <a:ext cx="1116013" cy="993775"/>
            <a:chOff x="402" y="3325"/>
            <a:chExt cx="703" cy="626"/>
          </a:xfrm>
        </p:grpSpPr>
        <p:sp>
          <p:nvSpPr>
            <p:cNvPr id="30739" name="Rectangle 10"/>
            <p:cNvSpPr>
              <a:spLocks noChangeArrowheads="1"/>
            </p:cNvSpPr>
            <p:nvPr/>
          </p:nvSpPr>
          <p:spPr bwMode="auto">
            <a:xfrm>
              <a:off x="402" y="3432"/>
              <a:ext cx="70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b="1" i="1">
                  <a:solidFill>
                    <a:srgbClr val="9900FF"/>
                  </a:solidFill>
                  <a:latin typeface="Arial Narrow" panose="020B0606020202030204" pitchFamily="34" charset="0"/>
                </a:rPr>
                <a:t>walker</a:t>
              </a:r>
              <a:r>
                <a:rPr lang="en-US" altLang="en-US" sz="1400" b="1">
                  <a:solidFill>
                    <a:srgbClr val="9900FF"/>
                  </a:solidFill>
                  <a:latin typeface="Arial Narrow" panose="020B0606020202030204" pitchFamily="34" charset="0"/>
                </a:rPr>
                <a:t>=Harry</a:t>
              </a:r>
            </a:p>
          </p:txBody>
        </p:sp>
        <p:sp>
          <p:nvSpPr>
            <p:cNvPr id="30740" name="Oval 11"/>
            <p:cNvSpPr>
              <a:spLocks noChangeArrowheads="1"/>
            </p:cNvSpPr>
            <p:nvPr/>
          </p:nvSpPr>
          <p:spPr bwMode="auto">
            <a:xfrm>
              <a:off x="649" y="3325"/>
              <a:ext cx="130" cy="129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9900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741" name="Rectangle 12"/>
            <p:cNvSpPr>
              <a:spLocks noChangeArrowheads="1"/>
            </p:cNvSpPr>
            <p:nvPr/>
          </p:nvSpPr>
          <p:spPr bwMode="auto">
            <a:xfrm>
              <a:off x="402" y="3757"/>
              <a:ext cx="61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b="1" i="1">
                  <a:solidFill>
                    <a:srgbClr val="9900FF"/>
                  </a:solidFill>
                  <a:latin typeface="Arial Narrow" panose="020B0606020202030204" pitchFamily="34" charset="0"/>
                </a:rPr>
                <a:t>goal</a:t>
              </a:r>
              <a:r>
                <a:rPr lang="en-US" altLang="en-US" sz="1400" b="1">
                  <a:solidFill>
                    <a:srgbClr val="9900FF"/>
                  </a:solidFill>
                  <a:latin typeface="Arial Narrow" panose="020B0606020202030204" pitchFamily="34" charset="0"/>
                </a:rPr>
                <a:t>=home</a:t>
              </a:r>
            </a:p>
          </p:txBody>
        </p:sp>
        <p:sp>
          <p:nvSpPr>
            <p:cNvPr id="30742" name="Oval 13"/>
            <p:cNvSpPr>
              <a:spLocks noChangeArrowheads="1"/>
            </p:cNvSpPr>
            <p:nvPr/>
          </p:nvSpPr>
          <p:spPr bwMode="auto">
            <a:xfrm>
              <a:off x="649" y="3650"/>
              <a:ext cx="130" cy="129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9900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743" name="Oval 14"/>
            <p:cNvSpPr>
              <a:spLocks noChangeArrowheads="1"/>
            </p:cNvSpPr>
            <p:nvPr/>
          </p:nvSpPr>
          <p:spPr bwMode="auto">
            <a:xfrm>
              <a:off x="691" y="3685"/>
              <a:ext cx="46" cy="46"/>
            </a:xfrm>
            <a:prstGeom prst="ellipse">
              <a:avLst/>
            </a:prstGeom>
            <a:solidFill>
              <a:srgbClr val="FF0066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744" name="Oval 15"/>
            <p:cNvSpPr>
              <a:spLocks noChangeArrowheads="1"/>
            </p:cNvSpPr>
            <p:nvPr/>
          </p:nvSpPr>
          <p:spPr bwMode="auto">
            <a:xfrm>
              <a:off x="691" y="3385"/>
              <a:ext cx="46" cy="46"/>
            </a:xfrm>
            <a:prstGeom prst="ellipse">
              <a:avLst/>
            </a:prstGeom>
            <a:solidFill>
              <a:srgbClr val="FF0066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686050" y="4468814"/>
            <a:ext cx="838200" cy="573087"/>
            <a:chOff x="732" y="2815"/>
            <a:chExt cx="528" cy="361"/>
          </a:xfrm>
        </p:grpSpPr>
        <p:sp>
          <p:nvSpPr>
            <p:cNvPr id="30735" name="Rectangle 17"/>
            <p:cNvSpPr>
              <a:spLocks noChangeArrowheads="1"/>
            </p:cNvSpPr>
            <p:nvPr/>
          </p:nvSpPr>
          <p:spPr bwMode="auto">
            <a:xfrm>
              <a:off x="732" y="2982"/>
              <a:ext cx="42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solidFill>
                    <a:srgbClr val="996633"/>
                  </a:solidFill>
                  <a:latin typeface="Arial Narrow" panose="020B0606020202030204" pitchFamily="34" charset="0"/>
                </a:rPr>
                <a:t>energy</a:t>
              </a:r>
            </a:p>
          </p:txBody>
        </p:sp>
        <p:sp>
          <p:nvSpPr>
            <p:cNvPr id="30736" name="Oval 18"/>
            <p:cNvSpPr>
              <a:spLocks noChangeArrowheads="1"/>
            </p:cNvSpPr>
            <p:nvPr/>
          </p:nvSpPr>
          <p:spPr bwMode="auto">
            <a:xfrm>
              <a:off x="883" y="2885"/>
              <a:ext cx="130" cy="129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996633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737" name="Line 19"/>
            <p:cNvSpPr>
              <a:spLocks noChangeShapeType="1"/>
            </p:cNvSpPr>
            <p:nvPr/>
          </p:nvSpPr>
          <p:spPr bwMode="auto">
            <a:xfrm flipV="1">
              <a:off x="1021" y="2815"/>
              <a:ext cx="239" cy="115"/>
            </a:xfrm>
            <a:prstGeom prst="line">
              <a:avLst/>
            </a:prstGeom>
            <a:noFill/>
            <a:ln w="12700">
              <a:solidFill>
                <a:srgbClr val="996633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8" name="Oval 20"/>
            <p:cNvSpPr>
              <a:spLocks noChangeArrowheads="1"/>
            </p:cNvSpPr>
            <p:nvPr/>
          </p:nvSpPr>
          <p:spPr bwMode="auto">
            <a:xfrm>
              <a:off x="929" y="2931"/>
              <a:ext cx="46" cy="46"/>
            </a:xfrm>
            <a:prstGeom prst="ellipse">
              <a:avLst/>
            </a:prstGeom>
            <a:solidFill>
              <a:srgbClr val="FF0066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3725864" y="3324226"/>
            <a:ext cx="2846387" cy="682625"/>
            <a:chOff x="1387" y="2094"/>
            <a:chExt cx="1793" cy="430"/>
          </a:xfrm>
        </p:grpSpPr>
        <p:sp>
          <p:nvSpPr>
            <p:cNvPr id="30730" name="Oval 22"/>
            <p:cNvSpPr>
              <a:spLocks noChangeArrowheads="1"/>
            </p:cNvSpPr>
            <p:nvPr/>
          </p:nvSpPr>
          <p:spPr bwMode="auto">
            <a:xfrm>
              <a:off x="2076" y="2161"/>
              <a:ext cx="130" cy="129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996633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731" name="Rectangle 23"/>
            <p:cNvSpPr>
              <a:spLocks noChangeArrowheads="1"/>
            </p:cNvSpPr>
            <p:nvPr/>
          </p:nvSpPr>
          <p:spPr bwMode="auto">
            <a:xfrm>
              <a:off x="2172" y="2094"/>
              <a:ext cx="100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b="1" i="1">
                  <a:solidFill>
                    <a:srgbClr val="996633"/>
                  </a:solidFill>
                  <a:latin typeface="Arial Narrow" panose="020B0606020202030204" pitchFamily="34" charset="0"/>
                </a:rPr>
                <a:t>walker</a:t>
              </a:r>
              <a:r>
                <a:rPr lang="en-US" altLang="en-US" sz="1400" b="1">
                  <a:solidFill>
                    <a:srgbClr val="996633"/>
                  </a:solidFill>
                  <a:latin typeface="Arial Narrow" panose="020B0606020202030204" pitchFamily="34" charset="0"/>
                </a:rPr>
                <a:t> at </a:t>
              </a:r>
              <a:r>
                <a:rPr lang="en-US" altLang="en-US" sz="1400" b="1" i="1">
                  <a:solidFill>
                    <a:srgbClr val="996633"/>
                  </a:solidFill>
                  <a:latin typeface="Arial Narrow" panose="020B0606020202030204" pitchFamily="34" charset="0"/>
                </a:rPr>
                <a:t>goal</a:t>
              </a:r>
            </a:p>
          </p:txBody>
        </p:sp>
        <p:sp>
          <p:nvSpPr>
            <p:cNvPr id="30732" name="Line 24"/>
            <p:cNvSpPr>
              <a:spLocks noChangeShapeType="1"/>
            </p:cNvSpPr>
            <p:nvPr/>
          </p:nvSpPr>
          <p:spPr bwMode="auto">
            <a:xfrm>
              <a:off x="2206" y="2268"/>
              <a:ext cx="550" cy="213"/>
            </a:xfrm>
            <a:prstGeom prst="line">
              <a:avLst/>
            </a:prstGeom>
            <a:noFill/>
            <a:ln w="12700">
              <a:solidFill>
                <a:srgbClr val="996633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3" name="Line 25"/>
            <p:cNvSpPr>
              <a:spLocks noChangeShapeType="1"/>
            </p:cNvSpPr>
            <p:nvPr/>
          </p:nvSpPr>
          <p:spPr bwMode="auto">
            <a:xfrm flipH="1">
              <a:off x="1435" y="2268"/>
              <a:ext cx="642" cy="2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4" name="Oval 26"/>
            <p:cNvSpPr>
              <a:spLocks noChangeArrowheads="1"/>
            </p:cNvSpPr>
            <p:nvPr/>
          </p:nvSpPr>
          <p:spPr bwMode="auto">
            <a:xfrm>
              <a:off x="1387" y="2479"/>
              <a:ext cx="58" cy="45"/>
            </a:xfrm>
            <a:prstGeom prst="ellipse">
              <a:avLst/>
            </a:prstGeom>
            <a:solidFill>
              <a:srgbClr val="996633"/>
            </a:solidFill>
            <a:ln w="12700">
              <a:solidFill>
                <a:srgbClr val="996633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0150248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Learning Verb Meanings</a:t>
            </a:r>
            <a:br>
              <a:rPr lang="en-US" altLang="en-US" smtClean="0"/>
            </a:br>
            <a:r>
              <a:rPr lang="en-US" altLang="en-US" sz="3600">
                <a:solidFill>
                  <a:schemeClr val="hlink"/>
                </a:solidFill>
              </a:rPr>
              <a:t>David Bailey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A model of children learning their first verbs.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Assumes parent labels child’s actions.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Child knows parameters of action, associates with word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Program learns well enough to: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    1) Label novel actions correctly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    2) Obey commands using new words (simulation)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System works across languages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Mechanisms are neurally plausible.</a:t>
            </a:r>
          </a:p>
        </p:txBody>
      </p:sp>
    </p:spTree>
    <p:extLst>
      <p:ext uri="{BB962C8B-B14F-4D97-AF65-F5344CB8AC3E}">
        <p14:creationId xmlns:p14="http://schemas.microsoft.com/office/powerpoint/2010/main" val="173475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arch_sens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89" y="381000"/>
            <a:ext cx="8810625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657600" y="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en-US" sz="2400">
              <a:latin typeface="Arial Narrow" panose="020B0606020202030204" pitchFamily="34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505200" y="0"/>
            <a:ext cx="518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Arial Narrow" panose="020B0606020202030204" pitchFamily="34" charset="0"/>
              </a:rPr>
              <a:t>System Overview</a:t>
            </a:r>
          </a:p>
        </p:txBody>
      </p:sp>
    </p:spTree>
    <p:extLst>
      <p:ext uri="{BB962C8B-B14F-4D97-AF65-F5344CB8AC3E}">
        <p14:creationId xmlns:p14="http://schemas.microsoft.com/office/powerpoint/2010/main" val="270833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learnpush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650" y="1519239"/>
            <a:ext cx="8648700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895600" y="457200"/>
            <a:ext cx="617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tx2"/>
                </a:solidFill>
                <a:latin typeface="Arial Narrow" panose="020B0606020202030204" pitchFamily="34" charset="0"/>
              </a:rPr>
              <a:t>Learning Two Senses of PUSH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438400" y="5715000"/>
            <a:ext cx="792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tx2"/>
                </a:solidFill>
                <a:latin typeface="Arial Narrow" panose="020B0606020202030204" pitchFamily="34" charset="0"/>
              </a:rPr>
              <a:t>Model merging based on Bayesian MDL</a:t>
            </a:r>
          </a:p>
        </p:txBody>
      </p:sp>
    </p:spTree>
    <p:extLst>
      <p:ext uri="{BB962C8B-B14F-4D97-AF65-F5344CB8AC3E}">
        <p14:creationId xmlns:p14="http://schemas.microsoft.com/office/powerpoint/2010/main" val="151292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Event Structure in Language</a:t>
            </a:r>
            <a:br>
              <a:rPr lang="en-US" altLang="en-US" smtClean="0"/>
            </a:br>
            <a:r>
              <a:rPr lang="en-US" altLang="en-US" sz="3200"/>
              <a:t>Srini Narayanan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19200"/>
            <a:ext cx="8229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Fine-grained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Rich Notion of </a:t>
            </a:r>
            <a:r>
              <a:rPr lang="en-US" altLang="en-US" smtClean="0">
                <a:solidFill>
                  <a:srgbClr val="DC1E1E"/>
                </a:solidFill>
              </a:rPr>
              <a:t>Contingency Relationships</a:t>
            </a:r>
            <a:r>
              <a:rPr lang="en-US" altLang="en-US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Phenomena: </a:t>
            </a:r>
            <a:r>
              <a:rPr lang="en-US" altLang="en-US" smtClean="0">
                <a:solidFill>
                  <a:srgbClr val="DC1E1E"/>
                </a:solidFill>
              </a:rPr>
              <a:t>Aspect, Tense, Force-dynamics, Uncertainty, Modals, Counterfactuals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Event Structure Metaphor: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Phenomena: </a:t>
            </a:r>
            <a:r>
              <a:rPr lang="en-US" altLang="en-US" smtClean="0">
                <a:solidFill>
                  <a:schemeClr val="hlink"/>
                </a:solidFill>
              </a:rPr>
              <a:t>Abstract Actions are conceptualized as Motion and Manipulation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hlink"/>
                </a:solidFill>
              </a:rPr>
              <a:t>Schematic Inferences are preserved</a:t>
            </a:r>
            <a:r>
              <a:rPr lang="en-US" altLang="en-US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Aspect: </a:t>
            </a:r>
            <a:r>
              <a:rPr lang="en-US" altLang="en-US"/>
              <a:t>ways languages describe the </a:t>
            </a:r>
            <a:r>
              <a:rPr lang="en-US" altLang="en-US">
                <a:solidFill>
                  <a:schemeClr val="hlink"/>
                </a:solidFill>
              </a:rPr>
              <a:t>structure of events</a:t>
            </a:r>
            <a:r>
              <a:rPr lang="en-US" altLang="en-US"/>
              <a:t> using a variety of lexical and grammatical devices.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604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Task: Interpret simple discourse fragments/ blurbs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762000"/>
            <a:ext cx="9144000" cy="54102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/>
              <a:t>France </a:t>
            </a:r>
            <a:r>
              <a:rPr lang="en-US" altLang="en-US">
                <a:solidFill>
                  <a:srgbClr val="DC1E1E"/>
                </a:solidFill>
              </a:rPr>
              <a:t>fell into</a:t>
            </a:r>
            <a:r>
              <a:rPr lang="en-US" altLang="en-US"/>
              <a:t> recession. </a:t>
            </a:r>
            <a:r>
              <a:rPr lang="en-US" altLang="en-US">
                <a:solidFill>
                  <a:srgbClr val="DC1E1E"/>
                </a:solidFill>
              </a:rPr>
              <a:t>Pulled out</a:t>
            </a:r>
            <a:r>
              <a:rPr lang="en-US" altLang="en-US"/>
              <a:t> by Germany</a:t>
            </a:r>
          </a:p>
          <a:p>
            <a:pPr eaLnBrk="1" hangingPunct="1">
              <a:buFontTx/>
              <a:buNone/>
            </a:pPr>
            <a:r>
              <a:rPr lang="en-US" altLang="en-US"/>
              <a:t>US Economy on </a:t>
            </a:r>
            <a:r>
              <a:rPr lang="en-US" altLang="en-US">
                <a:solidFill>
                  <a:srgbClr val="DC1E1E"/>
                </a:solidFill>
              </a:rPr>
              <a:t>the verge of falling back</a:t>
            </a:r>
            <a:r>
              <a:rPr lang="en-US" altLang="en-US"/>
              <a:t> into recession after </a:t>
            </a:r>
            <a:r>
              <a:rPr lang="en-US" altLang="en-US">
                <a:solidFill>
                  <a:srgbClr val="DC1E1E"/>
                </a:solidFill>
              </a:rPr>
              <a:t>moving forward</a:t>
            </a:r>
            <a:r>
              <a:rPr lang="en-US" altLang="en-US"/>
              <a:t> on an </a:t>
            </a:r>
            <a:r>
              <a:rPr lang="en-US" altLang="en-US">
                <a:solidFill>
                  <a:srgbClr val="DC1E1E"/>
                </a:solidFill>
              </a:rPr>
              <a:t>anemic recovery</a:t>
            </a:r>
            <a:r>
              <a:rPr lang="en-US" altLang="en-US"/>
              <a:t>.</a:t>
            </a:r>
          </a:p>
          <a:p>
            <a:pPr eaLnBrk="1" hangingPunct="1">
              <a:buFontTx/>
              <a:buNone/>
            </a:pPr>
            <a:r>
              <a:rPr lang="en-US" altLang="en-US"/>
              <a:t>Indian Government </a:t>
            </a:r>
            <a:r>
              <a:rPr lang="en-US" altLang="en-US">
                <a:solidFill>
                  <a:srgbClr val="DC1E1E"/>
                </a:solidFill>
              </a:rPr>
              <a:t>stumbling </a:t>
            </a:r>
            <a:r>
              <a:rPr lang="en-US" altLang="en-US"/>
              <a:t>in implementing Liberalization plan.</a:t>
            </a:r>
          </a:p>
          <a:p>
            <a:pPr eaLnBrk="1" hangingPunct="1">
              <a:buFontTx/>
              <a:buNone/>
            </a:pPr>
            <a:r>
              <a:rPr lang="en-US" altLang="en-US">
                <a:solidFill>
                  <a:srgbClr val="DC1E1E"/>
                </a:solidFill>
              </a:rPr>
              <a:t>Moving forward</a:t>
            </a:r>
            <a:r>
              <a:rPr lang="en-US" altLang="en-US"/>
              <a:t> on all fronts, we are going to be </a:t>
            </a:r>
            <a:r>
              <a:rPr lang="en-US" altLang="en-US">
                <a:solidFill>
                  <a:srgbClr val="DC1E1E"/>
                </a:solidFill>
              </a:rPr>
              <a:t>ongoing</a:t>
            </a:r>
            <a:r>
              <a:rPr lang="en-US" altLang="en-US"/>
              <a:t> and </a:t>
            </a:r>
            <a:r>
              <a:rPr lang="en-US" altLang="en-US">
                <a:solidFill>
                  <a:srgbClr val="DC1E1E"/>
                </a:solidFill>
              </a:rPr>
              <a:t>relentless</a:t>
            </a:r>
            <a:r>
              <a:rPr lang="en-US" altLang="en-US"/>
              <a:t> as we </a:t>
            </a:r>
            <a:r>
              <a:rPr lang="en-US" altLang="en-US">
                <a:solidFill>
                  <a:srgbClr val="DC1E1E"/>
                </a:solidFill>
              </a:rPr>
              <a:t>tighten the net</a:t>
            </a:r>
            <a:r>
              <a:rPr lang="en-US" altLang="en-US"/>
              <a:t> of justice.</a:t>
            </a:r>
          </a:p>
          <a:p>
            <a:pPr eaLnBrk="1" hangingPunct="1">
              <a:buFontTx/>
              <a:buNone/>
            </a:pPr>
            <a:r>
              <a:rPr lang="en-US" altLang="en-US"/>
              <a:t>The Government is </a:t>
            </a:r>
            <a:r>
              <a:rPr lang="en-US" altLang="en-US">
                <a:solidFill>
                  <a:srgbClr val="DC1E1E"/>
                </a:solidFill>
              </a:rPr>
              <a:t>taking bold new steps</a:t>
            </a:r>
            <a:r>
              <a:rPr lang="en-US" altLang="en-US"/>
              <a:t>. We are </a:t>
            </a:r>
            <a:r>
              <a:rPr lang="en-US" altLang="en-US">
                <a:solidFill>
                  <a:srgbClr val="DC1E1E"/>
                </a:solidFill>
              </a:rPr>
              <a:t>loosening </a:t>
            </a:r>
            <a:r>
              <a:rPr lang="en-US" altLang="en-US"/>
              <a:t>the stranglehold on business, </a:t>
            </a:r>
            <a:r>
              <a:rPr lang="en-US" altLang="en-US">
                <a:solidFill>
                  <a:srgbClr val="DC1E1E"/>
                </a:solidFill>
              </a:rPr>
              <a:t>slashing</a:t>
            </a:r>
            <a:r>
              <a:rPr lang="en-US" altLang="en-US"/>
              <a:t> tariffs and </a:t>
            </a:r>
            <a:r>
              <a:rPr lang="en-US" altLang="en-US">
                <a:solidFill>
                  <a:srgbClr val="DC1E1E"/>
                </a:solidFill>
              </a:rPr>
              <a:t>removing obstacles</a:t>
            </a:r>
            <a:r>
              <a:rPr lang="en-US" altLang="en-US"/>
              <a:t> to international trade.</a:t>
            </a:r>
          </a:p>
          <a:p>
            <a:pPr lvl="1"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318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Event Structure Metaphor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States are Locations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Changes are Movements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Causes are Forces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Causation is Forced Movement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Actions are Self-propelled Movements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Purposes are Destinations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Means are Paths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Difficulties are Impediments to Motion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External Events are Large, Moving Objects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Long-term, Purposeful Activities are Journeys</a:t>
            </a:r>
          </a:p>
        </p:txBody>
      </p:sp>
    </p:spTree>
    <p:extLst>
      <p:ext uri="{BB962C8B-B14F-4D97-AF65-F5344CB8AC3E}">
        <p14:creationId xmlns:p14="http://schemas.microsoft.com/office/powerpoint/2010/main" val="368810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met-rep-c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-381000"/>
            <a:ext cx="8763000" cy="723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555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Results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90600"/>
            <a:ext cx="91440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/>
              <a:t>Model was implemented and tested on discourse fragments from a database of </a:t>
            </a:r>
            <a:r>
              <a:rPr lang="en-US" altLang="en-US" sz="2400">
                <a:solidFill>
                  <a:srgbClr val="DC1E1E"/>
                </a:solidFill>
              </a:rPr>
              <a:t>50 newspaper stories</a:t>
            </a:r>
            <a:r>
              <a:rPr lang="en-US" altLang="en-US" sz="2400"/>
              <a:t> in international economics from standard sources such as WSJ, NYT, and the Economist.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Results show that motion terms are often the most effective method to provide the following types of information about abstract plans and actions.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 Information about </a:t>
            </a:r>
            <a:r>
              <a:rPr lang="en-US" altLang="en-US" sz="2000">
                <a:solidFill>
                  <a:srgbClr val="DC1E1E"/>
                </a:solidFill>
              </a:rPr>
              <a:t>uncertain events and dynamic changes in goals</a:t>
            </a:r>
            <a:r>
              <a:rPr lang="en-US" altLang="en-US" sz="2000"/>
              <a:t> and </a:t>
            </a:r>
            <a:r>
              <a:rPr lang="en-US" altLang="en-US" sz="2000">
                <a:solidFill>
                  <a:srgbClr val="DC1E1E"/>
                </a:solidFill>
              </a:rPr>
              <a:t>resources</a:t>
            </a:r>
            <a:r>
              <a:rPr lang="en-US" altLang="en-US" sz="2000"/>
              <a:t>. (sluggish, fall, off-track, no steam)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Information about </a:t>
            </a:r>
            <a:r>
              <a:rPr lang="en-US" altLang="en-US" sz="2000">
                <a:solidFill>
                  <a:srgbClr val="DC1E1E"/>
                </a:solidFill>
              </a:rPr>
              <a:t>evaluations of policies</a:t>
            </a:r>
            <a:r>
              <a:rPr lang="en-US" altLang="en-US" sz="2000"/>
              <a:t> and economic actors and </a:t>
            </a:r>
            <a:r>
              <a:rPr lang="en-US" altLang="en-US" sz="2000">
                <a:solidFill>
                  <a:srgbClr val="DC1E1E"/>
                </a:solidFill>
              </a:rPr>
              <a:t>communicative intent</a:t>
            </a:r>
            <a:r>
              <a:rPr lang="en-US" altLang="en-US" sz="2000"/>
              <a:t> (strangle-hold, bleed).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Communicating </a:t>
            </a:r>
            <a:r>
              <a:rPr lang="en-US" altLang="en-US" sz="2000">
                <a:solidFill>
                  <a:srgbClr val="DC1E1E"/>
                </a:solidFill>
              </a:rPr>
              <a:t>complex, context-sensitive and dynamic</a:t>
            </a:r>
            <a:r>
              <a:rPr lang="en-US" altLang="en-US" sz="2000"/>
              <a:t> economic scenarios (stumble, slide, slippery slope).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Commincating complex </a:t>
            </a:r>
            <a:r>
              <a:rPr lang="en-US" altLang="en-US" sz="2000">
                <a:solidFill>
                  <a:srgbClr val="DC1E1E"/>
                </a:solidFill>
              </a:rPr>
              <a:t>event structure and aspectual information</a:t>
            </a:r>
            <a:r>
              <a:rPr lang="en-US" altLang="en-US" sz="2000"/>
              <a:t> (on the verge of, sidestep, giant leap, small steps, ready, set out, back on track).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ALL THESE BINDINGS RESULT FROM </a:t>
            </a:r>
            <a:r>
              <a:rPr lang="en-US" altLang="en-US" sz="2400">
                <a:solidFill>
                  <a:srgbClr val="9316CC"/>
                </a:solidFill>
              </a:rPr>
              <a:t>REFLEX, AUTOMATIC INFERENCES</a:t>
            </a:r>
            <a:r>
              <a:rPr lang="en-US" altLang="en-US" sz="2400"/>
              <a:t> PROVIDED BY </a:t>
            </a:r>
            <a:r>
              <a:rPr lang="en-US" altLang="en-US" sz="2400">
                <a:solidFill>
                  <a:srgbClr val="9316CC"/>
                </a:solidFill>
              </a:rPr>
              <a:t>X-SCHEMA BASED INFERENCES.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>
              <a:solidFill>
                <a:srgbClr val="931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66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Distributed vs Localist Rep’n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57400" y="5105400"/>
            <a:ext cx="3962400" cy="1371600"/>
          </a:xfrm>
        </p:spPr>
        <p:txBody>
          <a:bodyPr/>
          <a:lstStyle/>
          <a:p>
            <a:r>
              <a:rPr lang="en-US" altLang="en-US" sz="2000"/>
              <a:t>What happens if you want to represent a group?</a:t>
            </a:r>
          </a:p>
          <a:p>
            <a:r>
              <a:rPr lang="en-US" altLang="en-US" sz="2000"/>
              <a:t>How many persons can you represent with n bits? 2^n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248400" y="5105400"/>
            <a:ext cx="3962400" cy="1371600"/>
          </a:xfrm>
        </p:spPr>
        <p:txBody>
          <a:bodyPr/>
          <a:lstStyle/>
          <a:p>
            <a:r>
              <a:rPr lang="en-US" altLang="en-US" sz="2000"/>
              <a:t>What happens if one neuron dies?</a:t>
            </a:r>
          </a:p>
          <a:p>
            <a:r>
              <a:rPr lang="en-US" altLang="en-US" sz="2000"/>
              <a:t>How many persons can you represent with n bits? n</a:t>
            </a:r>
          </a:p>
        </p:txBody>
      </p:sp>
      <p:graphicFrame>
        <p:nvGraphicFramePr>
          <p:cNvPr id="363525" name="Group 5"/>
          <p:cNvGraphicFramePr>
            <a:graphicFrameLocks noGrp="1"/>
          </p:cNvGraphicFramePr>
          <p:nvPr/>
        </p:nvGraphicFramePr>
        <p:xfrm>
          <a:off x="2362200" y="1752600"/>
          <a:ext cx="3505200" cy="3048000"/>
        </p:xfrm>
        <a:graphic>
          <a:graphicData uri="http://schemas.openxmlformats.org/drawingml/2006/table">
            <a:tbl>
              <a:tblPr/>
              <a:tblGrid>
                <a:gridCol w="1030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2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7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George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Ringo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63557" name="Group 37"/>
          <p:cNvGraphicFramePr>
            <a:graphicFrameLocks noGrp="1"/>
          </p:cNvGraphicFramePr>
          <p:nvPr/>
        </p:nvGraphicFramePr>
        <p:xfrm>
          <a:off x="6400800" y="1752600"/>
          <a:ext cx="3505200" cy="3048000"/>
        </p:xfrm>
        <a:graphic>
          <a:graphicData uri="http://schemas.openxmlformats.org/drawingml/2006/table">
            <a:tbl>
              <a:tblPr/>
              <a:tblGrid>
                <a:gridCol w="1030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2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7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George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Ringo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F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8261" name="Group 69"/>
          <p:cNvGrpSpPr>
            <a:grpSpLocks/>
          </p:cNvGrpSpPr>
          <p:nvPr/>
        </p:nvGrpSpPr>
        <p:grpSpPr bwMode="auto">
          <a:xfrm>
            <a:off x="8153400" y="2590800"/>
            <a:ext cx="457200" cy="609600"/>
            <a:chOff x="4176" y="1632"/>
            <a:chExt cx="288" cy="384"/>
          </a:xfrm>
        </p:grpSpPr>
        <p:sp>
          <p:nvSpPr>
            <p:cNvPr id="8262" name="Line 70"/>
            <p:cNvSpPr>
              <a:spLocks noChangeShapeType="1"/>
            </p:cNvSpPr>
            <p:nvPr/>
          </p:nvSpPr>
          <p:spPr bwMode="auto">
            <a:xfrm flipH="1">
              <a:off x="4176" y="1632"/>
              <a:ext cx="288" cy="3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3" name="Line 71"/>
            <p:cNvSpPr>
              <a:spLocks noChangeShapeType="1"/>
            </p:cNvSpPr>
            <p:nvPr/>
          </p:nvSpPr>
          <p:spPr bwMode="auto">
            <a:xfrm>
              <a:off x="4176" y="1632"/>
              <a:ext cx="288" cy="3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88130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328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026" descr="H:\Course\ppt2005\scan\bit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33400"/>
            <a:ext cx="89154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1027"/>
          <p:cNvSpPr txBox="1">
            <a:spLocks noChangeArrowheads="1"/>
          </p:cNvSpPr>
          <p:nvPr/>
        </p:nvSpPr>
        <p:spPr bwMode="auto">
          <a:xfrm>
            <a:off x="1981200" y="5715000"/>
            <a:ext cx="762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rgbClr val="FF0066"/>
                </a:solidFill>
              </a:rPr>
              <a:t>Sparse Distributed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59786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001000" cy="715962"/>
          </a:xfrm>
        </p:spPr>
        <p:txBody>
          <a:bodyPr>
            <a:noAutofit/>
          </a:bodyPr>
          <a:lstStyle/>
          <a:p>
            <a:r>
              <a:rPr lang="en-US" altLang="en-US" sz="3600" dirty="0">
                <a:solidFill>
                  <a:srgbClr val="FF0000"/>
                </a:solidFill>
              </a:rPr>
              <a:t>Natural Language Understanding</a:t>
            </a:r>
            <a:br>
              <a:rPr lang="en-US" altLang="en-US" sz="3600" dirty="0">
                <a:solidFill>
                  <a:srgbClr val="FF0000"/>
                </a:solidFill>
              </a:rPr>
            </a:br>
            <a:endParaRPr lang="en-US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219201"/>
            <a:ext cx="8763000" cy="492601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 Natural Language Processing (NLP) is the overall category</a:t>
            </a:r>
          </a:p>
          <a:p>
            <a:pPr lvl="1">
              <a:defRPr/>
            </a:pPr>
            <a:r>
              <a:rPr lang="en-US" sz="1600" dirty="0"/>
              <a:t>Search, Machine Translation, Sentiment Analysis, etc.</a:t>
            </a:r>
          </a:p>
          <a:p>
            <a:pPr>
              <a:defRPr/>
            </a:pPr>
            <a:r>
              <a:rPr lang="en-US" sz="2000" dirty="0"/>
              <a:t> Natural Language Understanding  (</a:t>
            </a:r>
            <a:r>
              <a:rPr lang="en-US" sz="2000" dirty="0">
                <a:solidFill>
                  <a:srgbClr val="FF0000"/>
                </a:solidFill>
              </a:rPr>
              <a:t>NLU</a:t>
            </a:r>
            <a:r>
              <a:rPr lang="en-US" sz="2000" dirty="0"/>
              <a:t>) ~ action without human intervention</a:t>
            </a:r>
          </a:p>
          <a:p>
            <a:pPr lvl="1">
              <a:defRPr/>
            </a:pPr>
            <a:r>
              <a:rPr lang="en-US" sz="1600" dirty="0"/>
              <a:t>Google Search vs. Google Car</a:t>
            </a:r>
          </a:p>
          <a:p>
            <a:pPr>
              <a:defRPr/>
            </a:pPr>
            <a:r>
              <a:rPr lang="en-US" sz="2000" dirty="0"/>
              <a:t>Current  Mainstream Approaches </a:t>
            </a:r>
          </a:p>
          <a:p>
            <a:pPr lvl="1">
              <a:defRPr/>
            </a:pPr>
            <a:r>
              <a:rPr lang="en-US" sz="1600" dirty="0"/>
              <a:t>Templates: Siri, Cortana, Google, Alexa (next slide)</a:t>
            </a:r>
          </a:p>
          <a:p>
            <a:pPr lvl="1">
              <a:defRPr/>
            </a:pPr>
            <a:r>
              <a:rPr lang="en-US" sz="1600" dirty="0"/>
              <a:t>Machine Learning </a:t>
            </a:r>
          </a:p>
          <a:p>
            <a:pPr>
              <a:defRPr/>
            </a:pPr>
            <a:r>
              <a:rPr lang="en-US" sz="2000" dirty="0"/>
              <a:t>Natural Language Generation adds more complications</a:t>
            </a:r>
          </a:p>
          <a:p>
            <a:pPr lvl="1">
              <a:defRPr/>
            </a:pPr>
            <a:r>
              <a:rPr lang="en-US" sz="1600" dirty="0"/>
              <a:t>Habitability Problem</a:t>
            </a:r>
          </a:p>
          <a:p>
            <a:pPr lvl="1">
              <a:defRPr/>
            </a:pPr>
            <a:r>
              <a:rPr lang="en-US" sz="1600" dirty="0"/>
              <a:t>FCG – Luc Steels</a:t>
            </a:r>
          </a:p>
          <a:p>
            <a:pPr>
              <a:defRPr/>
            </a:pPr>
            <a:r>
              <a:rPr lang="en-US" sz="2000" dirty="0"/>
              <a:t>Language Communication with Autonomous Systems (LCAS)</a:t>
            </a:r>
          </a:p>
          <a:p>
            <a:pPr lvl="1">
              <a:defRPr/>
            </a:pPr>
            <a:r>
              <a:rPr lang="en-US" sz="1600" dirty="0"/>
              <a:t>Focus on Action</a:t>
            </a:r>
          </a:p>
          <a:p>
            <a:pPr lvl="1">
              <a:defRPr/>
            </a:pPr>
            <a:r>
              <a:rPr lang="en-US" sz="1600" dirty="0"/>
              <a:t>Constrained domain of Autonomous System yields tractability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48200" y="6356351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Slide </a:t>
            </a:r>
            <a:fld id="{1A9B6E13-156F-4B74-8B61-C6FB17E0255F}" type="slidenum">
              <a:rPr lang="en-US" altLang="en-US" sz="140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4646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981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3B53ABEA-6DFA-4A9D-9CC9-EAE43C355172}" type="slidenum">
              <a:rPr lang="en-US" altLang="en-US" sz="1400"/>
              <a:pPr algn="l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2291" name="TextBox 1"/>
          <p:cNvSpPr txBox="1">
            <a:spLocks noChangeArrowheads="1"/>
          </p:cNvSpPr>
          <p:nvPr/>
        </p:nvSpPr>
        <p:spPr bwMode="auto">
          <a:xfrm>
            <a:off x="3156553" y="255588"/>
            <a:ext cx="54629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Amazon Alexa Skills ~ Templates</a:t>
            </a:r>
          </a:p>
        </p:txBody>
      </p:sp>
      <p:sp>
        <p:nvSpPr>
          <p:cNvPr id="12292" name="TextBox 2"/>
          <p:cNvSpPr txBox="1">
            <a:spLocks noChangeArrowheads="1"/>
          </p:cNvSpPr>
          <p:nvPr/>
        </p:nvSpPr>
        <p:spPr bwMode="auto">
          <a:xfrm>
            <a:off x="2457451" y="1849438"/>
            <a:ext cx="7153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GetHoroscope</a:t>
            </a:r>
            <a:r>
              <a:rPr lang="en-US" altLang="en-US" sz="2400"/>
              <a:t> what is the horoscope for </a:t>
            </a:r>
            <a:r>
              <a:rPr lang="en-US" altLang="en-US" sz="2400">
                <a:solidFill>
                  <a:srgbClr val="FFC000"/>
                </a:solidFill>
              </a:rPr>
              <a:t>{ Sign}</a:t>
            </a:r>
          </a:p>
        </p:txBody>
      </p:sp>
      <p:sp>
        <p:nvSpPr>
          <p:cNvPr id="12293" name="TextBox 5"/>
          <p:cNvSpPr txBox="1">
            <a:spLocks noChangeArrowheads="1"/>
          </p:cNvSpPr>
          <p:nvPr/>
        </p:nvSpPr>
        <p:spPr bwMode="auto">
          <a:xfrm>
            <a:off x="2457451" y="2590801"/>
            <a:ext cx="77660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GetHoroscope</a:t>
            </a:r>
            <a:r>
              <a:rPr lang="en-US" altLang="en-US" sz="2400"/>
              <a:t> what will be the horoscope for </a:t>
            </a:r>
            <a:r>
              <a:rPr lang="en-US" altLang="en-US" sz="2400">
                <a:solidFill>
                  <a:srgbClr val="FFC000"/>
                </a:solidFill>
              </a:rPr>
              <a:t>{ Sign}</a:t>
            </a:r>
            <a:r>
              <a:rPr lang="en-US" altLang="en-US" sz="2400"/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 be on {</a:t>
            </a:r>
            <a:r>
              <a:rPr lang="en-US" altLang="en-US" sz="2400">
                <a:solidFill>
                  <a:srgbClr val="FFC000"/>
                </a:solidFill>
              </a:rPr>
              <a:t>Date}</a:t>
            </a:r>
          </a:p>
        </p:txBody>
      </p:sp>
      <p:sp>
        <p:nvSpPr>
          <p:cNvPr id="12294" name="TextBox 6"/>
          <p:cNvSpPr txBox="1">
            <a:spLocks noChangeArrowheads="1"/>
          </p:cNvSpPr>
          <p:nvPr/>
        </p:nvSpPr>
        <p:spPr bwMode="auto">
          <a:xfrm>
            <a:off x="2362200" y="3581401"/>
            <a:ext cx="76200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solidFill>
                  <a:schemeClr val="accent2"/>
                </a:solidFill>
              </a:rPr>
              <a:t>GetHoroscope</a:t>
            </a:r>
            <a:r>
              <a:rPr lang="en-US" altLang="en-US" sz="2400" dirty="0"/>
              <a:t> get me my horoscope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solidFill>
                  <a:schemeClr val="accent2"/>
                </a:solidFill>
              </a:rPr>
              <a:t>MatchSign</a:t>
            </a:r>
            <a:r>
              <a:rPr lang="en-US" altLang="en-US" sz="2400" dirty="0">
                <a:solidFill>
                  <a:schemeClr val="accent2"/>
                </a:solidFill>
              </a:rPr>
              <a:t> </a:t>
            </a:r>
            <a:r>
              <a:rPr lang="en-US" altLang="en-US" sz="2400" dirty="0"/>
              <a:t>do </a:t>
            </a:r>
            <a:r>
              <a:rPr lang="en-US" altLang="en-US" sz="2400" dirty="0">
                <a:solidFill>
                  <a:srgbClr val="FFC000"/>
                </a:solidFill>
              </a:rPr>
              <a:t>{</a:t>
            </a:r>
            <a:r>
              <a:rPr lang="en-US" altLang="en-US" sz="2400" dirty="0" err="1">
                <a:solidFill>
                  <a:srgbClr val="FFC000"/>
                </a:solidFill>
              </a:rPr>
              <a:t>FirstSign</a:t>
            </a:r>
            <a:r>
              <a:rPr lang="en-US" altLang="en-US" sz="2400" dirty="0">
                <a:solidFill>
                  <a:srgbClr val="FFC000"/>
                </a:solidFill>
              </a:rPr>
              <a:t>} </a:t>
            </a:r>
            <a:r>
              <a:rPr lang="en-US" altLang="en-US" sz="2400" dirty="0"/>
              <a:t>and </a:t>
            </a:r>
            <a:r>
              <a:rPr lang="en-US" altLang="en-US" sz="2400" dirty="0">
                <a:solidFill>
                  <a:srgbClr val="FFC000"/>
                </a:solidFill>
              </a:rPr>
              <a:t>{Second Sign } </a:t>
            </a:r>
            <a:r>
              <a:rPr lang="en-US" altLang="en-US" sz="2400" dirty="0"/>
              <a:t>get along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solidFill>
                  <a:schemeClr val="accent2"/>
                </a:solidFill>
              </a:rPr>
              <a:t>MatchSign</a:t>
            </a:r>
            <a:r>
              <a:rPr lang="en-US" altLang="en-US" sz="2400" dirty="0"/>
              <a:t> what is the relationship between {</a:t>
            </a:r>
            <a:r>
              <a:rPr lang="en-US" altLang="en-US" sz="2400" dirty="0" err="1">
                <a:solidFill>
                  <a:srgbClr val="FFC000"/>
                </a:solidFill>
              </a:rPr>
              <a:t>FirstSign</a:t>
            </a:r>
            <a:r>
              <a:rPr lang="en-US" altLang="en-US" sz="2400" dirty="0"/>
              <a:t>}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  and {</a:t>
            </a:r>
            <a:r>
              <a:rPr lang="en-US" altLang="en-US" sz="2400" dirty="0">
                <a:solidFill>
                  <a:srgbClr val="FFC000"/>
                </a:solidFill>
              </a:rPr>
              <a:t>Second Sign</a:t>
            </a:r>
            <a:r>
              <a:rPr lang="en-US" altLang="en-US" sz="2400" dirty="0"/>
              <a:t> } </a:t>
            </a:r>
          </a:p>
        </p:txBody>
      </p:sp>
      <p:sp>
        <p:nvSpPr>
          <p:cNvPr id="12295" name="TextBox 4"/>
          <p:cNvSpPr txBox="1">
            <a:spLocks noChangeArrowheads="1"/>
          </p:cNvSpPr>
          <p:nvPr/>
        </p:nvSpPr>
        <p:spPr bwMode="auto">
          <a:xfrm>
            <a:off x="3114675" y="1216025"/>
            <a:ext cx="5029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developer.amazon.com/alexa-skills-kit</a:t>
            </a:r>
          </a:p>
        </p:txBody>
      </p:sp>
    </p:spTree>
    <p:extLst>
      <p:ext uri="{BB962C8B-B14F-4D97-AF65-F5344CB8AC3E}">
        <p14:creationId xmlns:p14="http://schemas.microsoft.com/office/powerpoint/2010/main" val="389749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Embodiment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514600" y="1447800"/>
            <a:ext cx="76200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Palatino" pitchFamily="18" charset="0"/>
              </a:rPr>
              <a:t>  </a:t>
            </a:r>
            <a:r>
              <a:rPr lang="en-US" altLang="en-US" b="1">
                <a:latin typeface="Palatino" pitchFamily="18" charset="0"/>
              </a:rPr>
              <a:t>Of all of these fields, the </a:t>
            </a:r>
            <a:r>
              <a:rPr lang="en-US" altLang="en-US" b="1">
                <a:solidFill>
                  <a:srgbClr val="DC1E1E"/>
                </a:solidFill>
                <a:latin typeface="Palatino" pitchFamily="18" charset="0"/>
              </a:rPr>
              <a:t>learning of languages</a:t>
            </a:r>
            <a:r>
              <a:rPr lang="en-US" altLang="en-US" b="1">
                <a:latin typeface="Palatino" pitchFamily="18" charset="0"/>
              </a:rPr>
              <a:t> would be the most impressive, since it is the most human of these activities. This field, however, seems to depend rather too much on the </a:t>
            </a:r>
            <a:r>
              <a:rPr lang="en-US" altLang="en-US" b="1">
                <a:solidFill>
                  <a:srgbClr val="DC1E1E"/>
                </a:solidFill>
                <a:latin typeface="Palatino" pitchFamily="18" charset="0"/>
              </a:rPr>
              <a:t>sense organs and locomotion</a:t>
            </a:r>
            <a:r>
              <a:rPr lang="en-US" altLang="en-US" b="1">
                <a:latin typeface="Palatino" pitchFamily="18" charset="0"/>
              </a:rPr>
              <a:t> to be feasible.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latin typeface="Palatino" pitchFamily="18" charset="0"/>
              </a:rPr>
              <a:t>Alan Turing  (</a:t>
            </a:r>
            <a:r>
              <a:rPr lang="en-US" altLang="en-US" b="1" i="1">
                <a:latin typeface="Palatino" pitchFamily="18" charset="0"/>
              </a:rPr>
              <a:t>Intelligent Machines</a:t>
            </a:r>
            <a:r>
              <a:rPr lang="en-US" altLang="en-US" b="1">
                <a:latin typeface="Palatino" pitchFamily="18" charset="0"/>
              </a:rPr>
              <a:t>,1948)</a:t>
            </a:r>
          </a:p>
        </p:txBody>
      </p:sp>
    </p:spTree>
    <p:extLst>
      <p:ext uri="{BB962C8B-B14F-4D97-AF65-F5344CB8AC3E}">
        <p14:creationId xmlns:p14="http://schemas.microsoft.com/office/powerpoint/2010/main" val="54682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>
                <a:solidFill>
                  <a:srgbClr val="FF0000"/>
                </a:solidFill>
              </a:rPr>
              <a:t>Actionability in Integrated Cognitive Science</a:t>
            </a:r>
            <a:br>
              <a:rPr lang="en-US" altLang="en-US" sz="2800">
                <a:solidFill>
                  <a:srgbClr val="FF0000"/>
                </a:solidFill>
              </a:rPr>
            </a:b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990601"/>
            <a:ext cx="8763000" cy="4926013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sz="2000" dirty="0"/>
              <a:t> </a:t>
            </a:r>
          </a:p>
          <a:p>
            <a:pPr marL="0" indent="0">
              <a:buNone/>
              <a:defRPr/>
            </a:pPr>
            <a:r>
              <a:rPr lang="en-US" sz="2000" dirty="0"/>
              <a:t>1. All living things </a:t>
            </a:r>
            <a:r>
              <a:rPr lang="en-US" sz="2000" i="1" dirty="0"/>
              <a:t>act</a:t>
            </a:r>
            <a:r>
              <a:rPr lang="en-US" sz="2000" dirty="0"/>
              <a:t>; acting is what living things do.</a:t>
            </a:r>
          </a:p>
          <a:p>
            <a:pPr marL="0" indent="0">
              <a:buNone/>
              <a:defRPr/>
            </a:pPr>
            <a:r>
              <a:rPr lang="en-US" sz="2000" dirty="0"/>
              <a:t>2. Natural selection constrains the fitness (</a:t>
            </a:r>
            <a:r>
              <a:rPr lang="en-US" sz="2000" i="1" dirty="0"/>
              <a:t>utility</a:t>
            </a:r>
            <a:r>
              <a:rPr lang="en-US" sz="2000" dirty="0"/>
              <a:t>) of these actions.</a:t>
            </a:r>
          </a:p>
          <a:p>
            <a:pPr marL="0" indent="0">
              <a:buNone/>
              <a:defRPr/>
            </a:pPr>
            <a:r>
              <a:rPr lang="en-US" sz="2000" dirty="0"/>
              <a:t>3. </a:t>
            </a:r>
            <a:r>
              <a:rPr lang="en-US" sz="2000" i="1" dirty="0"/>
              <a:t>Actionability</a:t>
            </a:r>
            <a:r>
              <a:rPr lang="en-US" sz="2000" dirty="0"/>
              <a:t> is an agent's assessment of the </a:t>
            </a:r>
            <a:r>
              <a:rPr lang="en-US" sz="2000" i="1" dirty="0"/>
              <a:t>expected utility</a:t>
            </a:r>
            <a:r>
              <a:rPr lang="en-US" sz="2000" dirty="0"/>
              <a:t> of an external or internal action. </a:t>
            </a:r>
          </a:p>
          <a:p>
            <a:pPr marL="0" indent="0">
              <a:buNone/>
              <a:defRPr/>
            </a:pPr>
            <a:r>
              <a:rPr lang="en-US" sz="2000" dirty="0"/>
              <a:t>4. </a:t>
            </a:r>
            <a:r>
              <a:rPr lang="en-US" sz="2000" i="1" dirty="0"/>
              <a:t>Volition</a:t>
            </a:r>
            <a:r>
              <a:rPr lang="en-US" sz="2000" dirty="0"/>
              <a:t> is the key concept; </a:t>
            </a:r>
            <a:r>
              <a:rPr lang="en-US" sz="2000" i="1" dirty="0"/>
              <a:t>agents</a:t>
            </a:r>
            <a:r>
              <a:rPr lang="en-US" sz="2000" dirty="0"/>
              <a:t> perform volitional as well as automatic 	actions.</a:t>
            </a:r>
          </a:p>
          <a:p>
            <a:pPr marL="0" indent="0">
              <a:buNone/>
              <a:defRPr/>
            </a:pPr>
            <a:r>
              <a:rPr lang="en-US" sz="2000" dirty="0"/>
              <a:t>5. This defines, but does claim to solve, actionability as a </a:t>
            </a:r>
            <a:r>
              <a:rPr lang="en-US" sz="2000" i="1" dirty="0"/>
              <a:t>integrating issue</a:t>
            </a:r>
            <a:r>
              <a:rPr lang="en-US" sz="2000" dirty="0"/>
              <a:t>  for Cognitive Science. Learning can improve actionability estimates.</a:t>
            </a:r>
          </a:p>
          <a:p>
            <a:pPr marL="0" indent="0">
              <a:buNone/>
              <a:defRPr/>
            </a:pPr>
            <a:r>
              <a:rPr lang="en-US" sz="2000" dirty="0"/>
              <a:t>6. No answers are suggested for hard </a:t>
            </a:r>
            <a:r>
              <a:rPr lang="en-US" sz="2000" i="1" dirty="0"/>
              <a:t>mind-body</a:t>
            </a:r>
            <a:r>
              <a:rPr lang="en-US" sz="2000" dirty="0"/>
              <a:t> problems like subjective 	agency. </a:t>
            </a:r>
          </a:p>
          <a:p>
            <a:pPr marL="0" indent="0">
              <a:buNone/>
              <a:defRPr/>
            </a:pPr>
            <a:r>
              <a:rPr lang="en-US" sz="2000" i="1" dirty="0"/>
              <a:t>7. </a:t>
            </a:r>
            <a:r>
              <a:rPr lang="en-US" sz="2000" dirty="0"/>
              <a:t>Actionability calculation often involves </a:t>
            </a:r>
            <a:r>
              <a:rPr lang="en-US" sz="2000" i="1" dirty="0"/>
              <a:t>simulation</a:t>
            </a:r>
            <a:r>
              <a:rPr lang="en-US" sz="2000" dirty="0"/>
              <a:t> of action and its 	consequences.</a:t>
            </a:r>
          </a:p>
          <a:p>
            <a:pPr marL="0" indent="0">
              <a:buNone/>
              <a:defRPr/>
            </a:pPr>
            <a:r>
              <a:rPr lang="en-US" dirty="0"/>
              <a:t> </a:t>
            </a:r>
            <a:r>
              <a:rPr lang="en-US" sz="1900" i="1" dirty="0"/>
              <a:t>Feldman JA(2016)Actionability and Simulation: No Representation without Communication. Front.Psychol.7:1204. doi:10.3389/fpsyg.2016.01204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48200" y="6356351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Slide </a:t>
            </a:r>
            <a:fld id="{F5ABB449-3FFA-4503-9CC8-4AC364CD6110}" type="slidenum">
              <a:rPr lang="en-US" altLang="en-US" sz="140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4392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Introduction: NTL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47801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NTL’s main tenets</a:t>
            </a:r>
          </a:p>
          <a:p>
            <a:pPr lvl="1" eaLnBrk="1" hangingPunct="1">
              <a:defRPr/>
            </a:pPr>
            <a:r>
              <a:rPr lang="en-US" i="1" dirty="0" smtClean="0"/>
              <a:t>direct neural realization</a:t>
            </a:r>
            <a:endParaRPr lang="en-US" dirty="0" smtClean="0"/>
          </a:p>
          <a:p>
            <a:pPr lvl="1" eaLnBrk="1" hangingPunct="1">
              <a:defRPr/>
            </a:pPr>
            <a:r>
              <a:rPr lang="en-US" i="1" dirty="0" smtClean="0"/>
              <a:t>continuity</a:t>
            </a:r>
            <a:r>
              <a:rPr lang="en-US" dirty="0" smtClean="0"/>
              <a:t> of thought and language</a:t>
            </a:r>
          </a:p>
          <a:p>
            <a:pPr lvl="2" eaLnBrk="1" hangingPunct="1">
              <a:defRPr/>
            </a:pPr>
            <a:r>
              <a:rPr lang="en-US" dirty="0" smtClean="0"/>
              <a:t>both of which entail a commitment to parallel processing and spreading activation</a:t>
            </a:r>
          </a:p>
          <a:p>
            <a:pPr lvl="1" eaLnBrk="1" hangingPunct="1">
              <a:defRPr/>
            </a:pPr>
            <a:r>
              <a:rPr lang="en-US" dirty="0" smtClean="0"/>
              <a:t>importance of language communities</a:t>
            </a:r>
          </a:p>
          <a:p>
            <a:pPr lvl="2" eaLnBrk="1" hangingPunct="1">
              <a:defRPr/>
            </a:pPr>
            <a:r>
              <a:rPr lang="en-US" dirty="0" smtClean="0"/>
              <a:t>conventional beliefs, grammars</a:t>
            </a:r>
          </a:p>
          <a:p>
            <a:pPr lvl="1" eaLnBrk="1" hangingPunct="1">
              <a:defRPr/>
            </a:pPr>
            <a:r>
              <a:rPr lang="en-US" dirty="0" smtClean="0"/>
              <a:t>simulation semantics</a:t>
            </a:r>
          </a:p>
          <a:p>
            <a:pPr lvl="2" eaLnBrk="1" hangingPunct="1">
              <a:defRPr/>
            </a:pPr>
            <a:r>
              <a:rPr lang="en-US" dirty="0" smtClean="0"/>
              <a:t>language understanding involves some of the brain circuitry involved in perception, motion, and emotion</a:t>
            </a:r>
          </a:p>
          <a:p>
            <a:pPr lvl="1" eaLnBrk="1" hangingPunct="1">
              <a:defRPr/>
            </a:pPr>
            <a:r>
              <a:rPr lang="en-US" dirty="0" smtClean="0"/>
              <a:t>best-fit process</a:t>
            </a:r>
          </a:p>
          <a:p>
            <a:pPr lvl="2" eaLnBrk="1" hangingPunct="1">
              <a:defRPr/>
            </a:pPr>
            <a:r>
              <a:rPr lang="en-US" dirty="0" smtClean="0"/>
              <a:t>underlying learning, understanding, and production of language</a:t>
            </a:r>
          </a:p>
        </p:txBody>
      </p:sp>
    </p:spTree>
    <p:extLst>
      <p:ext uri="{BB962C8B-B14F-4D97-AF65-F5344CB8AC3E}">
        <p14:creationId xmlns:p14="http://schemas.microsoft.com/office/powerpoint/2010/main" val="233702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1573</Words>
  <Application>Microsoft Office PowerPoint</Application>
  <PresentationFormat>Widescreen</PresentationFormat>
  <Paragraphs>348</Paragraphs>
  <Slides>30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1" baseType="lpstr">
      <vt:lpstr>Arial</vt:lpstr>
      <vt:lpstr>Arial Narrow</vt:lpstr>
      <vt:lpstr>Calibri</vt:lpstr>
      <vt:lpstr>Calibri Light</vt:lpstr>
      <vt:lpstr>Helvetica</vt:lpstr>
      <vt:lpstr>Palatino</vt:lpstr>
      <vt:lpstr>Tahoma</vt:lpstr>
      <vt:lpstr>Times New Roman</vt:lpstr>
      <vt:lpstr>Verdana</vt:lpstr>
      <vt:lpstr>Wingdings</vt:lpstr>
      <vt:lpstr>Office Theme</vt:lpstr>
      <vt:lpstr>Computing with Abstract Neurons</vt:lpstr>
      <vt:lpstr>Distributed vs Localist Rep’n</vt:lpstr>
      <vt:lpstr>Distributed vs Localist Rep’n</vt:lpstr>
      <vt:lpstr>PowerPoint Presentation</vt:lpstr>
      <vt:lpstr>Natural Language Understanding </vt:lpstr>
      <vt:lpstr>PowerPoint Presentation</vt:lpstr>
      <vt:lpstr>Embodiment</vt:lpstr>
      <vt:lpstr>Actionability in Integrated Cognitive Science </vt:lpstr>
      <vt:lpstr>Introduction: NTL</vt:lpstr>
      <vt:lpstr>Basic Questions Addressed</vt:lpstr>
      <vt:lpstr> Simulation-based language understanding</vt:lpstr>
      <vt:lpstr>Ideas from Cognitive Linguistics</vt:lpstr>
      <vt:lpstr>Image schemas</vt:lpstr>
      <vt:lpstr>Schema Formalism</vt:lpstr>
      <vt:lpstr>A Simple Example</vt:lpstr>
      <vt:lpstr>Source-Path-Goal</vt:lpstr>
      <vt:lpstr>Translational Motion</vt:lpstr>
      <vt:lpstr> Simulation-based language understanding</vt:lpstr>
      <vt:lpstr>Simulation specification</vt:lpstr>
      <vt:lpstr>Simulation Semantics</vt:lpstr>
      <vt:lpstr>Active representations</vt:lpstr>
      <vt:lpstr>Learning Verb Meanings David Bailey</vt:lpstr>
      <vt:lpstr>PowerPoint Presentation</vt:lpstr>
      <vt:lpstr>PowerPoint Presentation</vt:lpstr>
      <vt:lpstr>Event Structure in Language Srini Narayanan</vt:lpstr>
      <vt:lpstr>Task: Interpret simple discourse fragments/ blurbs</vt:lpstr>
      <vt:lpstr>Event Structure Metaphor</vt:lpstr>
      <vt:lpstr>PowerPoint Presentation</vt:lpstr>
      <vt:lpstr>Results</vt:lpstr>
      <vt:lpstr>PowerPoint Presentation</vt:lpstr>
    </vt:vector>
  </TitlesOfParts>
  <Company>ICSI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Jerry Feldman</dc:creator>
  <cp:lastModifiedBy>Jerry Feldman</cp:lastModifiedBy>
  <cp:revision>6</cp:revision>
  <dcterms:created xsi:type="dcterms:W3CDTF">2019-04-12T16:22:56Z</dcterms:created>
  <dcterms:modified xsi:type="dcterms:W3CDTF">2019-04-12T16:34:29Z</dcterms:modified>
</cp:coreProperties>
</file>