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60"/>
  </p:notesMasterIdLst>
  <p:sldIdLst>
    <p:sldId id="256" r:id="rId4"/>
    <p:sldId id="355" r:id="rId5"/>
    <p:sldId id="358" r:id="rId6"/>
    <p:sldId id="291" r:id="rId7"/>
    <p:sldId id="330" r:id="rId8"/>
    <p:sldId id="276" r:id="rId9"/>
    <p:sldId id="442" r:id="rId10"/>
    <p:sldId id="264" r:id="rId11"/>
    <p:sldId id="444" r:id="rId12"/>
    <p:sldId id="296" r:id="rId13"/>
    <p:sldId id="271" r:id="rId14"/>
    <p:sldId id="297" r:id="rId15"/>
    <p:sldId id="272" r:id="rId16"/>
    <p:sldId id="416" r:id="rId17"/>
    <p:sldId id="445" r:id="rId18"/>
    <p:sldId id="447" r:id="rId19"/>
    <p:sldId id="448" r:id="rId20"/>
    <p:sldId id="424" r:id="rId21"/>
    <p:sldId id="428" r:id="rId22"/>
    <p:sldId id="460" r:id="rId23"/>
    <p:sldId id="463" r:id="rId24"/>
    <p:sldId id="464" r:id="rId25"/>
    <p:sldId id="286" r:id="rId26"/>
    <p:sldId id="465" r:id="rId27"/>
    <p:sldId id="466" r:id="rId28"/>
    <p:sldId id="467" r:id="rId29"/>
    <p:sldId id="468" r:id="rId30"/>
    <p:sldId id="333" r:id="rId31"/>
    <p:sldId id="293" r:id="rId32"/>
    <p:sldId id="480" r:id="rId33"/>
    <p:sldId id="481" r:id="rId34"/>
    <p:sldId id="482" r:id="rId35"/>
    <p:sldId id="483" r:id="rId36"/>
    <p:sldId id="484" r:id="rId37"/>
    <p:sldId id="485" r:id="rId38"/>
    <p:sldId id="461" r:id="rId39"/>
    <p:sldId id="280" r:id="rId40"/>
    <p:sldId id="350" r:id="rId41"/>
    <p:sldId id="411" r:id="rId42"/>
    <p:sldId id="431" r:id="rId43"/>
    <p:sldId id="486" r:id="rId44"/>
    <p:sldId id="488" r:id="rId45"/>
    <p:sldId id="487" r:id="rId46"/>
    <p:sldId id="414" r:id="rId47"/>
    <p:sldId id="449" r:id="rId48"/>
    <p:sldId id="450" r:id="rId49"/>
    <p:sldId id="451" r:id="rId50"/>
    <p:sldId id="452" r:id="rId51"/>
    <p:sldId id="453" r:id="rId52"/>
    <p:sldId id="454" r:id="rId53"/>
    <p:sldId id="455" r:id="rId54"/>
    <p:sldId id="456" r:id="rId55"/>
    <p:sldId id="457" r:id="rId56"/>
    <p:sldId id="458" r:id="rId57"/>
    <p:sldId id="439" r:id="rId58"/>
    <p:sldId id="44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58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934F5-1458-4BBA-8AC3-2592E2C9A140}" type="datetimeFigureOut">
              <a:rPr lang="en-US" smtClean="0"/>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34059-74CC-4185-98D1-7A9CBDF6A79E}" type="slidenum">
              <a:rPr lang="en-US" smtClean="0"/>
              <a:pPr/>
              <a:t>‹#›</a:t>
            </a:fld>
            <a:endParaRPr lang="en-US"/>
          </a:p>
        </p:txBody>
      </p:sp>
    </p:spTree>
    <p:extLst>
      <p:ext uri="{BB962C8B-B14F-4D97-AF65-F5344CB8AC3E}">
        <p14:creationId xmlns:p14="http://schemas.microsoft.com/office/powerpoint/2010/main" val="418470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4773F05-2B9F-471F-9477-5D9AAA7B6F1C}" type="slidenum">
              <a:rPr lang="en-US" smtClean="0">
                <a:solidFill>
                  <a:prstClr val="black"/>
                </a:solidFill>
              </a:rPr>
              <a:pPr/>
              <a:t>5</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505000" y="4317134"/>
            <a:ext cx="997527" cy="184666"/>
          </a:xfrm>
          <a:noFill/>
          <a:ln/>
        </p:spPr>
        <p:txBody>
          <a:bodyPr lIns="0" tIns="0" rIns="0" bIns="0">
            <a:spAutoFit/>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prstGeom prst="rect">
            <a:avLst/>
          </a:prstGeo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7"/>
            <a:ext cx="5486083" cy="271997"/>
          </a:xfrm>
          <a:prstGeom prst="rect">
            <a:avLst/>
          </a:prstGeom>
        </p:spPr>
        <p:txBody>
          <a:bodyPr lIns="86486" tIns="43243" rIns="86486" bIns="43243">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4E3DBB2-D224-41FA-8324-29183BEB14D0}" type="slidenum">
              <a:rPr lang="en-US" smtClean="0">
                <a:latin typeface="Times New Roman" pitchFamily="18" charset="0"/>
              </a:rPr>
              <a:pPr/>
              <a:t>32</a:t>
            </a:fld>
            <a:endParaRPr lang="en-US"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Times New Roman" pitchFamily="18" charset="0"/>
              </a:rPr>
              <a:t>This slide shows ForceApplication and MotorControl schemas as part of a still larger network of schemas.  </a:t>
            </a:r>
          </a:p>
          <a:p>
            <a:pPr eaLnBrk="1" hangingPunct="1"/>
            <a:endParaRPr lang="en-US" smtClean="0">
              <a:latin typeface="Times New Roman" pitchFamily="18" charset="0"/>
            </a:endParaRPr>
          </a:p>
          <a:p>
            <a:pPr eaLnBrk="1" hangingPunct="1"/>
            <a:r>
              <a:rPr lang="en-US" smtClean="0">
                <a:latin typeface="Times New Roman" pitchFamily="18" charset="0"/>
                <a:sym typeface="Wingdings" pitchFamily="2" charset="2"/>
              </a:rPr>
              <a:t> </a:t>
            </a:r>
            <a:r>
              <a:rPr lang="en-US" smtClean="0">
                <a:latin typeface="Times New Roman" pitchFamily="18" charset="0"/>
              </a:rPr>
              <a:t>Main point is to show that schema relations, structures are complex, as are the neural structures they are intended to represent</a:t>
            </a:r>
          </a:p>
          <a:p>
            <a:pPr eaLnBrk="1" hangingPunct="1"/>
            <a:endParaRPr lang="en-US" smtClean="0">
              <a:latin typeface="Times New Roman" pitchFamily="18" charset="0"/>
            </a:endParaRPr>
          </a:p>
          <a:p>
            <a:pPr eaLnBrk="1" hangingPunct="1"/>
            <a:r>
              <a:rPr lang="en-US" smtClean="0">
                <a:latin typeface="Times New Roman" pitchFamily="18" charset="0"/>
                <a:sym typeface="Wingdings" pitchFamily="2" charset="2"/>
              </a:rPr>
              <a:t> In </a:t>
            </a:r>
            <a:r>
              <a:rPr lang="en-US" smtClean="0">
                <a:latin typeface="Times New Roman" pitchFamily="18" charset="0"/>
              </a:rPr>
              <a:t>ECG cxns, meaning representations are often quite complex, but they are not creating this complexity for the purpose of linguistic analysis.  The complexity already exists – by including it in the representations, we can improve the analysis.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2DC63CE-A60F-4E25-81D2-5E3AE7485A04}" type="slidenum">
              <a:rPr lang="en-US" smtClean="0">
                <a:solidFill>
                  <a:prstClr val="black"/>
                </a:solidFill>
              </a:rPr>
              <a:pPr/>
              <a:t>8</a:t>
            </a:fld>
            <a:endParaRPr lang="en-US" smtClean="0">
              <a:solidFill>
                <a:prstClr val="black"/>
              </a:solidFill>
            </a:endParaRPr>
          </a:p>
        </p:txBody>
      </p:sp>
      <p:sp>
        <p:nvSpPr>
          <p:cNvPr id="110595" name="Rectangle 2"/>
          <p:cNvSpPr>
            <a:spLocks noGrp="1" noRot="1" noChangeAspect="1" noChangeArrowheads="1" noTextEdit="1"/>
          </p:cNvSpPr>
          <p:nvPr>
            <p:ph type="sldImg"/>
          </p:nvPr>
        </p:nvSpPr>
        <p:spPr>
          <a:xfrm>
            <a:off x="1152525" y="688975"/>
            <a:ext cx="4560888" cy="3422650"/>
          </a:xfrm>
          <a:ln w="12700" cap="flat"/>
        </p:spPr>
      </p:sp>
      <p:sp>
        <p:nvSpPr>
          <p:cNvPr id="110596" name="Rectangle 3"/>
          <p:cNvSpPr>
            <a:spLocks noGrp="1" noChangeArrowheads="1"/>
          </p:cNvSpPr>
          <p:nvPr>
            <p:ph type="body" idx="1"/>
          </p:nvPr>
        </p:nvSpPr>
        <p:spPr>
          <a:xfrm>
            <a:off x="912317" y="4345214"/>
            <a:ext cx="5033367" cy="4112381"/>
          </a:xfrm>
          <a:noFill/>
          <a:ln/>
        </p:spPr>
        <p:txBody>
          <a:bodyPr lIns="94239" tIns="46321" rIns="94239" bIns="46321"/>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A54C8BB-CF98-4F27-88ED-4F430FE9AC98}" type="slidenum">
              <a:rPr lang="en-US"/>
              <a:pPr/>
              <a:t>10</a:t>
            </a:fld>
            <a:endParaRPr lang="en-US"/>
          </a:p>
        </p:txBody>
      </p:sp>
      <p:sp>
        <p:nvSpPr>
          <p:cNvPr id="59395" name="Rectangle 2"/>
          <p:cNvSpPr>
            <a:spLocks noGrp="1" noRot="1" noChangeAspect="1" noChangeArrowheads="1" noTextEdit="1"/>
          </p:cNvSpPr>
          <p:nvPr>
            <p:ph type="sldImg"/>
          </p:nvPr>
        </p:nvSpPr>
        <p:spPr>
          <a:xfrm>
            <a:off x="1150938" y="690563"/>
            <a:ext cx="4560887" cy="3422650"/>
          </a:xfrm>
          <a:ln cap="flat"/>
        </p:spPr>
      </p:sp>
      <p:sp>
        <p:nvSpPr>
          <p:cNvPr id="1173507" name="Rectangle 3"/>
          <p:cNvSpPr>
            <a:spLocks noGrp="1" noChangeArrowheads="1"/>
          </p:cNvSpPr>
          <p:nvPr>
            <p:ph type="body" idx="1"/>
          </p:nvPr>
        </p:nvSpPr>
        <p:spPr>
          <a:xfrm>
            <a:off x="915988" y="4346575"/>
            <a:ext cx="5026025" cy="4111625"/>
          </a:xfrm>
          <a:ln/>
        </p:spPr>
        <p:txBody>
          <a:bodyPr lIns="93315" tIns="46659" rIns="93315" bIns="46659">
            <a:normAutofit fontScale="55000" lnSpcReduction="20000"/>
          </a:bodyPr>
          <a:lstStyle/>
          <a:p>
            <a:pPr defTabSz="940002">
              <a:spcBef>
                <a:spcPct val="0"/>
              </a:spcBef>
              <a:defRPr/>
            </a:pPr>
            <a:r>
              <a:rPr lang="en-US" sz="2400" dirty="0"/>
              <a:t>Certain words are closely associated with biological phenomena. </a:t>
            </a:r>
          </a:p>
          <a:p>
            <a:pPr defTabSz="940002">
              <a:spcBef>
                <a:spcPct val="0"/>
              </a:spcBef>
              <a:defRPr/>
            </a:pPr>
            <a:r>
              <a:rPr lang="en-US" sz="2400" dirty="0"/>
              <a:t>Simple representation based on </a:t>
            </a:r>
            <a:r>
              <a:rPr lang="en-US" sz="2400" dirty="0" err="1"/>
              <a:t>petri</a:t>
            </a:r>
            <a:r>
              <a:rPr lang="en-US" sz="2400" dirty="0"/>
              <a:t> nets.</a:t>
            </a:r>
            <a:br>
              <a:rPr lang="en-US" sz="2400" dirty="0"/>
            </a:br>
            <a:r>
              <a:rPr lang="en-US" sz="2400" dirty="0"/>
              <a:t>Action/event representation has in common with motor control the need to refer to</a:t>
            </a:r>
          </a:p>
          <a:p>
            <a:pPr defTabSz="940002">
              <a:spcBef>
                <a:spcPct val="0"/>
              </a:spcBef>
              <a:defRPr/>
            </a:pPr>
            <a:r>
              <a:rPr lang="en-US" sz="2400" dirty="0"/>
              <a:t>	process states and transitions; </a:t>
            </a:r>
          </a:p>
          <a:p>
            <a:pPr defTabSz="940002">
              <a:spcBef>
                <a:spcPct val="0"/>
              </a:spcBef>
              <a:defRPr/>
            </a:pPr>
            <a:r>
              <a:rPr lang="en-US" sz="2400" dirty="0"/>
              <a:t>and	resource consumption/production; parameters.</a:t>
            </a:r>
          </a:p>
          <a:p>
            <a:pPr defTabSz="940002">
              <a:spcBef>
                <a:spcPct val="0"/>
              </a:spcBef>
              <a:defRPr/>
            </a:pPr>
            <a:endParaRPr lang="en-US" sz="2400" dirty="0"/>
          </a:p>
          <a:p>
            <a:pPr defTabSz="940002">
              <a:spcBef>
                <a:spcPct val="0"/>
              </a:spcBef>
              <a:defRPr/>
            </a:pPr>
            <a:r>
              <a:rPr lang="en-US" sz="2400" dirty="0"/>
              <a:t>Part of learning/understanding words like “push”, “walk” clearly involves grounded knowledge about how to perform the action, as well as quite complex/concrete inferences based on execution. (e.g....)</a:t>
            </a:r>
          </a:p>
          <a:p>
            <a:pPr defTabSz="940002">
              <a:spcBef>
                <a:spcPct val="0"/>
              </a:spcBef>
              <a:defRPr/>
            </a:pPr>
            <a:endParaRPr lang="en-US" sz="2400" dirty="0"/>
          </a:p>
          <a:p>
            <a:pPr defTabSz="940002">
              <a:spcBef>
                <a:spcPct val="0"/>
              </a:spcBef>
              <a:defRPr/>
            </a:pPr>
            <a:r>
              <a:rPr lang="en-US" sz="2400" dirty="0"/>
              <a:t>Note: these representations might be </a:t>
            </a:r>
            <a:r>
              <a:rPr lang="en-US" sz="2400" b="1" dirty="0"/>
              <a:t>parameterized</a:t>
            </a:r>
            <a:r>
              <a:rPr lang="en-US" sz="2400" dirty="0"/>
              <a:t>: “shove”, “walk slowly”, “walk home”</a:t>
            </a:r>
          </a:p>
          <a:p>
            <a:pPr defTabSz="940002">
              <a:spcBef>
                <a:spcPct val="0"/>
              </a:spcBef>
              <a:defRPr/>
            </a:pPr>
            <a:r>
              <a:rPr lang="en-US" sz="2400" dirty="0"/>
              <a:t>and NOTE: this model of action is accurate cross-linguistically, even if some specific conditions on word meaning varies from language to language.</a:t>
            </a:r>
          </a:p>
          <a:p>
            <a:pPr defTabSz="940002">
              <a:spcBef>
                <a:spcPct val="0"/>
              </a:spcBef>
              <a:defRPr/>
            </a:pPr>
            <a:endParaRPr lang="en-US" sz="2400" dirty="0"/>
          </a:p>
          <a:p>
            <a:pPr defTabSz="940002">
              <a:spcBef>
                <a:spcPct val="0"/>
              </a:spcBef>
              <a:defRPr/>
            </a:pPr>
            <a:r>
              <a:rPr lang="en-US" sz="2400" dirty="0"/>
              <a:t>This may seem complex, but in fact VERY early children seem to have no problem performing and understanding words like this. And more complicated ones too!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83845-0566-4CED-990F-476D5D290AF3}" type="slidenum">
              <a:rPr lang="en-US">
                <a:solidFill>
                  <a:prstClr val="black"/>
                </a:solidFill>
              </a:rPr>
              <a:pPr/>
              <a:t>11</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What do we mean by events?</a:t>
            </a:r>
          </a:p>
          <a:p>
            <a:endParaRPr lang="en-US"/>
          </a:p>
          <a:p>
            <a:r>
              <a:rPr lang="en-US"/>
              <a:t>Event reasoning big in AI</a:t>
            </a:r>
          </a:p>
          <a:p>
            <a:r>
              <a:rPr lang="en-US"/>
              <a:t>Interesting work of late coming out of Colorado and Stanford on Event Recognition and Extraction</a:t>
            </a:r>
          </a:p>
          <a:p>
            <a:r>
              <a:rPr lang="en-US"/>
              <a:t>- naming events, finding participants</a:t>
            </a:r>
          </a:p>
          <a:p>
            <a:endParaRPr lang="en-US"/>
          </a:p>
          <a:p>
            <a:r>
              <a:rPr lang="en-US"/>
              <a:t>Need this thorough representation of events to do the reasoning required to answer complex event questions</a:t>
            </a:r>
          </a:p>
          <a:p>
            <a:endParaRPr lang="en-US"/>
          </a:p>
          <a:p>
            <a:endParaRPr lang="en-US"/>
          </a:p>
          <a:p>
            <a:r>
              <a:rPr lang="en-US"/>
              <a:t>Semantic Frames: are from the theory of Frame Semantics of Chuck Fillmore</a:t>
            </a:r>
          </a:p>
          <a:p>
            <a:r>
              <a:rPr lang="en-US"/>
              <a:t>conceptual structures in language, capture event and roles and participants in language</a:t>
            </a:r>
          </a:p>
          <a:p>
            <a:r>
              <a:rPr lang="en-US"/>
              <a:t>frames about events allow us to ground events in language, </a:t>
            </a:r>
          </a:p>
          <a:p>
            <a:endParaRPr lang="en-US"/>
          </a:p>
          <a:p>
            <a:r>
              <a:rPr lang="en-US"/>
              <a:t>Events not isolated</a:t>
            </a:r>
          </a:p>
          <a:p>
            <a:r>
              <a:rPr lang="en-US"/>
              <a:t>beyond "cause (x, y)" relations</a:t>
            </a:r>
          </a:p>
          <a:p>
            <a:endParaRPr lang="en-US"/>
          </a:p>
          <a:p>
            <a:r>
              <a:rPr lang="en-US"/>
              <a:t>Construed at different levels of granularity</a:t>
            </a:r>
          </a:p>
          <a:p>
            <a:endParaRPr lang="en-US"/>
          </a:p>
          <a:p>
            <a:r>
              <a:rPr lang="en-US"/>
              <a:t>Composed in different structures</a:t>
            </a:r>
          </a:p>
          <a:p>
            <a:r>
              <a:rPr lang="en-US"/>
              <a:t>familiar to programmers</a:t>
            </a:r>
          </a:p>
          <a:p>
            <a:endParaRPr lang="en-US"/>
          </a:p>
          <a:p>
            <a:r>
              <a:rPr lang="en-US"/>
              <a:t>Example: commercial transaction (buy a car), preconditions: buyer, seller, car, money; resource: money</a:t>
            </a:r>
          </a:p>
          <a:p>
            <a:endParaRPr lang="en-US"/>
          </a:p>
          <a:p>
            <a:r>
              <a:rPr lang="en-US"/>
              <a:t>---</a:t>
            </a:r>
          </a:p>
          <a:p>
            <a:r>
              <a:rPr lang="en-US"/>
              <a:t>FAQ response: </a:t>
            </a:r>
          </a:p>
          <a:p>
            <a:endParaRPr lang="en-US"/>
          </a:p>
          <a:p>
            <a:r>
              <a:rPr lang="en-US"/>
              <a:t>other work in reasoning about Events:</a:t>
            </a:r>
          </a:p>
          <a:p>
            <a:r>
              <a:rPr lang="en-US"/>
              <a:t>reasoning about events in logic: scripts, etc...</a:t>
            </a:r>
          </a:p>
          <a:p>
            <a:r>
              <a:rPr lang="en-US"/>
              <a:t> - problem: not good at representing states, resource, and changes to them</a:t>
            </a:r>
          </a:p>
          <a:p>
            <a:endParaRPr lang="en-US"/>
          </a:p>
          <a:p>
            <a:r>
              <a:rPr lang="en-US"/>
              <a:t>“Scripts”</a:t>
            </a:r>
          </a:p>
          <a:p>
            <a:r>
              <a:rPr lang="en-US"/>
              <a:t>Stereotypes, not conditional</a:t>
            </a:r>
          </a:p>
          <a:p>
            <a:r>
              <a:rPr lang="en-US"/>
              <a:t>Not dynamic</a:t>
            </a:r>
          </a:p>
          <a:p>
            <a:r>
              <a:rPr lang="en-US"/>
              <a:t>No concurrency</a:t>
            </a:r>
          </a:p>
          <a:p>
            <a:r>
              <a:rPr lang="en-US"/>
              <a:t>Not probabilistic</a:t>
            </a:r>
          </a:p>
          <a:p>
            <a:endParaRPr lang="en-US"/>
          </a:p>
          <a:p>
            <a:r>
              <a:rPr lang="en-US"/>
              <a:t>there are special logics which do that</a:t>
            </a:r>
          </a:p>
          <a:p>
            <a:endParaRPr lang="en-US"/>
          </a:p>
          <a:p>
            <a:r>
              <a:rPr lang="en-US"/>
              <a:t>POMDPs/MDPs which don't have explicit representation of things like coordination (split and join, etc)</a:t>
            </a:r>
          </a:p>
          <a:p>
            <a:r>
              <a:rPr lang="en-US"/>
              <a:t>planning literature doesn't look at events at the level of control/execution of actions</a:t>
            </a:r>
          </a:p>
          <a:p>
            <a:r>
              <a:rPr lang="en-US"/>
              <a:t>not about active representation</a:t>
            </a:r>
          </a:p>
          <a:p>
            <a:r>
              <a:rPr lang="en-US"/>
              <a:t>just preconditions to effects... no resources, no parameterization, no coordination, ugly</a:t>
            </a:r>
          </a:p>
          <a:p>
            <a:endParaRPr lang="en-US"/>
          </a:p>
          <a:p>
            <a:r>
              <a:rPr lang="en-US"/>
              <a:t>no one else has done questions like ours, though</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C80AD-0623-4073-A0C1-01CF27A0283B}"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1D4D8B0-DF2D-43DF-BDF7-0A508E5676D9}" type="slidenum">
              <a:rPr lang="en-US" smtClean="0"/>
              <a:pPr/>
              <a:t>14</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671" eaLnBrk="0" hangingPunct="0">
              <a:defRPr sz="1400">
                <a:solidFill>
                  <a:schemeClr val="tx1"/>
                </a:solidFill>
                <a:latin typeface="Arial" charset="0"/>
              </a:defRPr>
            </a:lvl1pPr>
            <a:lvl2pPr marL="730586" indent="-280995" defTabSz="911671" eaLnBrk="0" hangingPunct="0">
              <a:defRPr sz="1400">
                <a:solidFill>
                  <a:schemeClr val="tx1"/>
                </a:solidFill>
                <a:latin typeface="Arial" charset="0"/>
              </a:defRPr>
            </a:lvl2pPr>
            <a:lvl3pPr marL="1123978" indent="-224796" defTabSz="911671" eaLnBrk="0" hangingPunct="0">
              <a:defRPr sz="1400">
                <a:solidFill>
                  <a:schemeClr val="tx1"/>
                </a:solidFill>
                <a:latin typeface="Arial" charset="0"/>
              </a:defRPr>
            </a:lvl3pPr>
            <a:lvl4pPr marL="1573569" indent="-224796" defTabSz="911671" eaLnBrk="0" hangingPunct="0">
              <a:defRPr sz="1400">
                <a:solidFill>
                  <a:schemeClr val="tx1"/>
                </a:solidFill>
                <a:latin typeface="Arial" charset="0"/>
              </a:defRPr>
            </a:lvl4pPr>
            <a:lvl5pPr marL="2023160" indent="-224796" defTabSz="911671" eaLnBrk="0" hangingPunct="0">
              <a:defRPr sz="1400">
                <a:solidFill>
                  <a:schemeClr val="tx1"/>
                </a:solidFill>
                <a:latin typeface="Arial" charset="0"/>
              </a:defRPr>
            </a:lvl5pPr>
            <a:lvl6pPr marL="2472751" indent="-224796" defTabSz="911671" eaLnBrk="0" fontAlgn="base" hangingPunct="0">
              <a:spcBef>
                <a:spcPct val="0"/>
              </a:spcBef>
              <a:spcAft>
                <a:spcPct val="0"/>
              </a:spcAft>
              <a:defRPr sz="1400">
                <a:solidFill>
                  <a:schemeClr val="tx1"/>
                </a:solidFill>
                <a:latin typeface="Arial" charset="0"/>
              </a:defRPr>
            </a:lvl6pPr>
            <a:lvl7pPr marL="2922342" indent="-224796" defTabSz="911671" eaLnBrk="0" fontAlgn="base" hangingPunct="0">
              <a:spcBef>
                <a:spcPct val="0"/>
              </a:spcBef>
              <a:spcAft>
                <a:spcPct val="0"/>
              </a:spcAft>
              <a:defRPr sz="1400">
                <a:solidFill>
                  <a:schemeClr val="tx1"/>
                </a:solidFill>
                <a:latin typeface="Arial" charset="0"/>
              </a:defRPr>
            </a:lvl7pPr>
            <a:lvl8pPr marL="3371933" indent="-224796" defTabSz="911671" eaLnBrk="0" fontAlgn="base" hangingPunct="0">
              <a:spcBef>
                <a:spcPct val="0"/>
              </a:spcBef>
              <a:spcAft>
                <a:spcPct val="0"/>
              </a:spcAft>
              <a:defRPr sz="1400">
                <a:solidFill>
                  <a:schemeClr val="tx1"/>
                </a:solidFill>
                <a:latin typeface="Arial" charset="0"/>
              </a:defRPr>
            </a:lvl8pPr>
            <a:lvl9pPr marL="3821525" indent="-224796" defTabSz="911671" eaLnBrk="0" fontAlgn="base" hangingPunct="0">
              <a:spcBef>
                <a:spcPct val="0"/>
              </a:spcBef>
              <a:spcAft>
                <a:spcPct val="0"/>
              </a:spcAft>
              <a:defRPr sz="1400">
                <a:solidFill>
                  <a:schemeClr val="tx1"/>
                </a:solidFill>
                <a:latin typeface="Arial" charset="0"/>
              </a:defRPr>
            </a:lvl9pPr>
          </a:lstStyle>
          <a:p>
            <a:pPr eaLnBrk="1" hangingPunct="1"/>
            <a:fld id="{1DDEC56A-E9D7-4E1F-8FBC-33041509D6AE}" type="slidenum">
              <a:rPr lang="en-US" sz="1100">
                <a:solidFill>
                  <a:prstClr val="black"/>
                </a:solidFill>
              </a:rPr>
              <a:pPr eaLnBrk="1" hangingPunct="1"/>
              <a:t>17</a:t>
            </a:fld>
            <a:endParaRPr lang="en-US" sz="1100">
              <a:solidFill>
                <a:prstClr val="black"/>
              </a:solidFill>
            </a:endParaRPr>
          </a:p>
        </p:txBody>
      </p:sp>
      <p:sp>
        <p:nvSpPr>
          <p:cNvPr id="40963" name="Rectangle 2"/>
          <p:cNvSpPr>
            <a:spLocks noGrp="1" noRot="1" noChangeAspect="1" noChangeArrowheads="1" noTextEdit="1"/>
          </p:cNvSpPr>
          <p:nvPr>
            <p:ph type="sldImg"/>
          </p:nvPr>
        </p:nvSpPr>
        <p:spPr>
          <a:xfrm>
            <a:off x="1146175" y="684213"/>
            <a:ext cx="4568825" cy="3427412"/>
          </a:xfrm>
          <a:ln/>
        </p:spPr>
      </p:sp>
      <p:sp>
        <p:nvSpPr>
          <p:cNvPr id="40964" name="Rectangle 3"/>
          <p:cNvSpPr>
            <a:spLocks noGrp="1" noChangeArrowheads="1"/>
          </p:cNvSpPr>
          <p:nvPr>
            <p:ph type="body" idx="1"/>
          </p:nvPr>
        </p:nvSpPr>
        <p:spPr>
          <a:xfrm>
            <a:off x="913882" y="4341250"/>
            <a:ext cx="5030237" cy="4117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99A6-04DA-4664-BB89-D70ACC0FC34B}" type="slidenum">
              <a:rPr lang="en-US">
                <a:solidFill>
                  <a:prstClr val="black"/>
                </a:solidFill>
              </a:rPr>
              <a:pPr/>
              <a:t>18</a:t>
            </a:fld>
            <a:endParaRPr lang="en-US">
              <a:solidFill>
                <a:prstClr val="black"/>
              </a:solidFill>
            </a:endParaRP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Again, you can ask about things like:</a:t>
            </a:r>
          </a:p>
          <a:p>
            <a:r>
              <a:rPr lang="en-US"/>
              <a:t> - what was the name of the event</a:t>
            </a:r>
          </a:p>
          <a:p>
            <a:r>
              <a:rPr lang="en-US"/>
              <a:t> - who participated in the event</a:t>
            </a:r>
          </a:p>
          <a:p>
            <a:r>
              <a:rPr lang="en-US"/>
              <a:t>people in the literature have looked at that</a:t>
            </a:r>
          </a:p>
          <a:p>
            <a:endParaRPr lang="en-US"/>
          </a:p>
          <a:p>
            <a:r>
              <a:rPr lang="en-US"/>
              <a:t>you can ask more interesting questions on</a:t>
            </a:r>
          </a:p>
          <a:p>
            <a:r>
              <a:rPr lang="en-US"/>
              <a:t> - causal and temporal relations</a:t>
            </a:r>
          </a:p>
          <a:p>
            <a:r>
              <a:rPr lang="en-US"/>
              <a:t> - event relations...</a:t>
            </a:r>
          </a:p>
          <a:p>
            <a:r>
              <a:rPr lang="en-US"/>
              <a:t>some of those include, (example questions we want to be able to do inference over)</a:t>
            </a:r>
          </a:p>
          <a:p>
            <a:r>
              <a:rPr lang="en-US"/>
              <a:t> justification, where you're trying to see if a proposition is true</a:t>
            </a:r>
          </a:p>
          <a:p>
            <a:r>
              <a:rPr lang="en-US"/>
              <a:t> temporal projection - you want to project from a state into the future...</a:t>
            </a:r>
          </a:p>
          <a:p>
            <a:r>
              <a:rPr lang="en-US"/>
              <a:t> ability - you want to know if someone can do something</a:t>
            </a:r>
          </a:p>
          <a:p>
            <a:r>
              <a:rPr lang="en-US"/>
              <a:t> hypothetical - perturb the system and do causal inferences from it</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7FE8EAD-857C-4A93-B680-F55E22ED83BC}" type="slidenum">
              <a:rPr lang="en-US">
                <a:latin typeface="Arial" charset="0"/>
              </a:rPr>
              <a:pPr/>
              <a:t>19</a:t>
            </a:fld>
            <a:endParaRPr lang="en-US">
              <a:latin typeface="Arial" charset="0"/>
            </a:endParaRPr>
          </a:p>
        </p:txBody>
      </p:sp>
      <p:sp>
        <p:nvSpPr>
          <p:cNvPr id="113667" name="Rectangle 2"/>
          <p:cNvSpPr>
            <a:spLocks noGrp="1" noRot="1" noChangeAspect="1" noChangeArrowheads="1" noTextEdit="1"/>
          </p:cNvSpPr>
          <p:nvPr>
            <p:ph type="sldImg"/>
          </p:nvPr>
        </p:nvSpPr>
        <p:spPr>
          <a:xfrm>
            <a:off x="1144588" y="685800"/>
            <a:ext cx="4568825" cy="3427413"/>
          </a:xfrm>
          <a:ln/>
        </p:spPr>
      </p:sp>
      <p:sp>
        <p:nvSpPr>
          <p:cNvPr id="113668" name="Rectangle 3"/>
          <p:cNvSpPr>
            <a:spLocks noGrp="1" noChangeArrowheads="1"/>
          </p:cNvSpPr>
          <p:nvPr>
            <p:ph type="body" idx="1"/>
          </p:nvPr>
        </p:nvSpPr>
        <p:spPr>
          <a:xfrm>
            <a:off x="913805" y="4342192"/>
            <a:ext cx="5030391" cy="4115405"/>
          </a:xfrm>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pPr>
              <a:defRPr/>
            </a:pPr>
            <a:r>
              <a:rPr lang="en-US">
                <a:solidFill>
                  <a:srgbClr val="000000"/>
                </a:solidFill>
              </a:rPr>
              <a:t>Slide </a:t>
            </a:r>
            <a:fld id="{71BEE276-799F-4E8C-9EBE-FD7E9876DF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59896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F6FBE00D-BA98-4284-A042-BDD81FB728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9928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A469FADE-A456-4F7A-9B50-D9E7F6A3F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6608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33375"/>
            <a:ext cx="68580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773238"/>
            <a:ext cx="7696200" cy="4751387"/>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a:solidFill>
                <a:srgbClr val="FFFFFF"/>
              </a:solidFill>
            </a:endParaRPr>
          </a:p>
        </p:txBody>
      </p:sp>
      <p:sp>
        <p:nvSpPr>
          <p:cNvPr id="6" name="Slide Number Placeholder 5"/>
          <p:cNvSpPr>
            <a:spLocks noGrp="1"/>
          </p:cNvSpPr>
          <p:nvPr>
            <p:ph type="sldNum" sz="quarter" idx="12"/>
          </p:nvPr>
        </p:nvSpPr>
        <p:spPr>
          <a:xfrm>
            <a:off x="8458200" y="6553200"/>
            <a:ext cx="685800" cy="304800"/>
          </a:xfrm>
        </p:spPr>
        <p:txBody>
          <a:bodyPr/>
          <a:lstStyle>
            <a:lvl1pPr>
              <a:defRPr/>
            </a:lvl1pPr>
          </a:lstStyle>
          <a:p>
            <a:fld id="{453FF840-991F-47A9-9D30-B3684CA4DD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6402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71BEE276-799F-4E8C-9EBE-FD7E9876DF5A}" type="slidenum">
              <a:rPr lang="en-US" smtClean="0">
                <a:solidFill>
                  <a:srgbClr val="000000"/>
                </a:solidFill>
              </a:rPr>
              <a:pPr>
                <a:defRPr/>
              </a:pPr>
              <a:t>‹#›</a:t>
            </a:fld>
            <a:endParaRPr lang="en-US">
              <a:solidFill>
                <a:srgbClr val="000000"/>
              </a:solidFill>
            </a:endParaRPr>
          </a:p>
        </p:txBody>
      </p:sp>
      <p:pic>
        <p:nvPicPr>
          <p:cNvPr id="7" name="Picture 8" descr="icsilogo.gif"/>
          <p:cNvPicPr>
            <a:picLocks noChangeAspect="1"/>
          </p:cNvPicPr>
          <p:nvPr userDrawn="1"/>
        </p:nvPicPr>
        <p:blipFill>
          <a:blip r:embed="rId2" cstate="print">
            <a:extLst>
              <a:ext uri="{28A0092B-C50C-407E-A947-70E740481C1C}">
                <a14:useLocalDpi xmlns:a14="http://schemas.microsoft.com/office/drawing/2010/main" val="0"/>
              </a:ext>
            </a:extLst>
          </a:blip>
          <a:srcRect b="22096"/>
          <a:stretch>
            <a:fillRect/>
          </a:stretch>
        </p:blipFill>
        <p:spPr bwMode="auto">
          <a:xfrm>
            <a:off x="1001713" y="6108700"/>
            <a:ext cx="1863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66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54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5B2E5452-BE5E-41D0-991B-EAD9EC11B8F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81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1F9CE5D6-DCE9-4453-BD71-6913F1B0BD7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043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r>
              <a:rPr lang="en-US" smtClean="0">
                <a:solidFill>
                  <a:srgbClr val="000000"/>
                </a:solidFill>
              </a:rPr>
              <a:t>Slide </a:t>
            </a:r>
            <a:fld id="{6893E5F0-77AE-4E07-8D3B-AB550A6FDAF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5253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1D76D583-D3BA-4358-8E75-A7B5F58C84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57E022CB-8D30-4632-BA85-A7126E85137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64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468B5581-CF25-4B49-9A23-712A78E17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1711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EF832A61-6A02-425A-9131-572A7F868E2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85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A7AE1D34-A810-404D-BE3F-A69A698EC78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656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F6FBE00D-BA98-4284-A042-BDD81FB728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5101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A469FADE-A456-4F7A-9B50-D9E7F6A3FC0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8533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33375"/>
            <a:ext cx="68580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773238"/>
            <a:ext cx="7696200" cy="4751387"/>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458200" y="6553200"/>
            <a:ext cx="685800" cy="304800"/>
          </a:xfrm>
        </p:spPr>
        <p:txBody>
          <a:bodyPr/>
          <a:lstStyle>
            <a:lvl1pPr>
              <a:defRPr/>
            </a:lvl1pPr>
          </a:lstStyle>
          <a:p>
            <a:fld id="{453FF840-991F-47A9-9D30-B3684CA4DD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66712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71BEE276-799F-4E8C-9EBE-FD7E9876DF5A}"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5B2E5452-BE5E-41D0-991B-EAD9EC11B8F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1F9CE5D6-DCE9-4453-BD71-6913F1B0BD7C}"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smtClean="0">
                <a:solidFill>
                  <a:srgbClr val="000000"/>
                </a:solidFill>
              </a:rPr>
              <a:t>Slide </a:t>
            </a:r>
            <a:fld id="{6893E5F0-77AE-4E07-8D3B-AB550A6FDAF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5B2E5452-BE5E-41D0-991B-EAD9EC11B8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3626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1D76D583-D3BA-4358-8E75-A7B5F58C840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57E022CB-8D30-4632-BA85-A7126E85137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EF832A61-6A02-425A-9131-572A7F868E2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A7AE1D34-A810-404D-BE3F-A69A698EC78C}"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F6FBE00D-BA98-4284-A042-BDD81FB728DC}"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A469FADE-A456-4F7A-9B50-D9E7F6A3FC0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50963"/>
            <a:ext cx="4038600" cy="4926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0963"/>
            <a:ext cx="4038600" cy="4926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1F9CE5D6-DCE9-4453-BD71-6913F1B0B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7864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6893E5F0-77AE-4E07-8D3B-AB550A6FDA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476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1D76D583-D3BA-4358-8E75-A7B5F58C84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012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57E022CB-8D30-4632-BA85-A7126E851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291113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EF832A61-6A02-425A-9131-572A7F868E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4825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en-US">
                <a:solidFill>
                  <a:srgbClr val="000000"/>
                </a:solidFill>
              </a:rPr>
              <a:t>Slide </a:t>
            </a:r>
            <a:fld id="{A7AE1D34-A810-404D-BE3F-A69A698EC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424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images.google.com/imgres?imgurl=http://ucjeps.berkeley.edu/common/images/logo_uc_berkeley_seal_144.png&amp;imgrefurl=http://ucjeps.berkeley.edu/copyright.html&amp;h=144&amp;w=144&amp;sz=15&amp;tbnid=WFn7kgmVfhvVRM:&amp;tbnh=94&amp;tbnw=94&amp;prev=/images?q=uc+berkeley+logo&amp;um=1&amp;start=3&amp;sa=X&amp;oi=images&amp;ct=image&amp;cd=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images.google.com/imgres?imgurl=http://ucjeps.berkeley.edu/common/images/logo_uc_berkeley_seal_144.png&amp;imgrefurl=http://ucjeps.berkeley.edu/copyright.html&amp;h=144&amp;w=144&amp;sz=15&amp;tbnid=WFn7kgmVfhvVRM:&amp;tbnh=94&amp;tbnw=94&amp;prev=/images?q=uc+berkeley+logo&amp;um=1&amp;start=3&amp;sa=X&amp;oi=images&amp;ct=image&amp;cd=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hyperlink" Target="http://images.google.com/imgres?imgurl=http://ucjeps.berkeley.edu/common/images/logo_uc_berkeley_seal_144.png&amp;imgrefurl=http://ucjeps.berkeley.edu/copyright.html&amp;h=144&amp;w=144&amp;sz=15&amp;tbnid=WFn7kgmVfhvVRM:&amp;tbnh=94&amp;tbnw=94&amp;prev=/images?q=uc+berkeley+logo&amp;um=1&amp;start=3&amp;sa=X&amp;oi=images&amp;ct=image&amp;cd=3" TargetMode="Externa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0"/>
            <a:ext cx="725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350963"/>
            <a:ext cx="82296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613525"/>
            <a:ext cx="2133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613525"/>
            <a:ext cx="2133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fontAlgn="base">
              <a:spcBef>
                <a:spcPct val="0"/>
              </a:spcBef>
              <a:spcAft>
                <a:spcPct val="0"/>
              </a:spcAft>
              <a:defRPr/>
            </a:pPr>
            <a:r>
              <a:rPr lang="en-US">
                <a:solidFill>
                  <a:srgbClr val="000000"/>
                </a:solidFill>
              </a:rPr>
              <a:t>Slide </a:t>
            </a:r>
            <a:fld id="{AD3D8C07-7E40-4777-B525-953C47EBFD3A}"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6" name="Line 12"/>
          <p:cNvSpPr>
            <a:spLocks noChangeShapeType="1"/>
          </p:cNvSpPr>
          <p:nvPr/>
        </p:nvSpPr>
        <p:spPr bwMode="auto">
          <a:xfrm>
            <a:off x="228600" y="1143000"/>
            <a:ext cx="8686800" cy="0"/>
          </a:xfrm>
          <a:prstGeom prst="line">
            <a:avLst/>
          </a:prstGeom>
          <a:noFill/>
          <a:ln w="76200">
            <a:solidFill>
              <a:srgbClr val="0033CC"/>
            </a:solidFill>
            <a:round/>
            <a:headEnd/>
            <a:tailEnd/>
          </a:ln>
          <a:effectLst/>
        </p:spPr>
        <p:txBody>
          <a:bodyPr wrap="none" anchor="ctr"/>
          <a:lstStyle/>
          <a:p>
            <a:pPr fontAlgn="base">
              <a:spcBef>
                <a:spcPct val="0"/>
              </a:spcBef>
              <a:spcAft>
                <a:spcPct val="0"/>
              </a:spcAft>
              <a:defRPr/>
            </a:pPr>
            <a:endParaRPr lang="en-US" sz="1400">
              <a:solidFill>
                <a:srgbClr val="000000"/>
              </a:solidFill>
            </a:endParaRPr>
          </a:p>
        </p:txBody>
      </p:sp>
      <p:sp>
        <p:nvSpPr>
          <p:cNvPr id="1044" name="Text Box 20"/>
          <p:cNvSpPr txBox="1">
            <a:spLocks noChangeArrowheads="1"/>
          </p:cNvSpPr>
          <p:nvPr/>
        </p:nvSpPr>
        <p:spPr bwMode="auto">
          <a:xfrm>
            <a:off x="331788" y="6107113"/>
            <a:ext cx="650875" cy="39687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000" b="1">
                <a:solidFill>
                  <a:srgbClr val="FF3300"/>
                </a:solidFill>
              </a:rPr>
              <a:t>PI Logo 1</a:t>
            </a:r>
          </a:p>
        </p:txBody>
      </p:sp>
      <p:pic>
        <p:nvPicPr>
          <p:cNvPr id="3083" name="Picture 25" descr="http://ucjeps.berkeley.edu/copyright.html">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67725" y="5967412"/>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descr="icsilogo.gif"/>
          <p:cNvPicPr>
            <a:picLocks noChangeAspect="1"/>
          </p:cNvPicPr>
          <p:nvPr/>
        </p:nvPicPr>
        <p:blipFill>
          <a:blip r:embed="rId16" cstate="print">
            <a:extLst>
              <a:ext uri="{28A0092B-C50C-407E-A947-70E740481C1C}">
                <a14:useLocalDpi xmlns:a14="http://schemas.microsoft.com/office/drawing/2010/main" val="0"/>
              </a:ext>
            </a:extLst>
          </a:blip>
          <a:srcRect b="22096"/>
          <a:stretch>
            <a:fillRect/>
          </a:stretch>
        </p:blipFill>
        <p:spPr bwMode="auto">
          <a:xfrm>
            <a:off x="50800" y="6107113"/>
            <a:ext cx="1863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874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r>
              <a:rPr lang="en-US" smtClean="0">
                <a:solidFill>
                  <a:srgbClr val="000000"/>
                </a:solidFill>
                <a:latin typeface="Arial" charset="0"/>
              </a:rPr>
              <a:t>Slide </a:t>
            </a:r>
            <a:fld id="{AD3D8C07-7E40-4777-B525-953C47EBFD3A}" type="slidenum">
              <a:rPr lang="en-US" smtClean="0">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
        <p:nvSpPr>
          <p:cNvPr id="7" name="Text Box 20"/>
          <p:cNvSpPr txBox="1">
            <a:spLocks noChangeArrowheads="1"/>
          </p:cNvSpPr>
          <p:nvPr/>
        </p:nvSpPr>
        <p:spPr bwMode="auto">
          <a:xfrm>
            <a:off x="331788" y="6107113"/>
            <a:ext cx="650875" cy="39687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000" b="1">
                <a:solidFill>
                  <a:srgbClr val="FF3300"/>
                </a:solidFill>
                <a:latin typeface="Arial" charset="0"/>
              </a:rPr>
              <a:t>PI Logo 1</a:t>
            </a:r>
          </a:p>
        </p:txBody>
      </p:sp>
      <p:pic>
        <p:nvPicPr>
          <p:cNvPr id="8" name="Picture 25" descr="http://ucjeps.berkeley.edu/copyright.html">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67725" y="5967412"/>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csilogo.gif"/>
          <p:cNvPicPr>
            <a:picLocks noChangeAspect="1"/>
          </p:cNvPicPr>
          <p:nvPr/>
        </p:nvPicPr>
        <p:blipFill>
          <a:blip r:embed="rId16" cstate="print">
            <a:extLst>
              <a:ext uri="{28A0092B-C50C-407E-A947-70E740481C1C}">
                <a14:useLocalDpi xmlns:a14="http://schemas.microsoft.com/office/drawing/2010/main" val="0"/>
              </a:ext>
            </a:extLst>
          </a:blip>
          <a:srcRect b="22096"/>
          <a:stretch>
            <a:fillRect/>
          </a:stretch>
        </p:blipFill>
        <p:spPr bwMode="auto">
          <a:xfrm>
            <a:off x="50800" y="6107113"/>
            <a:ext cx="1863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031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r>
              <a:rPr lang="en-US" smtClean="0">
                <a:solidFill>
                  <a:srgbClr val="000000"/>
                </a:solidFill>
              </a:rPr>
              <a:t>Slide </a:t>
            </a:r>
            <a:fld id="{AD3D8C07-7E40-4777-B525-953C47EBFD3A}"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7" name="Text Box 20"/>
          <p:cNvSpPr txBox="1">
            <a:spLocks noChangeArrowheads="1"/>
          </p:cNvSpPr>
          <p:nvPr/>
        </p:nvSpPr>
        <p:spPr bwMode="auto">
          <a:xfrm>
            <a:off x="331788" y="6107113"/>
            <a:ext cx="650875" cy="39687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000" b="1">
                <a:solidFill>
                  <a:srgbClr val="FF3300"/>
                </a:solidFill>
              </a:rPr>
              <a:t>PI Logo 1</a:t>
            </a:r>
          </a:p>
        </p:txBody>
      </p:sp>
      <p:pic>
        <p:nvPicPr>
          <p:cNvPr id="8" name="Picture 25" descr="http://ucjeps.berkeley.edu/copyright.html">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7725" y="5967412"/>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csilogo.gif"/>
          <p:cNvPicPr>
            <a:picLocks noChangeAspect="1"/>
          </p:cNvPicPr>
          <p:nvPr/>
        </p:nvPicPr>
        <p:blipFill>
          <a:blip r:embed="rId15" cstate="print">
            <a:extLst>
              <a:ext uri="{28A0092B-C50C-407E-A947-70E740481C1C}">
                <a14:useLocalDpi xmlns:a14="http://schemas.microsoft.com/office/drawing/2010/main" val="0"/>
              </a:ext>
            </a:extLst>
          </a:blip>
          <a:srcRect b="22096"/>
          <a:stretch>
            <a:fillRect/>
          </a:stretch>
        </p:blipFill>
        <p:spPr bwMode="auto">
          <a:xfrm>
            <a:off x="50800" y="6107113"/>
            <a:ext cx="1863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2" Type="http://schemas.openxmlformats.org/officeDocument/2006/relationships/hyperlink" Target="mailto:jobs@icsi.berkeley.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153400" cy="1470025"/>
          </a:xfrm>
        </p:spPr>
        <p:txBody>
          <a:bodyPr/>
          <a:lstStyle/>
          <a:p>
            <a:r>
              <a:rPr lang="en-US" dirty="0" smtClean="0"/>
              <a:t>Simulation Semantics, </a:t>
            </a:r>
            <a:br>
              <a:rPr lang="en-US" dirty="0" smtClean="0"/>
            </a:br>
            <a:r>
              <a:rPr lang="en-US" dirty="0" smtClean="0"/>
              <a:t>Embodied Construction Grammar, and the Language of Actions  and Events</a:t>
            </a:r>
            <a:endParaRPr lang="en-US" dirty="0"/>
          </a:p>
        </p:txBody>
      </p:sp>
      <p:sp>
        <p:nvSpPr>
          <p:cNvPr id="3" name="Subtitle 2"/>
          <p:cNvSpPr>
            <a:spLocks noGrp="1"/>
          </p:cNvSpPr>
          <p:nvPr>
            <p:ph type="subTitle" idx="1"/>
          </p:nvPr>
        </p:nvSpPr>
        <p:spPr/>
        <p:txBody>
          <a:bodyPr/>
          <a:lstStyle/>
          <a:p>
            <a:r>
              <a:rPr lang="en-US" dirty="0" smtClean="0"/>
              <a:t>Jerome Feldman</a:t>
            </a:r>
          </a:p>
          <a:p>
            <a:r>
              <a:rPr lang="en-US" dirty="0" smtClean="0"/>
              <a:t>feldman@icsi.berkeley.edu</a:t>
            </a:r>
          </a:p>
        </p:txBody>
      </p:sp>
    </p:spTree>
    <p:extLst>
      <p:ext uri="{BB962C8B-B14F-4D97-AF65-F5344CB8AC3E}">
        <p14:creationId xmlns:p14="http://schemas.microsoft.com/office/powerpoint/2010/main" val="23588735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4" cstate="print"/>
          <a:srcRect/>
          <a:stretch>
            <a:fillRect/>
          </a:stretch>
        </p:blipFill>
        <p:spPr bwMode="auto">
          <a:xfrm>
            <a:off x="914400" y="3429000"/>
            <a:ext cx="4756150" cy="2794000"/>
          </a:xfrm>
          <a:prstGeom prst="rect">
            <a:avLst/>
          </a:prstGeom>
          <a:noFill/>
          <a:ln w="9525">
            <a:noFill/>
            <a:miter lim="800000"/>
            <a:headEnd/>
            <a:tailEnd/>
          </a:ln>
        </p:spPr>
      </p:pic>
      <p:sp>
        <p:nvSpPr>
          <p:cNvPr id="4099" name="Rectangle 3"/>
          <p:cNvSpPr>
            <a:spLocks noGrp="1" noChangeArrowheads="1"/>
          </p:cNvSpPr>
          <p:nvPr>
            <p:ph type="title"/>
          </p:nvPr>
        </p:nvSpPr>
        <p:spPr>
          <a:xfrm>
            <a:off x="685800" y="0"/>
            <a:ext cx="7467600" cy="990600"/>
          </a:xfrm>
        </p:spPr>
        <p:txBody>
          <a:bodyPr lIns="92075" tIns="46038" rIns="92075" bIns="46038"/>
          <a:lstStyle/>
          <a:p>
            <a:r>
              <a:rPr lang="en-US" smtClean="0"/>
              <a:t>Active representations</a:t>
            </a:r>
          </a:p>
        </p:txBody>
      </p:sp>
      <p:sp>
        <p:nvSpPr>
          <p:cNvPr id="1172484" name="Rectangle 4"/>
          <p:cNvSpPr>
            <a:spLocks noGrp="1" noChangeArrowheads="1"/>
          </p:cNvSpPr>
          <p:nvPr>
            <p:ph idx="1"/>
          </p:nvPr>
        </p:nvSpPr>
        <p:spPr>
          <a:xfrm>
            <a:off x="685800" y="1219200"/>
            <a:ext cx="7772400" cy="1731963"/>
          </a:xfrm>
        </p:spPr>
        <p:txBody>
          <a:bodyPr lIns="92075" tIns="46038" rIns="92075" bIns="46038">
            <a:normAutofit lnSpcReduction="10000"/>
          </a:bodyPr>
          <a:lstStyle/>
          <a:p>
            <a:pPr>
              <a:lnSpc>
                <a:spcPct val="90000"/>
              </a:lnSpc>
              <a:defRPr/>
            </a:pPr>
            <a:r>
              <a:rPr lang="en-US" sz="2400" dirty="0"/>
              <a:t>Many inferences about actions derive from what we know about executing them</a:t>
            </a:r>
          </a:p>
          <a:p>
            <a:pPr>
              <a:lnSpc>
                <a:spcPct val="90000"/>
              </a:lnSpc>
              <a:defRPr/>
            </a:pPr>
            <a:r>
              <a:rPr lang="en-US" sz="2400" dirty="0" smtClean="0"/>
              <a:t>X-net representation </a:t>
            </a:r>
            <a:r>
              <a:rPr lang="en-US" sz="2400" dirty="0"/>
              <a:t>based on stochastic Petri nets captures dynamic, parameterized nature of actions</a:t>
            </a:r>
          </a:p>
          <a:p>
            <a:pPr>
              <a:lnSpc>
                <a:spcPct val="90000"/>
              </a:lnSpc>
              <a:defRPr/>
            </a:pPr>
            <a:r>
              <a:rPr lang="en-US" sz="2400" dirty="0">
                <a:solidFill>
                  <a:schemeClr val="hlink"/>
                </a:solidFill>
              </a:rPr>
              <a:t>Used for acting, recognition, planning, and language</a:t>
            </a:r>
          </a:p>
        </p:txBody>
      </p:sp>
      <p:grpSp>
        <p:nvGrpSpPr>
          <p:cNvPr id="2" name="Group 5"/>
          <p:cNvGrpSpPr>
            <a:grpSpLocks/>
          </p:cNvGrpSpPr>
          <p:nvPr/>
        </p:nvGrpSpPr>
        <p:grpSpPr bwMode="auto">
          <a:xfrm>
            <a:off x="3276600" y="3962400"/>
            <a:ext cx="73025" cy="1417638"/>
            <a:chOff x="2030" y="2630"/>
            <a:chExt cx="46" cy="893"/>
          </a:xfrm>
        </p:grpSpPr>
        <p:sp>
          <p:nvSpPr>
            <p:cNvPr id="4121" name="Oval 6"/>
            <p:cNvSpPr>
              <a:spLocks noChangeArrowheads="1"/>
            </p:cNvSpPr>
            <p:nvPr/>
          </p:nvSpPr>
          <p:spPr bwMode="auto">
            <a:xfrm>
              <a:off x="2030" y="3477"/>
              <a:ext cx="46" cy="46"/>
            </a:xfrm>
            <a:prstGeom prst="ellipse">
              <a:avLst/>
            </a:prstGeom>
            <a:solidFill>
              <a:srgbClr val="FF0066"/>
            </a:solidFill>
            <a:ln w="12700">
              <a:solidFill>
                <a:schemeClr val="tx1"/>
              </a:solidFill>
              <a:round/>
              <a:headEnd/>
              <a:tailEnd/>
            </a:ln>
          </p:spPr>
          <p:txBody>
            <a:bodyPr wrap="none" anchor="ctr"/>
            <a:lstStyle/>
            <a:p>
              <a:endParaRPr lang="en-US"/>
            </a:p>
          </p:txBody>
        </p:sp>
        <p:sp>
          <p:nvSpPr>
            <p:cNvPr id="4122" name="Oval 7"/>
            <p:cNvSpPr>
              <a:spLocks noChangeArrowheads="1"/>
            </p:cNvSpPr>
            <p:nvPr/>
          </p:nvSpPr>
          <p:spPr bwMode="auto">
            <a:xfrm>
              <a:off x="2030" y="2630"/>
              <a:ext cx="46" cy="46"/>
            </a:xfrm>
            <a:prstGeom prst="ellipse">
              <a:avLst/>
            </a:prstGeom>
            <a:solidFill>
              <a:srgbClr val="FF0066"/>
            </a:solidFill>
            <a:ln w="12700">
              <a:solidFill>
                <a:schemeClr val="tx1"/>
              </a:solidFill>
              <a:round/>
              <a:headEnd/>
              <a:tailEnd/>
            </a:ln>
          </p:spPr>
          <p:txBody>
            <a:bodyPr wrap="none" anchor="ctr"/>
            <a:lstStyle/>
            <a:p>
              <a:endParaRPr lang="en-US"/>
            </a:p>
          </p:txBody>
        </p:sp>
      </p:grpSp>
      <p:sp>
        <p:nvSpPr>
          <p:cNvPr id="4102" name="Rectangle 8"/>
          <p:cNvSpPr>
            <a:spLocks noChangeArrowheads="1"/>
          </p:cNvSpPr>
          <p:nvPr/>
        </p:nvSpPr>
        <p:spPr bwMode="auto">
          <a:xfrm>
            <a:off x="5116513" y="3938588"/>
            <a:ext cx="3770312" cy="2224087"/>
          </a:xfrm>
          <a:prstGeom prst="rect">
            <a:avLst/>
          </a:prstGeom>
          <a:noFill/>
          <a:ln w="9525">
            <a:noFill/>
            <a:miter lim="800000"/>
            <a:headEnd/>
            <a:tailEnd/>
          </a:ln>
        </p:spPr>
        <p:txBody>
          <a:bodyPr lIns="92075" tIns="46038" rIns="92075" bIns="46038"/>
          <a:lstStyle/>
          <a:p>
            <a:pPr marL="742950" lvl="1" indent="-285750">
              <a:spcBef>
                <a:spcPct val="20000"/>
              </a:spcBef>
            </a:pPr>
            <a:r>
              <a:rPr lang="en-US" sz="1800">
                <a:latin typeface="Arial Narrow" pitchFamily="34" charset="0"/>
              </a:rPr>
              <a:t>Walking: bound to a specific </a:t>
            </a:r>
            <a:r>
              <a:rPr lang="en-US" sz="1800" i="1">
                <a:latin typeface="Arial Narrow" pitchFamily="34" charset="0"/>
              </a:rPr>
              <a:t>walker</a:t>
            </a:r>
            <a:r>
              <a:rPr lang="en-US" sz="1800">
                <a:latin typeface="Arial Narrow" pitchFamily="34" charset="0"/>
              </a:rPr>
              <a:t> with a direction or </a:t>
            </a:r>
            <a:r>
              <a:rPr lang="en-US" sz="1800" i="1">
                <a:latin typeface="Arial Narrow" pitchFamily="34" charset="0"/>
              </a:rPr>
              <a:t>goal</a:t>
            </a:r>
            <a:endParaRPr lang="en-US" sz="1800">
              <a:latin typeface="Arial Narrow" pitchFamily="34" charset="0"/>
            </a:endParaRPr>
          </a:p>
          <a:p>
            <a:pPr marL="742950" lvl="1" indent="-285750">
              <a:spcBef>
                <a:spcPct val="20000"/>
              </a:spcBef>
            </a:pPr>
            <a:r>
              <a:rPr lang="en-US" sz="1800">
                <a:latin typeface="Arial Narrow" pitchFamily="34" charset="0"/>
              </a:rPr>
              <a:t>consumes resources (e.g., energy)</a:t>
            </a:r>
          </a:p>
          <a:p>
            <a:pPr marL="742950" lvl="1" indent="-285750">
              <a:spcBef>
                <a:spcPct val="20000"/>
              </a:spcBef>
            </a:pPr>
            <a:r>
              <a:rPr lang="en-US" sz="1800">
                <a:latin typeface="Arial Narrow" pitchFamily="34" charset="0"/>
              </a:rPr>
              <a:t>may have termination condition</a:t>
            </a:r>
            <a:br>
              <a:rPr lang="en-US" sz="1800">
                <a:latin typeface="Arial Narrow" pitchFamily="34" charset="0"/>
              </a:rPr>
            </a:br>
            <a:r>
              <a:rPr lang="en-US" sz="1800">
                <a:latin typeface="Arial Narrow" pitchFamily="34" charset="0"/>
              </a:rPr>
              <a:t>(e.g., </a:t>
            </a:r>
            <a:r>
              <a:rPr lang="en-US" sz="1800" i="1">
                <a:latin typeface="Arial Narrow" pitchFamily="34" charset="0"/>
              </a:rPr>
              <a:t>walker</a:t>
            </a:r>
            <a:r>
              <a:rPr lang="en-US" sz="1800">
                <a:latin typeface="Arial Narrow" pitchFamily="34" charset="0"/>
              </a:rPr>
              <a:t> at </a:t>
            </a:r>
            <a:r>
              <a:rPr lang="en-US" sz="1800" i="1">
                <a:latin typeface="Arial Narrow" pitchFamily="34" charset="0"/>
              </a:rPr>
              <a:t>goal</a:t>
            </a:r>
            <a:r>
              <a:rPr lang="en-US" sz="1800">
                <a:latin typeface="Arial Narrow" pitchFamily="34" charset="0"/>
              </a:rPr>
              <a:t>) </a:t>
            </a:r>
          </a:p>
          <a:p>
            <a:pPr marL="742950" lvl="1" indent="-285750">
              <a:spcBef>
                <a:spcPct val="20000"/>
              </a:spcBef>
            </a:pPr>
            <a:r>
              <a:rPr lang="en-US" sz="1800">
                <a:latin typeface="Arial Narrow" pitchFamily="34" charset="0"/>
              </a:rPr>
              <a:t>ongoing, iterative action</a:t>
            </a:r>
          </a:p>
          <a:p>
            <a:pPr marL="342900" indent="-342900">
              <a:spcBef>
                <a:spcPct val="20000"/>
              </a:spcBef>
            </a:pPr>
            <a:endParaRPr lang="en-US">
              <a:latin typeface="Arial Narrow" pitchFamily="34" charset="0"/>
            </a:endParaRPr>
          </a:p>
        </p:txBody>
      </p:sp>
      <p:grpSp>
        <p:nvGrpSpPr>
          <p:cNvPr id="3" name="Group 9"/>
          <p:cNvGrpSpPr>
            <a:grpSpLocks/>
          </p:cNvGrpSpPr>
          <p:nvPr/>
        </p:nvGrpSpPr>
        <p:grpSpPr bwMode="auto">
          <a:xfrm>
            <a:off x="638175" y="5278438"/>
            <a:ext cx="1104900" cy="990600"/>
            <a:chOff x="402" y="3325"/>
            <a:chExt cx="696" cy="624"/>
          </a:xfrm>
        </p:grpSpPr>
        <p:sp>
          <p:nvSpPr>
            <p:cNvPr id="4115" name="Rectangle 10"/>
            <p:cNvSpPr>
              <a:spLocks noChangeArrowheads="1"/>
            </p:cNvSpPr>
            <p:nvPr/>
          </p:nvSpPr>
          <p:spPr bwMode="auto">
            <a:xfrm>
              <a:off x="402" y="3432"/>
              <a:ext cx="696" cy="192"/>
            </a:xfrm>
            <a:prstGeom prst="rect">
              <a:avLst/>
            </a:prstGeom>
            <a:noFill/>
            <a:ln w="9525">
              <a:noFill/>
              <a:miter lim="800000"/>
              <a:headEnd/>
              <a:tailEnd/>
            </a:ln>
          </p:spPr>
          <p:txBody>
            <a:bodyPr wrap="none" lIns="92075" tIns="46038" rIns="92075" bIns="46038">
              <a:spAutoFit/>
            </a:bodyPr>
            <a:lstStyle/>
            <a:p>
              <a:r>
                <a:rPr lang="en-US" sz="1400" i="1">
                  <a:solidFill>
                    <a:srgbClr val="9900FF"/>
                  </a:solidFill>
                  <a:latin typeface="Arial Narrow" pitchFamily="34" charset="0"/>
                </a:rPr>
                <a:t>walker</a:t>
              </a:r>
              <a:r>
                <a:rPr lang="en-US" sz="1400">
                  <a:solidFill>
                    <a:srgbClr val="9900FF"/>
                  </a:solidFill>
                  <a:latin typeface="Arial Narrow" pitchFamily="34" charset="0"/>
                </a:rPr>
                <a:t>=Harry</a:t>
              </a:r>
            </a:p>
          </p:txBody>
        </p:sp>
        <p:sp>
          <p:nvSpPr>
            <p:cNvPr id="4116" name="Oval 11"/>
            <p:cNvSpPr>
              <a:spLocks noChangeArrowheads="1"/>
            </p:cNvSpPr>
            <p:nvPr/>
          </p:nvSpPr>
          <p:spPr bwMode="auto">
            <a:xfrm>
              <a:off x="649" y="3325"/>
              <a:ext cx="130" cy="129"/>
            </a:xfrm>
            <a:prstGeom prst="ellipse">
              <a:avLst/>
            </a:prstGeom>
            <a:solidFill>
              <a:schemeClr val="bg1"/>
            </a:solidFill>
            <a:ln w="25400">
              <a:solidFill>
                <a:srgbClr val="9900FF"/>
              </a:solidFill>
              <a:round/>
              <a:headEnd/>
              <a:tailEnd/>
            </a:ln>
          </p:spPr>
          <p:txBody>
            <a:bodyPr wrap="none" anchor="ctr"/>
            <a:lstStyle/>
            <a:p>
              <a:endParaRPr lang="en-US"/>
            </a:p>
          </p:txBody>
        </p:sp>
        <p:sp>
          <p:nvSpPr>
            <p:cNvPr id="4117" name="Rectangle 12"/>
            <p:cNvSpPr>
              <a:spLocks noChangeArrowheads="1"/>
            </p:cNvSpPr>
            <p:nvPr/>
          </p:nvSpPr>
          <p:spPr bwMode="auto">
            <a:xfrm>
              <a:off x="402" y="3757"/>
              <a:ext cx="604" cy="192"/>
            </a:xfrm>
            <a:prstGeom prst="rect">
              <a:avLst/>
            </a:prstGeom>
            <a:noFill/>
            <a:ln w="9525">
              <a:noFill/>
              <a:miter lim="800000"/>
              <a:headEnd/>
              <a:tailEnd/>
            </a:ln>
          </p:spPr>
          <p:txBody>
            <a:bodyPr wrap="none" lIns="92075" tIns="46038" rIns="92075" bIns="46038">
              <a:spAutoFit/>
            </a:bodyPr>
            <a:lstStyle/>
            <a:p>
              <a:r>
                <a:rPr lang="en-US" sz="1400" i="1">
                  <a:solidFill>
                    <a:srgbClr val="9900FF"/>
                  </a:solidFill>
                  <a:latin typeface="Arial Narrow" pitchFamily="34" charset="0"/>
                </a:rPr>
                <a:t>goal</a:t>
              </a:r>
              <a:r>
                <a:rPr lang="en-US" sz="1400">
                  <a:solidFill>
                    <a:srgbClr val="9900FF"/>
                  </a:solidFill>
                  <a:latin typeface="Arial Narrow" pitchFamily="34" charset="0"/>
                </a:rPr>
                <a:t>=home</a:t>
              </a:r>
            </a:p>
          </p:txBody>
        </p:sp>
        <p:sp>
          <p:nvSpPr>
            <p:cNvPr id="4118" name="Oval 13"/>
            <p:cNvSpPr>
              <a:spLocks noChangeArrowheads="1"/>
            </p:cNvSpPr>
            <p:nvPr/>
          </p:nvSpPr>
          <p:spPr bwMode="auto">
            <a:xfrm>
              <a:off x="649" y="3650"/>
              <a:ext cx="130" cy="129"/>
            </a:xfrm>
            <a:prstGeom prst="ellipse">
              <a:avLst/>
            </a:prstGeom>
            <a:solidFill>
              <a:schemeClr val="bg1"/>
            </a:solidFill>
            <a:ln w="25400">
              <a:solidFill>
                <a:srgbClr val="9900FF"/>
              </a:solidFill>
              <a:round/>
              <a:headEnd/>
              <a:tailEnd/>
            </a:ln>
          </p:spPr>
          <p:txBody>
            <a:bodyPr wrap="none" anchor="ctr"/>
            <a:lstStyle/>
            <a:p>
              <a:endParaRPr lang="en-US"/>
            </a:p>
          </p:txBody>
        </p:sp>
        <p:sp>
          <p:nvSpPr>
            <p:cNvPr id="4119" name="Oval 14"/>
            <p:cNvSpPr>
              <a:spLocks noChangeArrowheads="1"/>
            </p:cNvSpPr>
            <p:nvPr/>
          </p:nvSpPr>
          <p:spPr bwMode="auto">
            <a:xfrm>
              <a:off x="691" y="3685"/>
              <a:ext cx="46" cy="46"/>
            </a:xfrm>
            <a:prstGeom prst="ellipse">
              <a:avLst/>
            </a:prstGeom>
            <a:solidFill>
              <a:srgbClr val="FF0066"/>
            </a:solidFill>
            <a:ln w="12700">
              <a:solidFill>
                <a:schemeClr val="tx1"/>
              </a:solidFill>
              <a:round/>
              <a:headEnd/>
              <a:tailEnd/>
            </a:ln>
          </p:spPr>
          <p:txBody>
            <a:bodyPr wrap="none" anchor="ctr"/>
            <a:lstStyle/>
            <a:p>
              <a:endParaRPr lang="en-US"/>
            </a:p>
          </p:txBody>
        </p:sp>
        <p:sp>
          <p:nvSpPr>
            <p:cNvPr id="4120" name="Oval 15"/>
            <p:cNvSpPr>
              <a:spLocks noChangeArrowheads="1"/>
            </p:cNvSpPr>
            <p:nvPr/>
          </p:nvSpPr>
          <p:spPr bwMode="auto">
            <a:xfrm>
              <a:off x="691" y="3385"/>
              <a:ext cx="46" cy="46"/>
            </a:xfrm>
            <a:prstGeom prst="ellipse">
              <a:avLst/>
            </a:prstGeom>
            <a:solidFill>
              <a:srgbClr val="FF0066"/>
            </a:solidFill>
            <a:ln w="12700">
              <a:solidFill>
                <a:schemeClr val="tx1"/>
              </a:solidFill>
              <a:round/>
              <a:headEnd/>
              <a:tailEnd/>
            </a:ln>
          </p:spPr>
          <p:txBody>
            <a:bodyPr wrap="none" anchor="ctr"/>
            <a:lstStyle/>
            <a:p>
              <a:endParaRPr lang="en-US"/>
            </a:p>
          </p:txBody>
        </p:sp>
      </p:grpSp>
      <p:grpSp>
        <p:nvGrpSpPr>
          <p:cNvPr id="4" name="Group 16"/>
          <p:cNvGrpSpPr>
            <a:grpSpLocks/>
          </p:cNvGrpSpPr>
          <p:nvPr/>
        </p:nvGrpSpPr>
        <p:grpSpPr bwMode="auto">
          <a:xfrm>
            <a:off x="1295400" y="4267200"/>
            <a:ext cx="838200" cy="569913"/>
            <a:chOff x="732" y="2815"/>
            <a:chExt cx="528" cy="359"/>
          </a:xfrm>
        </p:grpSpPr>
        <p:sp>
          <p:nvSpPr>
            <p:cNvPr id="4111" name="Rectangle 17"/>
            <p:cNvSpPr>
              <a:spLocks noChangeArrowheads="1"/>
            </p:cNvSpPr>
            <p:nvPr/>
          </p:nvSpPr>
          <p:spPr bwMode="auto">
            <a:xfrm>
              <a:off x="732" y="2982"/>
              <a:ext cx="417" cy="192"/>
            </a:xfrm>
            <a:prstGeom prst="rect">
              <a:avLst/>
            </a:prstGeom>
            <a:noFill/>
            <a:ln w="9525">
              <a:noFill/>
              <a:miter lim="800000"/>
              <a:headEnd/>
              <a:tailEnd/>
            </a:ln>
          </p:spPr>
          <p:txBody>
            <a:bodyPr wrap="none" lIns="92075" tIns="46038" rIns="92075" bIns="46038">
              <a:spAutoFit/>
            </a:bodyPr>
            <a:lstStyle/>
            <a:p>
              <a:r>
                <a:rPr lang="en-US" sz="1400">
                  <a:solidFill>
                    <a:srgbClr val="996633"/>
                  </a:solidFill>
                  <a:latin typeface="Arial Narrow" pitchFamily="34" charset="0"/>
                </a:rPr>
                <a:t>energy</a:t>
              </a:r>
            </a:p>
          </p:txBody>
        </p:sp>
        <p:sp>
          <p:nvSpPr>
            <p:cNvPr id="4112" name="Oval 18"/>
            <p:cNvSpPr>
              <a:spLocks noChangeArrowheads="1"/>
            </p:cNvSpPr>
            <p:nvPr/>
          </p:nvSpPr>
          <p:spPr bwMode="auto">
            <a:xfrm>
              <a:off x="883" y="2885"/>
              <a:ext cx="130" cy="129"/>
            </a:xfrm>
            <a:prstGeom prst="ellipse">
              <a:avLst/>
            </a:prstGeom>
            <a:solidFill>
              <a:schemeClr val="bg1"/>
            </a:solidFill>
            <a:ln w="25400">
              <a:solidFill>
                <a:srgbClr val="996633"/>
              </a:solidFill>
              <a:round/>
              <a:headEnd/>
              <a:tailEnd/>
            </a:ln>
          </p:spPr>
          <p:txBody>
            <a:bodyPr wrap="none" anchor="ctr"/>
            <a:lstStyle/>
            <a:p>
              <a:endParaRPr lang="en-US"/>
            </a:p>
          </p:txBody>
        </p:sp>
        <p:sp>
          <p:nvSpPr>
            <p:cNvPr id="4113" name="Line 19"/>
            <p:cNvSpPr>
              <a:spLocks noChangeShapeType="1"/>
            </p:cNvSpPr>
            <p:nvPr/>
          </p:nvSpPr>
          <p:spPr bwMode="auto">
            <a:xfrm flipV="1">
              <a:off x="1021" y="2815"/>
              <a:ext cx="239" cy="115"/>
            </a:xfrm>
            <a:prstGeom prst="line">
              <a:avLst/>
            </a:prstGeom>
            <a:noFill/>
            <a:ln w="12700">
              <a:solidFill>
                <a:srgbClr val="996633"/>
              </a:solidFill>
              <a:round/>
              <a:headEnd type="none" w="sm" len="sm"/>
              <a:tailEnd type="stealth" w="med" len="med"/>
            </a:ln>
          </p:spPr>
          <p:txBody>
            <a:bodyPr wrap="none" anchor="ctr"/>
            <a:lstStyle/>
            <a:p>
              <a:endParaRPr lang="en-US"/>
            </a:p>
          </p:txBody>
        </p:sp>
        <p:sp>
          <p:nvSpPr>
            <p:cNvPr id="4114" name="Oval 20"/>
            <p:cNvSpPr>
              <a:spLocks noChangeArrowheads="1"/>
            </p:cNvSpPr>
            <p:nvPr/>
          </p:nvSpPr>
          <p:spPr bwMode="auto">
            <a:xfrm>
              <a:off x="929" y="2931"/>
              <a:ext cx="46" cy="46"/>
            </a:xfrm>
            <a:prstGeom prst="ellipse">
              <a:avLst/>
            </a:prstGeom>
            <a:solidFill>
              <a:srgbClr val="FF0066"/>
            </a:solidFill>
            <a:ln w="12700">
              <a:solidFill>
                <a:schemeClr val="tx1"/>
              </a:solidFill>
              <a:round/>
              <a:headEnd/>
              <a:tailEnd/>
            </a:ln>
          </p:spPr>
          <p:txBody>
            <a:bodyPr wrap="none" anchor="ctr"/>
            <a:lstStyle/>
            <a:p>
              <a:endParaRPr lang="en-US"/>
            </a:p>
          </p:txBody>
        </p:sp>
      </p:grpSp>
      <p:grpSp>
        <p:nvGrpSpPr>
          <p:cNvPr id="5" name="Group 21"/>
          <p:cNvGrpSpPr>
            <a:grpSpLocks/>
          </p:cNvGrpSpPr>
          <p:nvPr/>
        </p:nvGrpSpPr>
        <p:grpSpPr bwMode="auto">
          <a:xfrm>
            <a:off x="2201863" y="3324225"/>
            <a:ext cx="2846387" cy="682625"/>
            <a:chOff x="1387" y="2094"/>
            <a:chExt cx="1793" cy="430"/>
          </a:xfrm>
        </p:grpSpPr>
        <p:sp>
          <p:nvSpPr>
            <p:cNvPr id="4106" name="Oval 22"/>
            <p:cNvSpPr>
              <a:spLocks noChangeArrowheads="1"/>
            </p:cNvSpPr>
            <p:nvPr/>
          </p:nvSpPr>
          <p:spPr bwMode="auto">
            <a:xfrm>
              <a:off x="2076" y="2161"/>
              <a:ext cx="130" cy="129"/>
            </a:xfrm>
            <a:prstGeom prst="ellipse">
              <a:avLst/>
            </a:prstGeom>
            <a:solidFill>
              <a:schemeClr val="bg1"/>
            </a:solidFill>
            <a:ln w="25400">
              <a:solidFill>
                <a:srgbClr val="996633"/>
              </a:solidFill>
              <a:round/>
              <a:headEnd/>
              <a:tailEnd/>
            </a:ln>
          </p:spPr>
          <p:txBody>
            <a:bodyPr wrap="none" anchor="ctr"/>
            <a:lstStyle/>
            <a:p>
              <a:endParaRPr lang="en-US"/>
            </a:p>
          </p:txBody>
        </p:sp>
        <p:sp>
          <p:nvSpPr>
            <p:cNvPr id="4107" name="Rectangle 23"/>
            <p:cNvSpPr>
              <a:spLocks noChangeArrowheads="1"/>
            </p:cNvSpPr>
            <p:nvPr/>
          </p:nvSpPr>
          <p:spPr bwMode="auto">
            <a:xfrm>
              <a:off x="2172" y="2094"/>
              <a:ext cx="1008" cy="192"/>
            </a:xfrm>
            <a:prstGeom prst="rect">
              <a:avLst/>
            </a:prstGeom>
            <a:noFill/>
            <a:ln w="9525">
              <a:noFill/>
              <a:miter lim="800000"/>
              <a:headEnd/>
              <a:tailEnd/>
            </a:ln>
          </p:spPr>
          <p:txBody>
            <a:bodyPr lIns="92075" tIns="46038" rIns="92075" bIns="46038">
              <a:spAutoFit/>
            </a:bodyPr>
            <a:lstStyle/>
            <a:p>
              <a:r>
                <a:rPr lang="en-US" sz="1400" i="1">
                  <a:solidFill>
                    <a:srgbClr val="996633"/>
                  </a:solidFill>
                  <a:latin typeface="Arial Narrow" pitchFamily="34" charset="0"/>
                </a:rPr>
                <a:t>walker</a:t>
              </a:r>
              <a:r>
                <a:rPr lang="en-US" sz="1400">
                  <a:solidFill>
                    <a:srgbClr val="996633"/>
                  </a:solidFill>
                  <a:latin typeface="Arial Narrow" pitchFamily="34" charset="0"/>
                </a:rPr>
                <a:t> at </a:t>
              </a:r>
              <a:r>
                <a:rPr lang="en-US" sz="1400" i="1">
                  <a:solidFill>
                    <a:srgbClr val="996633"/>
                  </a:solidFill>
                  <a:latin typeface="Arial Narrow" pitchFamily="34" charset="0"/>
                </a:rPr>
                <a:t>goal</a:t>
              </a:r>
            </a:p>
          </p:txBody>
        </p:sp>
        <p:sp>
          <p:nvSpPr>
            <p:cNvPr id="4108" name="Line 24"/>
            <p:cNvSpPr>
              <a:spLocks noChangeShapeType="1"/>
            </p:cNvSpPr>
            <p:nvPr/>
          </p:nvSpPr>
          <p:spPr bwMode="auto">
            <a:xfrm>
              <a:off x="2206" y="2268"/>
              <a:ext cx="550" cy="213"/>
            </a:xfrm>
            <a:prstGeom prst="line">
              <a:avLst/>
            </a:prstGeom>
            <a:noFill/>
            <a:ln w="12700">
              <a:solidFill>
                <a:srgbClr val="996633"/>
              </a:solidFill>
              <a:round/>
              <a:headEnd type="none" w="sm" len="sm"/>
              <a:tailEnd type="stealth" w="med" len="med"/>
            </a:ln>
          </p:spPr>
          <p:txBody>
            <a:bodyPr wrap="none" anchor="ctr"/>
            <a:lstStyle/>
            <a:p>
              <a:endParaRPr lang="en-US"/>
            </a:p>
          </p:txBody>
        </p:sp>
        <p:sp>
          <p:nvSpPr>
            <p:cNvPr id="4109" name="Line 25"/>
            <p:cNvSpPr>
              <a:spLocks noChangeShapeType="1"/>
            </p:cNvSpPr>
            <p:nvPr/>
          </p:nvSpPr>
          <p:spPr bwMode="auto">
            <a:xfrm flipH="1">
              <a:off x="1435" y="2268"/>
              <a:ext cx="642" cy="213"/>
            </a:xfrm>
            <a:prstGeom prst="line">
              <a:avLst/>
            </a:prstGeom>
            <a:noFill/>
            <a:ln w="12700">
              <a:solidFill>
                <a:srgbClr val="00B050"/>
              </a:solidFill>
              <a:round/>
              <a:headEnd type="none" w="sm" len="sm"/>
              <a:tailEnd type="none" w="sm" len="sm"/>
            </a:ln>
          </p:spPr>
          <p:txBody>
            <a:bodyPr wrap="none" anchor="ctr"/>
            <a:lstStyle/>
            <a:p>
              <a:endParaRPr lang="en-US"/>
            </a:p>
          </p:txBody>
        </p:sp>
        <p:sp>
          <p:nvSpPr>
            <p:cNvPr id="4110" name="Oval 26"/>
            <p:cNvSpPr>
              <a:spLocks noChangeArrowheads="1"/>
            </p:cNvSpPr>
            <p:nvPr/>
          </p:nvSpPr>
          <p:spPr bwMode="auto">
            <a:xfrm>
              <a:off x="1387" y="2479"/>
              <a:ext cx="58" cy="45"/>
            </a:xfrm>
            <a:prstGeom prst="ellipse">
              <a:avLst/>
            </a:prstGeom>
            <a:solidFill>
              <a:srgbClr val="996633"/>
            </a:solidFill>
            <a:ln w="12700">
              <a:solidFill>
                <a:srgbClr val="996633"/>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subTnLst>
                                    <p:audio>
                                      <p:cMediaNode mute="1">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4000"/>
              <a:t>How do we specify an event? Formalized event schema</a:t>
            </a:r>
          </a:p>
        </p:txBody>
      </p:sp>
      <p:sp>
        <p:nvSpPr>
          <p:cNvPr id="18435" name="Rectangle 3"/>
          <p:cNvSpPr>
            <a:spLocks noGrp="1" noChangeArrowheads="1"/>
          </p:cNvSpPr>
          <p:nvPr>
            <p:ph idx="1"/>
          </p:nvPr>
        </p:nvSpPr>
        <p:spPr>
          <a:xfrm>
            <a:off x="700241" y="4650915"/>
            <a:ext cx="7924800" cy="1571625"/>
          </a:xfrm>
        </p:spPr>
        <p:txBody>
          <a:bodyPr/>
          <a:lstStyle/>
          <a:p>
            <a:pPr>
              <a:lnSpc>
                <a:spcPct val="80000"/>
              </a:lnSpc>
            </a:pPr>
            <a:endParaRPr lang="en-US" sz="2000" dirty="0" smtClean="0"/>
          </a:p>
          <a:p>
            <a:pPr>
              <a:lnSpc>
                <a:spcPct val="80000"/>
              </a:lnSpc>
            </a:pPr>
            <a:r>
              <a:rPr lang="en-US" sz="2000" dirty="0" smtClean="0"/>
              <a:t>Key </a:t>
            </a:r>
            <a:r>
              <a:rPr lang="en-US" sz="2000" dirty="0"/>
              <a:t>elements</a:t>
            </a:r>
          </a:p>
          <a:p>
            <a:pPr lvl="1">
              <a:lnSpc>
                <a:spcPct val="80000"/>
              </a:lnSpc>
            </a:pPr>
            <a:r>
              <a:rPr lang="en-US" sz="1800" dirty="0"/>
              <a:t>preconditions, resources, effects, sub-events</a:t>
            </a:r>
          </a:p>
          <a:p>
            <a:pPr lvl="1">
              <a:lnSpc>
                <a:spcPct val="80000"/>
              </a:lnSpc>
            </a:pPr>
            <a:r>
              <a:rPr lang="en-US" sz="1800" dirty="0"/>
              <a:t>evoked by frames (alternatively: predicates, words)</a:t>
            </a:r>
          </a:p>
          <a:p>
            <a:pPr>
              <a:lnSpc>
                <a:spcPct val="80000"/>
              </a:lnSpc>
            </a:pPr>
            <a:r>
              <a:rPr lang="en-US" sz="2000" dirty="0"/>
              <a:t>Contrast with Event Recognition/Extraction, other NLP </a:t>
            </a:r>
            <a:r>
              <a:rPr lang="en-US" sz="2000" dirty="0" smtClean="0"/>
              <a:t>work</a:t>
            </a:r>
            <a:endParaRPr lang="en-US" sz="2000" dirty="0"/>
          </a:p>
        </p:txBody>
      </p:sp>
      <p:sp>
        <p:nvSpPr>
          <p:cNvPr id="25" name="Slide Number Placeholder 5"/>
          <p:cNvSpPr>
            <a:spLocks noGrp="1"/>
          </p:cNvSpPr>
          <p:nvPr>
            <p:ph type="sldNum" sz="quarter" idx="11"/>
          </p:nvPr>
        </p:nvSpPr>
        <p:spPr/>
        <p:txBody>
          <a:bodyPr/>
          <a:lstStyle/>
          <a:p>
            <a:fld id="{F7FD9DB0-4298-4ADF-B23E-E472A6E406BE}" type="slidenum">
              <a:rPr lang="en-US">
                <a:solidFill>
                  <a:srgbClr val="FFFFFF"/>
                </a:solidFill>
              </a:rPr>
              <a:pPr/>
              <a:t>11</a:t>
            </a:fld>
            <a:endParaRPr lang="en-US">
              <a:solidFill>
                <a:srgbClr val="FFFFFF"/>
              </a:solidFill>
            </a:endParaRPr>
          </a:p>
        </p:txBody>
      </p:sp>
      <p:grpSp>
        <p:nvGrpSpPr>
          <p:cNvPr id="18458" name="Group 26"/>
          <p:cNvGrpSpPr>
            <a:grpSpLocks/>
          </p:cNvGrpSpPr>
          <p:nvPr/>
        </p:nvGrpSpPr>
        <p:grpSpPr bwMode="auto">
          <a:xfrm>
            <a:off x="635496" y="1374315"/>
            <a:ext cx="7924800" cy="3276600"/>
            <a:chOff x="480" y="1152"/>
            <a:chExt cx="4896" cy="1824"/>
          </a:xfrm>
        </p:grpSpPr>
        <p:sp>
          <p:nvSpPr>
            <p:cNvPr id="18437" name="AutoShape 5"/>
            <p:cNvSpPr>
              <a:spLocks noChangeAspect="1" noChangeArrowheads="1"/>
            </p:cNvSpPr>
            <p:nvPr/>
          </p:nvSpPr>
          <p:spPr bwMode="auto">
            <a:xfrm>
              <a:off x="480" y="1152"/>
              <a:ext cx="4896" cy="1824"/>
            </a:xfrm>
            <a:prstGeom prst="rect">
              <a:avLst/>
            </a:prstGeom>
            <a:solidFill>
              <a:srgbClr val="D6C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38" name="Text Box 6"/>
            <p:cNvSpPr txBox="1">
              <a:spLocks noChangeAspect="1" noChangeArrowheads="1"/>
            </p:cNvSpPr>
            <p:nvPr/>
          </p:nvSpPr>
          <p:spPr bwMode="auto">
            <a:xfrm>
              <a:off x="3015" y="1879"/>
              <a:ext cx="7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ISA</a:t>
              </a:r>
              <a:endParaRPr lang="en-US" sz="2800" b="1">
                <a:solidFill>
                  <a:srgbClr val="000000"/>
                </a:solidFill>
                <a:latin typeface="Times New Roman" pitchFamily="18" charset="0"/>
              </a:endParaRPr>
            </a:p>
          </p:txBody>
        </p:sp>
        <p:sp>
          <p:nvSpPr>
            <p:cNvPr id="18439" name="Text Box 7"/>
            <p:cNvSpPr txBox="1">
              <a:spLocks noChangeAspect="1" noChangeArrowheads="1"/>
            </p:cNvSpPr>
            <p:nvPr/>
          </p:nvSpPr>
          <p:spPr bwMode="auto">
            <a:xfrm>
              <a:off x="1875" y="1428"/>
              <a:ext cx="55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hasFrame</a:t>
              </a:r>
              <a:endParaRPr lang="en-US" sz="2800" b="1">
                <a:solidFill>
                  <a:srgbClr val="000000"/>
                </a:solidFill>
                <a:latin typeface="Times New Roman" pitchFamily="18" charset="0"/>
              </a:endParaRPr>
            </a:p>
          </p:txBody>
        </p:sp>
        <p:sp>
          <p:nvSpPr>
            <p:cNvPr id="18440" name="Text Box 8"/>
            <p:cNvSpPr txBox="1">
              <a:spLocks noChangeAspect="1" noChangeArrowheads="1"/>
            </p:cNvSpPr>
            <p:nvPr/>
          </p:nvSpPr>
          <p:spPr bwMode="auto">
            <a:xfrm>
              <a:off x="3461" y="1436"/>
              <a:ext cx="68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hasParameter</a:t>
              </a:r>
              <a:endParaRPr lang="en-US" sz="2800" b="1">
                <a:solidFill>
                  <a:srgbClr val="000000"/>
                </a:solidFill>
                <a:latin typeface="Times New Roman" pitchFamily="18" charset="0"/>
              </a:endParaRPr>
            </a:p>
          </p:txBody>
        </p:sp>
        <p:sp>
          <p:nvSpPr>
            <p:cNvPr id="18441" name="Text Box 9"/>
            <p:cNvSpPr txBox="1">
              <a:spLocks noChangeAspect="1" noChangeArrowheads="1"/>
            </p:cNvSpPr>
            <p:nvPr/>
          </p:nvSpPr>
          <p:spPr bwMode="auto">
            <a:xfrm rot="-1228336">
              <a:off x="2736" y="2544"/>
              <a:ext cx="74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algn="ct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construedAs</a:t>
              </a:r>
              <a:endParaRPr lang="en-US" sz="2800" b="1">
                <a:solidFill>
                  <a:srgbClr val="000000"/>
                </a:solidFill>
                <a:latin typeface="Times New Roman" pitchFamily="18" charset="0"/>
              </a:endParaRPr>
            </a:p>
          </p:txBody>
        </p:sp>
        <p:sp>
          <p:nvSpPr>
            <p:cNvPr id="18442" name="Text Box 10"/>
            <p:cNvSpPr txBox="1">
              <a:spLocks noChangeAspect="1" noChangeArrowheads="1"/>
            </p:cNvSpPr>
            <p:nvPr/>
          </p:nvSpPr>
          <p:spPr bwMode="auto">
            <a:xfrm rot="1535311">
              <a:off x="3530" y="2531"/>
              <a:ext cx="74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algn="ct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composedBy</a:t>
              </a:r>
              <a:endParaRPr lang="en-US" sz="2800" b="1">
                <a:solidFill>
                  <a:srgbClr val="000000"/>
                </a:solidFill>
                <a:latin typeface="Times New Roman" pitchFamily="18" charset="0"/>
              </a:endParaRPr>
            </a:p>
          </p:txBody>
        </p:sp>
        <p:sp>
          <p:nvSpPr>
            <p:cNvPr id="18443" name="Oval 11"/>
            <p:cNvSpPr>
              <a:spLocks noChangeAspect="1" noChangeArrowheads="1"/>
            </p:cNvSpPr>
            <p:nvPr/>
          </p:nvSpPr>
          <p:spPr bwMode="auto">
            <a:xfrm>
              <a:off x="2656" y="1448"/>
              <a:ext cx="560" cy="284"/>
            </a:xfrm>
            <a:prstGeom prst="ellipse">
              <a:avLst/>
            </a:prstGeom>
            <a:solidFill>
              <a:srgbClr val="FFFF00"/>
            </a:solidFill>
            <a:ln w="9525">
              <a:solidFill>
                <a:srgbClr val="000000"/>
              </a:solidFill>
              <a:round/>
              <a:headEnd/>
              <a:tailEnd/>
            </a:ln>
          </p:spPr>
          <p:txBody>
            <a:bodyPr lIns="36576" tIns="35386" rIns="36576" bIns="35386" anchor="ctr" anchorCtr="1"/>
            <a:lstStyle/>
            <a:p>
              <a:pPr algn="ctr" eaLnBrk="0" fontAlgn="base" hangingPunct="0">
                <a:spcBef>
                  <a:spcPct val="0"/>
                </a:spcBef>
                <a:spcAft>
                  <a:spcPct val="0"/>
                </a:spcAft>
              </a:pPr>
              <a:r>
                <a:rPr lang="en-US" altLang="ko-KR" sz="1200" b="1">
                  <a:solidFill>
                    <a:srgbClr val="FF0000"/>
                  </a:solidFill>
                  <a:latin typeface="Times New Roman" pitchFamily="18" charset="0"/>
                  <a:ea typeface="Batang" pitchFamily="18" charset="-127"/>
                </a:rPr>
                <a:t>EVENT</a:t>
              </a:r>
              <a:endParaRPr lang="en-US" sz="3200" b="1">
                <a:solidFill>
                  <a:srgbClr val="FFFFFF"/>
                </a:solidFill>
                <a:latin typeface="Times New Roman" pitchFamily="18" charset="0"/>
              </a:endParaRPr>
            </a:p>
          </p:txBody>
        </p:sp>
        <p:sp>
          <p:nvSpPr>
            <p:cNvPr id="18445" name="Line 13"/>
            <p:cNvSpPr>
              <a:spLocks noChangeAspect="1" noChangeShapeType="1"/>
            </p:cNvSpPr>
            <p:nvPr/>
          </p:nvSpPr>
          <p:spPr bwMode="auto">
            <a:xfrm>
              <a:off x="3215" y="1584"/>
              <a:ext cx="120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46" name="Oval 14"/>
            <p:cNvSpPr>
              <a:spLocks noChangeAspect="1" noChangeArrowheads="1"/>
            </p:cNvSpPr>
            <p:nvPr/>
          </p:nvSpPr>
          <p:spPr bwMode="auto">
            <a:xfrm>
              <a:off x="2968" y="2110"/>
              <a:ext cx="973" cy="384"/>
            </a:xfrm>
            <a:prstGeom prst="ellipse">
              <a:avLst/>
            </a:prstGeom>
            <a:solidFill>
              <a:srgbClr val="CCFFCC"/>
            </a:solidFill>
            <a:ln w="9525">
              <a:solidFill>
                <a:srgbClr val="0000FF"/>
              </a:solidFill>
              <a:round/>
              <a:headEnd/>
              <a:tailEnd/>
            </a:ln>
          </p:spPr>
          <p:txBody>
            <a:bodyPr lIns="36576" tIns="35386" rIns="36576" bIns="35386" anchor="ctr" anchorCtr="1"/>
            <a:lstStyle/>
            <a:p>
              <a:pPr algn="ctr" eaLnBrk="0" fontAlgn="base" hangingPunct="0">
                <a:spcBef>
                  <a:spcPct val="0"/>
                </a:spcBef>
                <a:spcAft>
                  <a:spcPct val="0"/>
                </a:spcAft>
              </a:pPr>
              <a:r>
                <a:rPr lang="en-US" altLang="ko-KR" sz="1200" b="1">
                  <a:solidFill>
                    <a:srgbClr val="FF0000"/>
                  </a:solidFill>
                  <a:latin typeface="Times New Roman" pitchFamily="18" charset="0"/>
                  <a:ea typeface="Batang" pitchFamily="18" charset="-127"/>
                </a:rPr>
                <a:t>COMPOSITE EVENT</a:t>
              </a:r>
              <a:endParaRPr lang="en-US" sz="3200" b="1">
                <a:solidFill>
                  <a:srgbClr val="FFFFFF"/>
                </a:solidFill>
                <a:latin typeface="Times New Roman" pitchFamily="18" charset="0"/>
              </a:endParaRPr>
            </a:p>
          </p:txBody>
        </p:sp>
        <p:sp>
          <p:nvSpPr>
            <p:cNvPr id="18447" name="Line 15"/>
            <p:cNvSpPr>
              <a:spLocks noChangeAspect="1" noChangeShapeType="1"/>
            </p:cNvSpPr>
            <p:nvPr/>
          </p:nvSpPr>
          <p:spPr bwMode="auto">
            <a:xfrm flipH="1" flipV="1">
              <a:off x="3040" y="1725"/>
              <a:ext cx="391" cy="385"/>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48" name="Rectangle 16"/>
            <p:cNvSpPr>
              <a:spLocks noChangeAspect="1" noChangeArrowheads="1"/>
            </p:cNvSpPr>
            <p:nvPr/>
          </p:nvSpPr>
          <p:spPr bwMode="auto">
            <a:xfrm>
              <a:off x="528" y="1200"/>
              <a:ext cx="904" cy="607"/>
            </a:xfrm>
            <a:prstGeom prst="rect">
              <a:avLst/>
            </a:prstGeom>
            <a:solidFill>
              <a:srgbClr val="FFFFFF"/>
            </a:solidFill>
            <a:ln w="9525">
              <a:solidFill>
                <a:srgbClr val="000000"/>
              </a:solidFill>
              <a:miter lim="800000"/>
              <a:headEnd/>
              <a:tailEnd/>
            </a:ln>
          </p:spPr>
          <p:txBody>
            <a:bodyPr lIns="70770" tIns="35386" rIns="70770" bIns="35386"/>
            <a:lstStyle/>
            <a:p>
              <a:pPr algn="ctr" eaLnBrk="0" fontAlgn="base" hangingPunct="0">
                <a:spcBef>
                  <a:spcPct val="0"/>
                </a:spcBef>
                <a:spcAft>
                  <a:spcPct val="0"/>
                </a:spcAft>
              </a:pPr>
              <a:r>
                <a:rPr lang="en-US" altLang="ko-KR" sz="1100" b="1">
                  <a:solidFill>
                    <a:srgbClr val="000000"/>
                  </a:solidFill>
                  <a:latin typeface="Times New Roman" pitchFamily="18" charset="0"/>
                  <a:ea typeface="Batang" pitchFamily="18" charset="-127"/>
                </a:rPr>
                <a:t>FRAME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Actor</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Theme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Instrument</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Patient</a:t>
              </a:r>
              <a:endParaRPr lang="en-US" sz="1100" b="1">
                <a:solidFill>
                  <a:srgbClr val="000000"/>
                </a:solidFill>
                <a:latin typeface="Times New Roman" pitchFamily="18" charset="0"/>
              </a:endParaRPr>
            </a:p>
          </p:txBody>
        </p:sp>
        <p:sp>
          <p:nvSpPr>
            <p:cNvPr id="18450" name="Rectangle 18"/>
            <p:cNvSpPr>
              <a:spLocks noChangeAspect="1" noChangeArrowheads="1"/>
            </p:cNvSpPr>
            <p:nvPr/>
          </p:nvSpPr>
          <p:spPr bwMode="auto">
            <a:xfrm>
              <a:off x="1610" y="2332"/>
              <a:ext cx="1202" cy="596"/>
            </a:xfrm>
            <a:prstGeom prst="rect">
              <a:avLst/>
            </a:prstGeom>
            <a:solidFill>
              <a:srgbClr val="FFFFFF"/>
            </a:solidFill>
            <a:ln w="9525">
              <a:solidFill>
                <a:srgbClr val="000000"/>
              </a:solidFill>
              <a:miter lim="800000"/>
              <a:headEnd/>
              <a:tailEnd/>
            </a:ln>
          </p:spPr>
          <p:txBody>
            <a:bodyPr lIns="70770" tIns="35386" rIns="70770" bIns="35386"/>
            <a:lstStyle/>
            <a:p>
              <a:pPr algn="ctr" eaLnBrk="0" fontAlgn="base" hangingPunct="0">
                <a:spcBef>
                  <a:spcPct val="0"/>
                </a:spcBef>
                <a:spcAft>
                  <a:spcPct val="0"/>
                </a:spcAft>
              </a:pPr>
              <a:r>
                <a:rPr lang="en-US" altLang="ko-KR" sz="1100" b="1">
                  <a:solidFill>
                    <a:srgbClr val="000000"/>
                  </a:solidFill>
                  <a:latin typeface="Times New Roman" pitchFamily="18" charset="0"/>
                  <a:ea typeface="Batang" pitchFamily="18" charset="-127"/>
                </a:rPr>
                <a:t>CONSTRUAL</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Phase (</a:t>
              </a:r>
              <a:r>
                <a:rPr lang="en-US" altLang="ko-KR" sz="1100" i="1">
                  <a:solidFill>
                    <a:srgbClr val="000000"/>
                  </a:solidFill>
                  <a:latin typeface="Times New Roman" pitchFamily="18" charset="0"/>
                  <a:ea typeface="Batang" pitchFamily="18" charset="-127"/>
                </a:rPr>
                <a:t>enable, start,</a:t>
              </a:r>
              <a:br>
                <a:rPr lang="en-US" altLang="ko-KR" sz="1100" i="1">
                  <a:solidFill>
                    <a:srgbClr val="000000"/>
                  </a:solidFill>
                  <a:latin typeface="Times New Roman" pitchFamily="18" charset="0"/>
                  <a:ea typeface="Batang" pitchFamily="18" charset="-127"/>
                </a:rPr>
              </a:br>
              <a:r>
                <a:rPr lang="en-US" altLang="ko-KR" sz="1100" i="1">
                  <a:solidFill>
                    <a:srgbClr val="000000"/>
                  </a:solidFill>
                  <a:latin typeface="Times New Roman" pitchFamily="18" charset="0"/>
                  <a:ea typeface="Batang" pitchFamily="18" charset="-127"/>
                </a:rPr>
                <a:t>          finish, ongoing, cancel</a:t>
              </a:r>
              <a:r>
                <a:rPr lang="en-US" altLang="ko-KR" sz="1100">
                  <a:solidFill>
                    <a:srgbClr val="000000"/>
                  </a:solidFill>
                  <a:latin typeface="Times New Roman" pitchFamily="18" charset="0"/>
                  <a:ea typeface="Batang" pitchFamily="18" charset="-127"/>
                </a:rPr>
                <a:t>)</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Manner (</a:t>
              </a:r>
              <a:r>
                <a:rPr lang="en-US" altLang="ko-KR" sz="1100" i="1">
                  <a:solidFill>
                    <a:srgbClr val="000000"/>
                  </a:solidFill>
                  <a:latin typeface="Times New Roman" pitchFamily="18" charset="0"/>
                  <a:ea typeface="Batang" pitchFamily="18" charset="-127"/>
                </a:rPr>
                <a:t>scales, rate, path</a:t>
              </a:r>
              <a:r>
                <a:rPr lang="en-US" altLang="ko-KR" sz="1100">
                  <a:solidFill>
                    <a:srgbClr val="000000"/>
                  </a:solidFill>
                  <a:latin typeface="Times New Roman" pitchFamily="18" charset="0"/>
                  <a:ea typeface="Batang" pitchFamily="18" charset="-127"/>
                </a:rPr>
                <a:t>) </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Zoom (</a:t>
              </a:r>
              <a:r>
                <a:rPr lang="en-US" altLang="ko-KR" sz="1100" i="1">
                  <a:solidFill>
                    <a:srgbClr val="000000"/>
                  </a:solidFill>
                  <a:latin typeface="Times New Roman" pitchFamily="18" charset="0"/>
                  <a:ea typeface="Batang" pitchFamily="18" charset="-127"/>
                </a:rPr>
                <a:t>expand, collapse</a:t>
              </a:r>
              <a:r>
                <a:rPr lang="en-US" altLang="ko-KR" sz="1100">
                  <a:solidFill>
                    <a:srgbClr val="000000"/>
                  </a:solidFill>
                  <a:latin typeface="Times New Roman" pitchFamily="18" charset="0"/>
                  <a:ea typeface="Batang" pitchFamily="18" charset="-127"/>
                </a:rPr>
                <a:t>) </a:t>
              </a:r>
              <a:endParaRPr lang="en-US" sz="1100" b="1">
                <a:solidFill>
                  <a:srgbClr val="000000"/>
                </a:solidFill>
                <a:latin typeface="Times New Roman" pitchFamily="18" charset="0"/>
              </a:endParaRPr>
            </a:p>
          </p:txBody>
        </p:sp>
        <p:sp>
          <p:nvSpPr>
            <p:cNvPr id="18451" name="Line 19"/>
            <p:cNvSpPr>
              <a:spLocks noChangeAspect="1" noChangeShapeType="1"/>
            </p:cNvSpPr>
            <p:nvPr/>
          </p:nvSpPr>
          <p:spPr bwMode="auto">
            <a:xfrm flipH="1">
              <a:off x="2810" y="2480"/>
              <a:ext cx="459" cy="1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52" name="Line 20"/>
            <p:cNvSpPr>
              <a:spLocks noChangeAspect="1" noChangeShapeType="1"/>
            </p:cNvSpPr>
            <p:nvPr/>
          </p:nvSpPr>
          <p:spPr bwMode="auto">
            <a:xfrm>
              <a:off x="3762" y="2444"/>
              <a:ext cx="384" cy="1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53" name="Rectangle 21"/>
            <p:cNvSpPr>
              <a:spLocks noChangeAspect="1" noChangeArrowheads="1"/>
            </p:cNvSpPr>
            <p:nvPr/>
          </p:nvSpPr>
          <p:spPr bwMode="auto">
            <a:xfrm>
              <a:off x="528" y="2010"/>
              <a:ext cx="918" cy="918"/>
            </a:xfrm>
            <a:prstGeom prst="rect">
              <a:avLst/>
            </a:prstGeom>
            <a:solidFill>
              <a:srgbClr val="FFFFFF"/>
            </a:solidFill>
            <a:ln w="9525">
              <a:solidFill>
                <a:srgbClr val="000000"/>
              </a:solidFill>
              <a:miter lim="800000"/>
              <a:headEnd/>
              <a:tailEnd/>
            </a:ln>
          </p:spPr>
          <p:txBody>
            <a:bodyPr lIns="70770" tIns="35386" rIns="70770" bIns="35386"/>
            <a:lstStyle/>
            <a:p>
              <a:pPr algn="ctr" eaLnBrk="0" fontAlgn="base" hangingPunct="0">
                <a:spcBef>
                  <a:spcPct val="0"/>
                </a:spcBef>
                <a:spcAft>
                  <a:spcPct val="0"/>
                </a:spcAft>
              </a:pPr>
              <a:r>
                <a:rPr lang="en-US" altLang="ko-KR" sz="1100" b="1">
                  <a:solidFill>
                    <a:srgbClr val="000000"/>
                  </a:solidFill>
                  <a:latin typeface="Times New Roman" pitchFamily="18" charset="0"/>
                  <a:ea typeface="Batang" pitchFamily="18" charset="-127"/>
                </a:rPr>
                <a:t>RELATION(E1,E2)</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Subevent</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Enable/Disable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Suspend/Resume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Abort/Terminate </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Cancel/Stop</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Mutually Exclusive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Coordinate/Synch</a:t>
              </a:r>
              <a:endParaRPr lang="en-US" sz="1100" b="1">
                <a:solidFill>
                  <a:srgbClr val="000000"/>
                </a:solidFill>
                <a:latin typeface="Times New Roman" pitchFamily="18" charset="0"/>
              </a:endParaRPr>
            </a:p>
          </p:txBody>
        </p:sp>
        <p:sp>
          <p:nvSpPr>
            <p:cNvPr id="18454" name="Line 22"/>
            <p:cNvSpPr>
              <a:spLocks noChangeAspect="1" noChangeShapeType="1"/>
            </p:cNvSpPr>
            <p:nvPr/>
          </p:nvSpPr>
          <p:spPr bwMode="auto">
            <a:xfrm flipH="1">
              <a:off x="1440" y="1712"/>
              <a:ext cx="1323"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55" name="Text Box 23"/>
            <p:cNvSpPr txBox="1">
              <a:spLocks noChangeAspect="1" noChangeArrowheads="1"/>
            </p:cNvSpPr>
            <p:nvPr/>
          </p:nvSpPr>
          <p:spPr bwMode="auto">
            <a:xfrm rot="-1338720">
              <a:off x="1728" y="1824"/>
              <a:ext cx="79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770" tIns="35386" rIns="70770" bIns="35386"/>
            <a:lstStyle/>
            <a:p>
              <a:pPr eaLnBrk="0" fontAlgn="base" hangingPunct="0">
                <a:spcBef>
                  <a:spcPct val="0"/>
                </a:spcBef>
                <a:spcAft>
                  <a:spcPct val="0"/>
                </a:spcAft>
              </a:pPr>
              <a:r>
                <a:rPr lang="en-US" altLang="ko-KR" sz="1000" b="1" i="1">
                  <a:solidFill>
                    <a:srgbClr val="000000"/>
                  </a:solidFill>
                  <a:latin typeface="Times New Roman" pitchFamily="18" charset="0"/>
                  <a:ea typeface="Batang" pitchFamily="18" charset="-127"/>
                </a:rPr>
                <a:t>EventRelation</a:t>
              </a:r>
              <a:endParaRPr lang="en-US" sz="2800" b="1">
                <a:solidFill>
                  <a:srgbClr val="000000"/>
                </a:solidFill>
                <a:latin typeface="Times New Roman" pitchFamily="18" charset="0"/>
              </a:endParaRPr>
            </a:p>
          </p:txBody>
        </p:sp>
        <p:sp>
          <p:nvSpPr>
            <p:cNvPr id="18456" name="Rectangle 24"/>
            <p:cNvSpPr>
              <a:spLocks noChangeAspect="1" noChangeArrowheads="1"/>
            </p:cNvSpPr>
            <p:nvPr/>
          </p:nvSpPr>
          <p:spPr bwMode="auto">
            <a:xfrm>
              <a:off x="4145" y="2249"/>
              <a:ext cx="1183" cy="679"/>
            </a:xfrm>
            <a:prstGeom prst="rect">
              <a:avLst/>
            </a:prstGeom>
            <a:solidFill>
              <a:srgbClr val="FFFFFF"/>
            </a:solidFill>
            <a:ln w="9525">
              <a:solidFill>
                <a:srgbClr val="000000"/>
              </a:solidFill>
              <a:miter lim="800000"/>
              <a:headEnd/>
              <a:tailEnd/>
            </a:ln>
          </p:spPr>
          <p:txBody>
            <a:bodyPr lIns="70770" tIns="35386" rIns="70770" bIns="35386"/>
            <a:lstStyle/>
            <a:p>
              <a:pPr algn="ctr" eaLnBrk="0" fontAlgn="base" hangingPunct="0">
                <a:spcBef>
                  <a:spcPct val="0"/>
                </a:spcBef>
                <a:spcAft>
                  <a:spcPct val="0"/>
                </a:spcAft>
              </a:pPr>
              <a:r>
                <a:rPr lang="en-US" altLang="ko-KR" sz="1100" b="1">
                  <a:solidFill>
                    <a:srgbClr val="000000"/>
                  </a:solidFill>
                  <a:latin typeface="Times New Roman" pitchFamily="18" charset="0"/>
                  <a:ea typeface="Batang" pitchFamily="18" charset="-127"/>
                </a:rPr>
                <a:t>CONSTRUCT</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Sequence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Concurrent/Conc. Sync</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Choose/Alternative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Iterate/RepeatUntil(while)</a:t>
              </a:r>
            </a:p>
            <a:p>
              <a:pPr eaLnBrk="0" fontAlgn="base" hangingPunct="0">
                <a:spcBef>
                  <a:spcPct val="0"/>
                </a:spcBef>
                <a:spcAft>
                  <a:spcPct val="0"/>
                </a:spcAft>
              </a:pPr>
              <a:r>
                <a:rPr lang="en-US" altLang="ko-KR" sz="1100">
                  <a:solidFill>
                    <a:srgbClr val="000000"/>
                  </a:solidFill>
                  <a:latin typeface="Times New Roman" pitchFamily="18" charset="0"/>
                  <a:ea typeface="Batang" pitchFamily="18" charset="-127"/>
                </a:rPr>
                <a:t>If-then-Else/Conditional</a:t>
              </a:r>
              <a:endParaRPr lang="en-US" sz="1100" b="1">
                <a:solidFill>
                  <a:srgbClr val="000000"/>
                </a:solidFill>
                <a:latin typeface="Times New Roman" pitchFamily="18" charset="0"/>
              </a:endParaRPr>
            </a:p>
          </p:txBody>
        </p:sp>
        <p:sp>
          <p:nvSpPr>
            <p:cNvPr id="18449" name="Line 17"/>
            <p:cNvSpPr>
              <a:spLocks noChangeAspect="1" noChangeShapeType="1"/>
            </p:cNvSpPr>
            <p:nvPr/>
          </p:nvSpPr>
          <p:spPr bwMode="auto">
            <a:xfrm flipH="1" flipV="1">
              <a:off x="1440" y="1586"/>
              <a:ext cx="121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8444" name="Rectangle 12"/>
            <p:cNvSpPr>
              <a:spLocks noChangeAspect="1" noChangeArrowheads="1"/>
            </p:cNvSpPr>
            <p:nvPr/>
          </p:nvSpPr>
          <p:spPr bwMode="auto">
            <a:xfrm>
              <a:off x="4416" y="1200"/>
              <a:ext cx="912" cy="1002"/>
            </a:xfrm>
            <a:prstGeom prst="rect">
              <a:avLst/>
            </a:prstGeom>
            <a:solidFill>
              <a:srgbClr val="FFFFFF"/>
            </a:solidFill>
            <a:ln w="9525">
              <a:solidFill>
                <a:srgbClr val="000000"/>
              </a:solidFill>
              <a:miter lim="800000"/>
              <a:headEnd/>
              <a:tailEnd/>
            </a:ln>
          </p:spPr>
          <p:txBody>
            <a:bodyPr lIns="70770" tIns="35386" rIns="70770" bIns="35386"/>
            <a:lstStyle/>
            <a:p>
              <a:pPr algn="ctr" eaLnBrk="0" fontAlgn="base" hangingPunct="0">
                <a:spcBef>
                  <a:spcPct val="0"/>
                </a:spcBef>
                <a:spcAft>
                  <a:spcPct val="0"/>
                </a:spcAft>
                <a:tabLst>
                  <a:tab pos="109538" algn="l"/>
                </a:tabLst>
              </a:pPr>
              <a:r>
                <a:rPr lang="en-US" altLang="ko-KR" sz="1100" b="1">
                  <a:solidFill>
                    <a:srgbClr val="000000"/>
                  </a:solidFill>
                  <a:latin typeface="Times New Roman" pitchFamily="18" charset="0"/>
                  <a:ea typeface="Batang" pitchFamily="18" charset="-127"/>
                </a:rPr>
                <a:t>PARAMETER</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Preconditions</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Effects</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Resources - In, Out</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Inputs</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Outputs</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Duration</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Grounding</a:t>
              </a:r>
            </a:p>
            <a:p>
              <a:pPr eaLnBrk="0" fontAlgn="base" hangingPunct="0">
                <a:spcBef>
                  <a:spcPct val="0"/>
                </a:spcBef>
                <a:spcAft>
                  <a:spcPct val="0"/>
                </a:spcAft>
                <a:tabLst>
                  <a:tab pos="109538" algn="l"/>
                </a:tabLst>
              </a:pPr>
              <a:r>
                <a:rPr lang="en-US" altLang="ko-KR" sz="1100">
                  <a:solidFill>
                    <a:srgbClr val="000000"/>
                  </a:solidFill>
                  <a:latin typeface="Times New Roman" pitchFamily="18" charset="0"/>
                  <a:ea typeface="Batang" pitchFamily="18" charset="-127"/>
                </a:rPr>
                <a:t>	Time, Location</a:t>
              </a:r>
              <a:endParaRPr lang="en-US" sz="1100">
                <a:solidFill>
                  <a:srgbClr val="000000"/>
                </a:solidFill>
                <a:latin typeface="Times New Roman" pitchFamily="18" charset="0"/>
                <a:ea typeface="Batang" pitchFamily="18" charset="-127"/>
              </a:endParaRPr>
            </a:p>
          </p:txBody>
        </p:sp>
      </p:grpSp>
    </p:spTree>
    <p:extLst>
      <p:ext uri="{BB962C8B-B14F-4D97-AF65-F5344CB8AC3E}">
        <p14:creationId xmlns:p14="http://schemas.microsoft.com/office/powerpoint/2010/main" val="10029251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772400" cy="1143000"/>
          </a:xfrm>
        </p:spPr>
        <p:txBody>
          <a:bodyPr/>
          <a:lstStyle/>
          <a:p>
            <a:pPr eaLnBrk="1" hangingPunct="1"/>
            <a:r>
              <a:rPr lang="en-US" dirty="0" err="1" smtClean="0"/>
              <a:t>Srini</a:t>
            </a:r>
            <a:r>
              <a:rPr lang="en-US" dirty="0" smtClean="0"/>
              <a:t> </a:t>
            </a:r>
            <a:r>
              <a:rPr lang="en-US" dirty="0" err="1" smtClean="0"/>
              <a:t>Naryanan</a:t>
            </a:r>
            <a:r>
              <a:rPr lang="en-US" dirty="0" smtClean="0"/>
              <a:t> Task</a:t>
            </a:r>
          </a:p>
        </p:txBody>
      </p:sp>
      <p:sp>
        <p:nvSpPr>
          <p:cNvPr id="5123" name="Rectangle 3"/>
          <p:cNvSpPr>
            <a:spLocks noGrp="1" noChangeArrowheads="1"/>
          </p:cNvSpPr>
          <p:nvPr>
            <p:ph type="body" idx="1"/>
          </p:nvPr>
        </p:nvSpPr>
        <p:spPr>
          <a:xfrm>
            <a:off x="0" y="1447800"/>
            <a:ext cx="9144000" cy="5410200"/>
          </a:xfrm>
        </p:spPr>
        <p:txBody>
          <a:bodyPr/>
          <a:lstStyle/>
          <a:p>
            <a:pPr eaLnBrk="1" hangingPunct="1">
              <a:lnSpc>
                <a:spcPct val="90000"/>
              </a:lnSpc>
            </a:pPr>
            <a:r>
              <a:rPr lang="en-US" smtClean="0"/>
              <a:t>Interpret simple discourse fragments/blurbs</a:t>
            </a:r>
          </a:p>
          <a:p>
            <a:pPr lvl="1" eaLnBrk="1" hangingPunct="1">
              <a:lnSpc>
                <a:spcPct val="90000"/>
              </a:lnSpc>
            </a:pPr>
            <a:r>
              <a:rPr lang="en-US" smtClean="0"/>
              <a:t>France </a:t>
            </a:r>
            <a:r>
              <a:rPr lang="en-US" smtClean="0">
                <a:solidFill>
                  <a:srgbClr val="DC1E1E"/>
                </a:solidFill>
              </a:rPr>
              <a:t>fell into</a:t>
            </a:r>
            <a:r>
              <a:rPr lang="en-US" smtClean="0"/>
              <a:t> recession. </a:t>
            </a:r>
            <a:r>
              <a:rPr lang="en-US" smtClean="0">
                <a:solidFill>
                  <a:srgbClr val="DC1E1E"/>
                </a:solidFill>
              </a:rPr>
              <a:t>Pulled out</a:t>
            </a:r>
            <a:r>
              <a:rPr lang="en-US" smtClean="0"/>
              <a:t> by Germany</a:t>
            </a:r>
          </a:p>
          <a:p>
            <a:pPr lvl="1" eaLnBrk="1" hangingPunct="1">
              <a:lnSpc>
                <a:spcPct val="90000"/>
              </a:lnSpc>
            </a:pPr>
            <a:r>
              <a:rPr lang="en-US" smtClean="0"/>
              <a:t>Economy </a:t>
            </a:r>
            <a:r>
              <a:rPr lang="en-US" smtClean="0">
                <a:solidFill>
                  <a:srgbClr val="DC1E1E"/>
                </a:solidFill>
              </a:rPr>
              <a:t>moving</a:t>
            </a:r>
            <a:r>
              <a:rPr lang="en-US" smtClean="0"/>
              <a:t> at the </a:t>
            </a:r>
            <a:r>
              <a:rPr lang="en-US" smtClean="0">
                <a:solidFill>
                  <a:srgbClr val="DC1E1E"/>
                </a:solidFill>
              </a:rPr>
              <a:t>pace of a Clinton jog</a:t>
            </a:r>
            <a:r>
              <a:rPr lang="en-US" smtClean="0"/>
              <a:t>.</a:t>
            </a:r>
          </a:p>
          <a:p>
            <a:pPr lvl="1" eaLnBrk="1" hangingPunct="1">
              <a:lnSpc>
                <a:spcPct val="90000"/>
              </a:lnSpc>
            </a:pPr>
            <a:r>
              <a:rPr lang="en-US" smtClean="0"/>
              <a:t>US Economy on </a:t>
            </a:r>
            <a:r>
              <a:rPr lang="en-US" smtClean="0">
                <a:solidFill>
                  <a:srgbClr val="DC1E1E"/>
                </a:solidFill>
              </a:rPr>
              <a:t>the verge of falling back</a:t>
            </a:r>
            <a:r>
              <a:rPr lang="en-US" smtClean="0"/>
              <a:t> into recession after </a:t>
            </a:r>
            <a:r>
              <a:rPr lang="en-US" smtClean="0">
                <a:solidFill>
                  <a:srgbClr val="DC1E1E"/>
                </a:solidFill>
              </a:rPr>
              <a:t>moving forward</a:t>
            </a:r>
            <a:r>
              <a:rPr lang="en-US" smtClean="0"/>
              <a:t> on an </a:t>
            </a:r>
            <a:r>
              <a:rPr lang="en-US" smtClean="0">
                <a:solidFill>
                  <a:srgbClr val="DC1E1E"/>
                </a:solidFill>
              </a:rPr>
              <a:t>anemic recovery</a:t>
            </a:r>
            <a:r>
              <a:rPr lang="en-US" smtClean="0"/>
              <a:t>.</a:t>
            </a:r>
          </a:p>
          <a:p>
            <a:pPr lvl="1" eaLnBrk="1" hangingPunct="1">
              <a:lnSpc>
                <a:spcPct val="90000"/>
              </a:lnSpc>
            </a:pPr>
            <a:r>
              <a:rPr lang="en-US" smtClean="0"/>
              <a:t>Indian Government </a:t>
            </a:r>
            <a:r>
              <a:rPr lang="en-US" smtClean="0">
                <a:solidFill>
                  <a:srgbClr val="DC1E1E"/>
                </a:solidFill>
              </a:rPr>
              <a:t>stumbling </a:t>
            </a:r>
            <a:r>
              <a:rPr lang="en-US" smtClean="0"/>
              <a:t>in implementing Liberalization plan.</a:t>
            </a:r>
          </a:p>
          <a:p>
            <a:pPr lvl="1" eaLnBrk="1" hangingPunct="1">
              <a:lnSpc>
                <a:spcPct val="90000"/>
              </a:lnSpc>
            </a:pPr>
            <a:r>
              <a:rPr lang="en-US" smtClean="0">
                <a:solidFill>
                  <a:srgbClr val="DC1E1E"/>
                </a:solidFill>
              </a:rPr>
              <a:t>Moving forward</a:t>
            </a:r>
            <a:r>
              <a:rPr lang="en-US" smtClean="0"/>
              <a:t> on all fronts, we are going to be </a:t>
            </a:r>
            <a:r>
              <a:rPr lang="en-US" smtClean="0">
                <a:solidFill>
                  <a:srgbClr val="DC1E1E"/>
                </a:solidFill>
              </a:rPr>
              <a:t>ongoing</a:t>
            </a:r>
            <a:r>
              <a:rPr lang="en-US" smtClean="0"/>
              <a:t> and </a:t>
            </a:r>
            <a:r>
              <a:rPr lang="en-US" smtClean="0">
                <a:solidFill>
                  <a:srgbClr val="DC1E1E"/>
                </a:solidFill>
              </a:rPr>
              <a:t>relentless</a:t>
            </a:r>
            <a:r>
              <a:rPr lang="en-US" smtClean="0"/>
              <a:t> as we </a:t>
            </a:r>
            <a:r>
              <a:rPr lang="en-US" smtClean="0">
                <a:solidFill>
                  <a:srgbClr val="DC1E1E"/>
                </a:solidFill>
              </a:rPr>
              <a:t>tighten the net</a:t>
            </a:r>
            <a:r>
              <a:rPr lang="en-US" smtClean="0"/>
              <a:t> of justice.</a:t>
            </a:r>
          </a:p>
          <a:p>
            <a:pPr lvl="1" eaLnBrk="1" hangingPunct="1">
              <a:lnSpc>
                <a:spcPct val="90000"/>
              </a:lnSpc>
            </a:pPr>
            <a:r>
              <a:rPr lang="en-US" smtClean="0"/>
              <a:t>The Government is </a:t>
            </a:r>
            <a:r>
              <a:rPr lang="en-US" smtClean="0">
                <a:solidFill>
                  <a:srgbClr val="DC1E1E"/>
                </a:solidFill>
              </a:rPr>
              <a:t>taking bold new steps</a:t>
            </a:r>
            <a:r>
              <a:rPr lang="en-US" smtClean="0"/>
              <a:t>. We are </a:t>
            </a:r>
            <a:r>
              <a:rPr lang="en-US" smtClean="0">
                <a:solidFill>
                  <a:srgbClr val="DC1E1E"/>
                </a:solidFill>
              </a:rPr>
              <a:t>loosening </a:t>
            </a:r>
            <a:r>
              <a:rPr lang="en-US" smtClean="0"/>
              <a:t>the stranglehold on business, </a:t>
            </a:r>
            <a:r>
              <a:rPr lang="en-US" smtClean="0">
                <a:solidFill>
                  <a:srgbClr val="DC1E1E"/>
                </a:solidFill>
              </a:rPr>
              <a:t>slashing</a:t>
            </a:r>
            <a:r>
              <a:rPr lang="en-US" smtClean="0"/>
              <a:t> tariffs and </a:t>
            </a:r>
            <a:r>
              <a:rPr lang="en-US" smtClean="0">
                <a:solidFill>
                  <a:srgbClr val="DC1E1E"/>
                </a:solidFill>
              </a:rPr>
              <a:t>removing obstacles</a:t>
            </a:r>
            <a:r>
              <a:rPr lang="en-US" smtClean="0"/>
              <a:t> to international trade.</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152400"/>
            <a:ext cx="8839200" cy="6248401"/>
            <a:chOff x="0" y="152400"/>
            <a:chExt cx="8839200" cy="6248401"/>
          </a:xfrm>
        </p:grpSpPr>
        <p:grpSp>
          <p:nvGrpSpPr>
            <p:cNvPr id="6" name="Group 34"/>
            <p:cNvGrpSpPr/>
            <p:nvPr/>
          </p:nvGrpSpPr>
          <p:grpSpPr>
            <a:xfrm>
              <a:off x="838200" y="152400"/>
              <a:ext cx="8001000" cy="6248401"/>
              <a:chOff x="-174812" y="-84883"/>
              <a:chExt cx="9177618" cy="6485684"/>
            </a:xfrm>
          </p:grpSpPr>
          <p:sp>
            <p:nvSpPr>
              <p:cNvPr id="2" name="Rectangle 1"/>
              <p:cNvSpPr/>
              <p:nvPr/>
            </p:nvSpPr>
            <p:spPr>
              <a:xfrm>
                <a:off x="1905000" y="2446116"/>
                <a:ext cx="6705601" cy="17448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Metaphor Maps </a:t>
                </a:r>
              </a:p>
              <a:p>
                <a:pPr algn="ctr"/>
                <a:r>
                  <a:rPr lang="en-US" dirty="0">
                    <a:solidFill>
                      <a:prstClr val="white"/>
                    </a:solidFill>
                  </a:rPr>
                  <a:t>Project physical simulation products to the  </a:t>
                </a:r>
              </a:p>
              <a:p>
                <a:pPr algn="ctr"/>
                <a:r>
                  <a:rPr lang="en-US" dirty="0">
                    <a:solidFill>
                      <a:prstClr val="white"/>
                    </a:solidFill>
                  </a:rPr>
                  <a:t>Target Domain Dynamic </a:t>
                </a:r>
                <a:r>
                  <a:rPr lang="en-US" dirty="0" err="1">
                    <a:solidFill>
                      <a:prstClr val="white"/>
                    </a:solidFill>
                  </a:rPr>
                  <a:t>Bayes</a:t>
                </a:r>
                <a:r>
                  <a:rPr lang="en-US" dirty="0">
                    <a:solidFill>
                      <a:prstClr val="white"/>
                    </a:solidFill>
                  </a:rPr>
                  <a:t> Net for inference</a:t>
                </a:r>
              </a:p>
              <a:p>
                <a:pPr algn="ctr"/>
                <a:r>
                  <a:rPr lang="en-US" dirty="0">
                    <a:solidFill>
                      <a:prstClr val="white"/>
                    </a:solidFill>
                  </a:rPr>
                  <a:t>Event Structure Metaphor</a:t>
                </a:r>
              </a:p>
              <a:p>
                <a:pPr algn="ctr"/>
                <a:r>
                  <a:rPr lang="en-US" dirty="0">
                    <a:solidFill>
                      <a:prstClr val="white"/>
                    </a:solidFill>
                  </a:rPr>
                  <a:t>Health Metaphor</a:t>
                </a:r>
              </a:p>
            </p:txBody>
          </p:sp>
          <p:sp>
            <p:nvSpPr>
              <p:cNvPr id="3" name="Rectangle 2"/>
              <p:cNvSpPr/>
              <p:nvPr/>
            </p:nvSpPr>
            <p:spPr>
              <a:xfrm>
                <a:off x="3845859" y="-84883"/>
                <a:ext cx="5156947" cy="181915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Dynamic  </a:t>
                </a:r>
                <a:r>
                  <a:rPr lang="en-US" b="1" dirty="0" err="1">
                    <a:solidFill>
                      <a:prstClr val="white"/>
                    </a:solidFill>
                  </a:rPr>
                  <a:t>Bayes</a:t>
                </a:r>
                <a:r>
                  <a:rPr lang="en-US" b="1" dirty="0">
                    <a:solidFill>
                      <a:prstClr val="white"/>
                    </a:solidFill>
                  </a:rPr>
                  <a:t>  Net (DBN) for Inference</a:t>
                </a:r>
              </a:p>
              <a:p>
                <a:pPr algn="ctr"/>
                <a:r>
                  <a:rPr lang="en-US" dirty="0">
                    <a:solidFill>
                      <a:prstClr val="white"/>
                    </a:solidFill>
                  </a:rPr>
                  <a:t>Quantitative  Knowledge Base of  International Economics. </a:t>
                </a:r>
              </a:p>
              <a:p>
                <a:pPr algn="ctr"/>
                <a:r>
                  <a:rPr lang="en-US" dirty="0">
                    <a:solidFill>
                      <a:prstClr val="white"/>
                    </a:solidFill>
                  </a:rPr>
                  <a:t>Computes</a:t>
                </a:r>
                <a:r>
                  <a:rPr lang="en-US" i="1" dirty="0">
                    <a:solidFill>
                      <a:prstClr val="white"/>
                    </a:solidFill>
                  </a:rPr>
                  <a:t> Context (t+1) </a:t>
                </a:r>
                <a:r>
                  <a:rPr lang="en-US" dirty="0">
                    <a:solidFill>
                      <a:prstClr val="white"/>
                    </a:solidFill>
                  </a:rPr>
                  <a:t>and</a:t>
                </a:r>
              </a:p>
              <a:p>
                <a:pPr algn="ctr"/>
                <a:r>
                  <a:rPr lang="en-US" b="1" i="1" dirty="0">
                    <a:solidFill>
                      <a:prstClr val="white"/>
                    </a:solidFill>
                  </a:rPr>
                  <a:t>Best Fit (t) as the </a:t>
                </a:r>
              </a:p>
              <a:p>
                <a:pPr algn="ctr"/>
                <a:r>
                  <a:rPr lang="en-US" b="1" i="1" dirty="0">
                    <a:solidFill>
                      <a:prstClr val="white"/>
                    </a:solidFill>
                  </a:rPr>
                  <a:t> </a:t>
                </a:r>
                <a:r>
                  <a:rPr lang="en-US" i="1" dirty="0">
                    <a:solidFill>
                      <a:prstClr val="white"/>
                    </a:solidFill>
                  </a:rPr>
                  <a:t>Most Probable Explanation (MPE) </a:t>
                </a:r>
              </a:p>
            </p:txBody>
          </p:sp>
          <p:sp>
            <p:nvSpPr>
              <p:cNvPr id="4" name="Rectangle 3"/>
              <p:cNvSpPr/>
              <p:nvPr/>
            </p:nvSpPr>
            <p:spPr>
              <a:xfrm>
                <a:off x="685800" y="4953001"/>
                <a:ext cx="822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Embodied Physical Simulation</a:t>
                </a:r>
              </a:p>
              <a:p>
                <a:pPr algn="ctr"/>
                <a:r>
                  <a:rPr lang="en-US" dirty="0">
                    <a:solidFill>
                      <a:prstClr val="white"/>
                    </a:solidFill>
                  </a:rPr>
                  <a:t>Spatial Motion (forces, energy, speed, direction, spatial relations)</a:t>
                </a:r>
              </a:p>
              <a:p>
                <a:pPr algn="ctr"/>
                <a:r>
                  <a:rPr lang="en-US" dirty="0">
                    <a:solidFill>
                      <a:prstClr val="white"/>
                    </a:solidFill>
                  </a:rPr>
                  <a:t>Object Manipulation (grasp, push, hold, grip)</a:t>
                </a:r>
              </a:p>
              <a:p>
                <a:pPr algn="ctr"/>
                <a:r>
                  <a:rPr lang="en-US" dirty="0">
                    <a:solidFill>
                      <a:prstClr val="white"/>
                    </a:solidFill>
                  </a:rPr>
                  <a:t>Body health and sickness (illness, recovery)</a:t>
                </a:r>
              </a:p>
            </p:txBody>
          </p:sp>
          <p:sp>
            <p:nvSpPr>
              <p:cNvPr id="5" name="Oval 4"/>
              <p:cNvSpPr/>
              <p:nvPr/>
            </p:nvSpPr>
            <p:spPr>
              <a:xfrm>
                <a:off x="-174812" y="73305"/>
                <a:ext cx="2765612" cy="152689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Linguistic Analysis</a:t>
                </a:r>
              </a:p>
              <a:p>
                <a:pPr algn="ctr"/>
                <a:r>
                  <a:rPr lang="en-US" dirty="0">
                    <a:solidFill>
                      <a:prstClr val="white"/>
                    </a:solidFill>
                  </a:rPr>
                  <a:t>Frames, ECG</a:t>
                </a:r>
              </a:p>
              <a:p>
                <a:pPr algn="ctr"/>
                <a:r>
                  <a:rPr lang="en-US" dirty="0">
                    <a:solidFill>
                      <a:prstClr val="white"/>
                    </a:solidFill>
                  </a:rPr>
                  <a:t>Constructions</a:t>
                </a:r>
              </a:p>
            </p:txBody>
          </p:sp>
          <p:cxnSp>
            <p:nvCxnSpPr>
              <p:cNvPr id="14" name="Straight Arrow Connector 13"/>
              <p:cNvCxnSpPr>
                <a:stCxn id="5" idx="4"/>
              </p:cNvCxnSpPr>
              <p:nvPr/>
            </p:nvCxnSpPr>
            <p:spPr>
              <a:xfrm rot="16200000" flipH="1">
                <a:off x="-433073" y="3241265"/>
                <a:ext cx="3297821" cy="156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3" idx="1"/>
              </p:cNvCxnSpPr>
              <p:nvPr/>
            </p:nvCxnSpPr>
            <p:spPr>
              <a:xfrm flipV="1">
                <a:off x="2590800" y="824694"/>
                <a:ext cx="1255059" cy="120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028623" y="4566383"/>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239000" y="4572000"/>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6548276" y="2090150"/>
                <a:ext cx="712667" cy="9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rot="10800000">
              <a:off x="3124200" y="685800"/>
              <a:ext cx="1219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1" name="Picture 50" descr="12281-w520.jpg"/>
            <p:cNvPicPr>
              <a:picLocks noChangeAspect="1"/>
            </p:cNvPicPr>
            <p:nvPr/>
          </p:nvPicPr>
          <p:blipFill>
            <a:blip r:embed="rId3" cstate="print"/>
            <a:stretch>
              <a:fillRect/>
            </a:stretch>
          </p:blipFill>
          <p:spPr>
            <a:xfrm>
              <a:off x="0" y="2438400"/>
              <a:ext cx="1228411" cy="1223963"/>
            </a:xfrm>
            <a:prstGeom prst="rect">
              <a:avLst/>
            </a:prstGeom>
          </p:spPr>
        </p:pic>
        <p:cxnSp>
          <p:nvCxnSpPr>
            <p:cNvPr id="53" name="Shape 52"/>
            <p:cNvCxnSpPr>
              <a:stCxn id="51" idx="0"/>
              <a:endCxn id="5" idx="2"/>
            </p:cNvCxnSpPr>
            <p:nvPr/>
          </p:nvCxnSpPr>
          <p:spPr>
            <a:xfrm rot="5400000" flipH="1" flipV="1">
              <a:off x="27161" y="1627361"/>
              <a:ext cx="1398084" cy="22399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124200" y="228600"/>
              <a:ext cx="1183978" cy="369332"/>
            </a:xfrm>
            <a:prstGeom prst="rect">
              <a:avLst/>
            </a:prstGeom>
            <a:noFill/>
          </p:spPr>
          <p:txBody>
            <a:bodyPr wrap="none" rtlCol="0">
              <a:spAutoFit/>
            </a:bodyPr>
            <a:lstStyle/>
            <a:p>
              <a:r>
                <a:rPr lang="en-US" dirty="0">
                  <a:solidFill>
                    <a:prstClr val="black"/>
                  </a:solidFill>
                </a:rPr>
                <a:t>Context (t)</a:t>
              </a:r>
            </a:p>
          </p:txBody>
        </p:sp>
        <p:sp>
          <p:nvSpPr>
            <p:cNvPr id="16" name="TextBox 15"/>
            <p:cNvSpPr txBox="1"/>
            <p:nvPr/>
          </p:nvSpPr>
          <p:spPr>
            <a:xfrm>
              <a:off x="3124200" y="1143000"/>
              <a:ext cx="1238865" cy="646331"/>
            </a:xfrm>
            <a:prstGeom prst="rect">
              <a:avLst/>
            </a:prstGeom>
            <a:noFill/>
          </p:spPr>
          <p:txBody>
            <a:bodyPr wrap="none" rtlCol="0">
              <a:spAutoFit/>
            </a:bodyPr>
            <a:lstStyle/>
            <a:p>
              <a:r>
                <a:rPr lang="en-US" dirty="0">
                  <a:solidFill>
                    <a:prstClr val="black"/>
                  </a:solidFill>
                </a:rPr>
                <a:t>Direct</a:t>
              </a:r>
            </a:p>
            <a:p>
              <a:r>
                <a:rPr lang="en-US" dirty="0">
                  <a:solidFill>
                    <a:prstClr val="black"/>
                  </a:solidFill>
                </a:rPr>
                <a:t>Evidence(t)</a:t>
              </a:r>
            </a:p>
          </p:txBody>
        </p:sp>
        <p:sp>
          <p:nvSpPr>
            <p:cNvPr id="18" name="TextBox 17"/>
            <p:cNvSpPr txBox="1"/>
            <p:nvPr/>
          </p:nvSpPr>
          <p:spPr>
            <a:xfrm>
              <a:off x="0" y="3657600"/>
              <a:ext cx="1447800" cy="1477328"/>
            </a:xfrm>
            <a:prstGeom prst="rect">
              <a:avLst/>
            </a:prstGeom>
            <a:noFill/>
          </p:spPr>
          <p:txBody>
            <a:bodyPr wrap="square" rtlCol="0">
              <a:spAutoFit/>
            </a:bodyPr>
            <a:lstStyle/>
            <a:p>
              <a:r>
                <a:rPr lang="en-US" dirty="0">
                  <a:solidFill>
                    <a:prstClr val="black"/>
                  </a:solidFill>
                </a:rPr>
                <a:t>Newspaper </a:t>
              </a:r>
            </a:p>
            <a:p>
              <a:r>
                <a:rPr lang="en-US" dirty="0">
                  <a:solidFill>
                    <a:prstClr val="black"/>
                  </a:solidFill>
                </a:rPr>
                <a:t>Story  on International Economics </a:t>
              </a:r>
            </a:p>
            <a:p>
              <a:endParaRPr lang="en-US" dirty="0">
                <a:solidFill>
                  <a:prstClr val="black"/>
                </a:solidFill>
              </a:endParaRPr>
            </a:p>
          </p:txBody>
        </p:sp>
        <p:sp>
          <p:nvSpPr>
            <p:cNvPr id="19" name="TextBox 18"/>
            <p:cNvSpPr txBox="1"/>
            <p:nvPr/>
          </p:nvSpPr>
          <p:spPr>
            <a:xfrm rot="5400000">
              <a:off x="832643" y="2824957"/>
              <a:ext cx="2056845" cy="369332"/>
            </a:xfrm>
            <a:prstGeom prst="rect">
              <a:avLst/>
            </a:prstGeom>
            <a:noFill/>
          </p:spPr>
          <p:txBody>
            <a:bodyPr wrap="none" rtlCol="0">
              <a:spAutoFit/>
            </a:bodyPr>
            <a:lstStyle/>
            <a:p>
              <a:r>
                <a:rPr lang="en-US" dirty="0">
                  <a:solidFill>
                    <a:prstClr val="black"/>
                  </a:solidFill>
                </a:rPr>
                <a:t>Parameterization (t)</a:t>
              </a:r>
            </a:p>
          </p:txBody>
        </p:sp>
        <p:sp>
          <p:nvSpPr>
            <p:cNvPr id="20" name="TextBox 19"/>
            <p:cNvSpPr txBox="1"/>
            <p:nvPr/>
          </p:nvSpPr>
          <p:spPr>
            <a:xfrm>
              <a:off x="2057400" y="4419600"/>
              <a:ext cx="1882054" cy="369332"/>
            </a:xfrm>
            <a:prstGeom prst="rect">
              <a:avLst/>
            </a:prstGeom>
            <a:noFill/>
          </p:spPr>
          <p:txBody>
            <a:bodyPr wrap="none" rtlCol="0">
              <a:spAutoFit/>
            </a:bodyPr>
            <a:lstStyle/>
            <a:p>
              <a:r>
                <a:rPr lang="en-US" dirty="0">
                  <a:solidFill>
                    <a:prstClr val="black"/>
                  </a:solidFill>
                </a:rPr>
                <a:t>Simulation Trigger</a:t>
              </a:r>
            </a:p>
          </p:txBody>
        </p:sp>
        <p:sp>
          <p:nvSpPr>
            <p:cNvPr id="21" name="TextBox 20"/>
            <p:cNvSpPr txBox="1"/>
            <p:nvPr/>
          </p:nvSpPr>
          <p:spPr>
            <a:xfrm>
              <a:off x="4876800" y="2057400"/>
              <a:ext cx="2137380" cy="369332"/>
            </a:xfrm>
            <a:prstGeom prst="rect">
              <a:avLst/>
            </a:prstGeom>
            <a:noFill/>
          </p:spPr>
          <p:txBody>
            <a:bodyPr wrap="none" rtlCol="0">
              <a:spAutoFit/>
            </a:bodyPr>
            <a:lstStyle/>
            <a:p>
              <a:r>
                <a:rPr lang="en-US" dirty="0">
                  <a:solidFill>
                    <a:prstClr val="black"/>
                  </a:solidFill>
                </a:rPr>
                <a:t>Metaphor Projection</a:t>
              </a:r>
            </a:p>
          </p:txBody>
        </p:sp>
        <p:sp>
          <p:nvSpPr>
            <p:cNvPr id="22" name="TextBox 21"/>
            <p:cNvSpPr txBox="1"/>
            <p:nvPr/>
          </p:nvSpPr>
          <p:spPr>
            <a:xfrm>
              <a:off x="5638800" y="4419600"/>
              <a:ext cx="1974387" cy="369332"/>
            </a:xfrm>
            <a:prstGeom prst="rect">
              <a:avLst/>
            </a:prstGeom>
            <a:noFill/>
          </p:spPr>
          <p:txBody>
            <a:bodyPr wrap="none" rtlCol="0">
              <a:spAutoFit/>
            </a:bodyPr>
            <a:lstStyle/>
            <a:p>
              <a:r>
                <a:rPr lang="en-US" dirty="0">
                  <a:solidFill>
                    <a:prstClr val="black"/>
                  </a:solidFill>
                </a:rPr>
                <a:t>Metaphor Bindings</a:t>
              </a:r>
            </a:p>
          </p:txBody>
        </p:sp>
        <p:cxnSp>
          <p:nvCxnSpPr>
            <p:cNvPr id="35" name="Straight Arrow Connector 34"/>
            <p:cNvCxnSpPr>
              <a:stCxn id="5" idx="5"/>
            </p:cNvCxnSpPr>
            <p:nvPr/>
          </p:nvCxnSpPr>
          <p:spPr>
            <a:xfrm rot="5400000">
              <a:off x="2380681" y="2075324"/>
              <a:ext cx="1030395" cy="5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95600" y="2057400"/>
              <a:ext cx="1610634" cy="369332"/>
            </a:xfrm>
            <a:prstGeom prst="rect">
              <a:avLst/>
            </a:prstGeom>
            <a:noFill/>
          </p:spPr>
          <p:txBody>
            <a:bodyPr wrap="none" rtlCol="0">
              <a:spAutoFit/>
            </a:bodyPr>
            <a:lstStyle/>
            <a:p>
              <a:r>
                <a:rPr lang="en-US" dirty="0">
                  <a:solidFill>
                    <a:prstClr val="black"/>
                  </a:solidFill>
                </a:rPr>
                <a:t>Map Activation</a:t>
              </a:r>
            </a:p>
          </p:txBody>
        </p:sp>
        <p:sp>
          <p:nvSpPr>
            <p:cNvPr id="42" name="TextBox 41"/>
            <p:cNvSpPr txBox="1"/>
            <p:nvPr/>
          </p:nvSpPr>
          <p:spPr>
            <a:xfrm rot="5400000">
              <a:off x="-38140" y="1485939"/>
              <a:ext cx="902811" cy="369332"/>
            </a:xfrm>
            <a:prstGeom prst="rect">
              <a:avLst/>
            </a:prstGeom>
            <a:noFill/>
          </p:spPr>
          <p:txBody>
            <a:bodyPr wrap="none" rtlCol="0">
              <a:spAutoFit/>
            </a:bodyPr>
            <a:lstStyle/>
            <a:p>
              <a:r>
                <a:rPr lang="en-US" dirty="0">
                  <a:solidFill>
                    <a:prstClr val="black"/>
                  </a:solidFill>
                </a:rPr>
                <a:t>Input(t)</a:t>
              </a:r>
            </a:p>
          </p:txBody>
        </p:sp>
      </p:grpSp>
    </p:spTree>
    <p:extLst>
      <p:ext uri="{BB962C8B-B14F-4D97-AF65-F5344CB8AC3E}">
        <p14:creationId xmlns:p14="http://schemas.microsoft.com/office/powerpoint/2010/main" val="349440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pPr eaLnBrk="1" hangingPunct="1"/>
            <a:r>
              <a:rPr lang="en-US" smtClean="0"/>
              <a:t>Results</a:t>
            </a:r>
          </a:p>
        </p:txBody>
      </p:sp>
      <p:sp>
        <p:nvSpPr>
          <p:cNvPr id="81923" name="Rectangle 3"/>
          <p:cNvSpPr>
            <a:spLocks noGrp="1" noChangeArrowheads="1"/>
          </p:cNvSpPr>
          <p:nvPr>
            <p:ph idx="1"/>
          </p:nvPr>
        </p:nvSpPr>
        <p:spPr>
          <a:xfrm>
            <a:off x="0" y="1210101"/>
            <a:ext cx="9144000" cy="5638800"/>
          </a:xfrm>
        </p:spPr>
        <p:txBody>
          <a:bodyPr/>
          <a:lstStyle/>
          <a:p>
            <a:pPr eaLnBrk="1" hangingPunct="1">
              <a:lnSpc>
                <a:spcPct val="80000"/>
              </a:lnSpc>
            </a:pPr>
            <a:endParaRPr lang="en-US" sz="2000" dirty="0" smtClean="0"/>
          </a:p>
          <a:p>
            <a:pPr eaLnBrk="1" hangingPunct="1">
              <a:lnSpc>
                <a:spcPct val="80000"/>
              </a:lnSpc>
            </a:pPr>
            <a:r>
              <a:rPr lang="en-US" sz="2000" dirty="0" smtClean="0"/>
              <a:t>Model was implemented and tested on discourse fragments from a database of 50 newspaper stories in international economics from standard sources such as WSJ, NYT, and the Economist. Results show that motion terms are often the most effective method to provide the following types of information about abstract plans and actions.</a:t>
            </a:r>
          </a:p>
          <a:p>
            <a:pPr lvl="1" eaLnBrk="1" hangingPunct="1">
              <a:lnSpc>
                <a:spcPct val="80000"/>
              </a:lnSpc>
            </a:pPr>
            <a:r>
              <a:rPr lang="en-US" sz="2000" dirty="0" smtClean="0"/>
              <a:t>Information about </a:t>
            </a:r>
            <a:r>
              <a:rPr lang="en-US" sz="2000" dirty="0" smtClean="0">
                <a:solidFill>
                  <a:schemeClr val="accent2"/>
                </a:solidFill>
              </a:rPr>
              <a:t>uncertain events and dynamic changes in goals</a:t>
            </a:r>
            <a:r>
              <a:rPr lang="en-US" sz="2000" dirty="0" smtClean="0"/>
              <a:t> and </a:t>
            </a:r>
            <a:r>
              <a:rPr lang="en-US" sz="2000" dirty="0" smtClean="0">
                <a:solidFill>
                  <a:schemeClr val="accent2"/>
                </a:solidFill>
              </a:rPr>
              <a:t>resources</a:t>
            </a:r>
            <a:r>
              <a:rPr lang="en-US" sz="2000" dirty="0" smtClean="0"/>
              <a:t>. (sluggish, fall, off-track, no steam)</a:t>
            </a:r>
          </a:p>
          <a:p>
            <a:pPr lvl="1" eaLnBrk="1" hangingPunct="1">
              <a:lnSpc>
                <a:spcPct val="80000"/>
              </a:lnSpc>
            </a:pPr>
            <a:r>
              <a:rPr lang="en-US" sz="2000" dirty="0" smtClean="0"/>
              <a:t>Information about </a:t>
            </a:r>
            <a:r>
              <a:rPr lang="en-US" sz="2000" dirty="0" smtClean="0">
                <a:solidFill>
                  <a:schemeClr val="accent2"/>
                </a:solidFill>
              </a:rPr>
              <a:t>evaluations of policies</a:t>
            </a:r>
            <a:r>
              <a:rPr lang="en-US" sz="2000" dirty="0" smtClean="0"/>
              <a:t> and economic actors and </a:t>
            </a:r>
            <a:r>
              <a:rPr lang="en-US" sz="2000" dirty="0" smtClean="0">
                <a:solidFill>
                  <a:schemeClr val="accent2"/>
                </a:solidFill>
              </a:rPr>
              <a:t>communicative intent</a:t>
            </a:r>
            <a:r>
              <a:rPr lang="en-US" sz="2000" dirty="0" smtClean="0"/>
              <a:t> (strangle-hold, bleed).</a:t>
            </a:r>
          </a:p>
          <a:p>
            <a:pPr lvl="1" eaLnBrk="1" hangingPunct="1">
              <a:lnSpc>
                <a:spcPct val="80000"/>
              </a:lnSpc>
            </a:pPr>
            <a:r>
              <a:rPr lang="en-US" sz="2000" dirty="0" smtClean="0"/>
              <a:t>Communicating </a:t>
            </a:r>
            <a:r>
              <a:rPr lang="en-US" sz="2000" dirty="0" smtClean="0">
                <a:solidFill>
                  <a:schemeClr val="accent2"/>
                </a:solidFill>
              </a:rPr>
              <a:t>complex, context-sensitive and dynamic</a:t>
            </a:r>
            <a:r>
              <a:rPr lang="en-US" sz="2000" dirty="0" smtClean="0"/>
              <a:t> economic scenarios (stumble, slide, slippery slope).</a:t>
            </a:r>
          </a:p>
          <a:p>
            <a:pPr lvl="1" eaLnBrk="1" hangingPunct="1">
              <a:lnSpc>
                <a:spcPct val="80000"/>
              </a:lnSpc>
            </a:pPr>
            <a:r>
              <a:rPr lang="en-US" sz="2000" dirty="0" smtClean="0"/>
              <a:t>Communicating complex </a:t>
            </a:r>
            <a:r>
              <a:rPr lang="en-US" sz="2000" dirty="0" smtClean="0">
                <a:solidFill>
                  <a:schemeClr val="accent2"/>
                </a:solidFill>
              </a:rPr>
              <a:t>event structure and aspectual information</a:t>
            </a:r>
            <a:r>
              <a:rPr lang="en-US" sz="2000" dirty="0" smtClean="0"/>
              <a:t> (on the verge of, sidestep, giant leap, small steps, ready, set out, back on track).</a:t>
            </a:r>
          </a:p>
          <a:p>
            <a:pPr eaLnBrk="1" hangingPunct="1">
              <a:lnSpc>
                <a:spcPct val="80000"/>
              </a:lnSpc>
            </a:pPr>
            <a:r>
              <a:rPr lang="en-US" sz="2000" dirty="0" smtClean="0"/>
              <a:t>ALL THESE BINDINGS RESULT FROM </a:t>
            </a:r>
            <a:r>
              <a:rPr lang="en-US" sz="2000" dirty="0" smtClean="0">
                <a:solidFill>
                  <a:srgbClr val="9316CC"/>
                </a:solidFill>
              </a:rPr>
              <a:t>REFLEX, AUTOMATIC INFERENCES</a:t>
            </a:r>
            <a:r>
              <a:rPr lang="en-US" sz="2000" dirty="0" smtClean="0"/>
              <a:t> PROVIDED BY </a:t>
            </a:r>
            <a:r>
              <a:rPr lang="en-US" sz="2000" dirty="0" smtClean="0">
                <a:solidFill>
                  <a:srgbClr val="9316CC"/>
                </a:solidFill>
              </a:rPr>
              <a:t>X-NET BASED INFERENCES.</a:t>
            </a:r>
          </a:p>
        </p:txBody>
      </p:sp>
    </p:spTree>
    <p:extLst>
      <p:ext uri="{BB962C8B-B14F-4D97-AF65-F5344CB8AC3E}">
        <p14:creationId xmlns:p14="http://schemas.microsoft.com/office/powerpoint/2010/main" val="202343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ECG - NLU  Beyond the 1980s</a:t>
            </a:r>
            <a:br>
              <a:rPr lang="en-US" sz="3600" dirty="0"/>
            </a:br>
            <a:endParaRPr lang="en-US" sz="3600" dirty="0"/>
          </a:p>
        </p:txBody>
      </p:sp>
      <p:sp>
        <p:nvSpPr>
          <p:cNvPr id="3" name="Content Placeholder 2"/>
          <p:cNvSpPr>
            <a:spLocks noGrp="1"/>
          </p:cNvSpPr>
          <p:nvPr>
            <p:ph idx="1"/>
          </p:nvPr>
        </p:nvSpPr>
        <p:spPr>
          <a:xfrm>
            <a:off x="457200" y="1600200"/>
            <a:ext cx="8229600" cy="4343400"/>
          </a:xfrm>
        </p:spPr>
        <p:txBody>
          <a:bodyPr>
            <a:normAutofit fontScale="25000" lnSpcReduction="20000"/>
          </a:bodyPr>
          <a:lstStyle/>
          <a:p>
            <a:pPr marL="0" indent="0">
              <a:buNone/>
            </a:pPr>
            <a:r>
              <a:rPr lang="en-US" dirty="0"/>
              <a:t> </a:t>
            </a:r>
            <a:endParaRPr lang="en-US" sz="4900" dirty="0"/>
          </a:p>
          <a:p>
            <a:pPr marL="514350" lvl="0" indent="-514350">
              <a:buFont typeface="+mj-lt"/>
              <a:buAutoNum type="arabicPeriod"/>
            </a:pPr>
            <a:r>
              <a:rPr lang="en-US" sz="7200" dirty="0"/>
              <a:t>Much more computation</a:t>
            </a:r>
          </a:p>
          <a:p>
            <a:pPr marL="514350" lvl="0" indent="-514350">
              <a:buFont typeface="+mj-lt"/>
              <a:buAutoNum type="arabicPeriod"/>
            </a:pPr>
            <a:r>
              <a:rPr lang="en-US" sz="7200" dirty="0"/>
              <a:t>NLP technology</a:t>
            </a:r>
          </a:p>
          <a:p>
            <a:pPr marL="514350" lvl="0" indent="-514350">
              <a:buFont typeface="+mj-lt"/>
              <a:buAutoNum type="arabicPeriod"/>
            </a:pPr>
            <a:r>
              <a:rPr lang="en-US" sz="7200" dirty="0"/>
              <a:t>Construction Grammar: form-meaning pairs</a:t>
            </a:r>
          </a:p>
          <a:p>
            <a:pPr marL="0" indent="0">
              <a:buNone/>
            </a:pPr>
            <a:r>
              <a:rPr lang="en-US" sz="7200" dirty="0"/>
              <a:t>  </a:t>
            </a:r>
            <a:r>
              <a:rPr lang="en-US" sz="7200" dirty="0" smtClean="0"/>
              <a:t>	Conceptual </a:t>
            </a:r>
            <a:r>
              <a:rPr lang="en-US" sz="7200" dirty="0"/>
              <a:t>compositionality + Idioms, etc.</a:t>
            </a:r>
          </a:p>
          <a:p>
            <a:pPr marL="0" lvl="0" indent="0">
              <a:buNone/>
            </a:pPr>
            <a:r>
              <a:rPr lang="en-US" sz="7200" dirty="0"/>
              <a:t>4</a:t>
            </a:r>
            <a:r>
              <a:rPr lang="en-US" sz="7200" dirty="0" smtClean="0"/>
              <a:t>.     Cognitive </a:t>
            </a:r>
            <a:r>
              <a:rPr lang="en-US" sz="7200" dirty="0"/>
              <a:t>Linguistics: Conceptual primitives</a:t>
            </a:r>
          </a:p>
          <a:p>
            <a:pPr marL="0" indent="0">
              <a:buNone/>
            </a:pPr>
            <a:r>
              <a:rPr lang="en-US" sz="7200" dirty="0"/>
              <a:t>  </a:t>
            </a:r>
            <a:r>
              <a:rPr lang="en-US" sz="7200" dirty="0" smtClean="0"/>
              <a:t>	ECG </a:t>
            </a:r>
            <a:r>
              <a:rPr lang="en-US" sz="7200" dirty="0"/>
              <a:t>= Embodied Construction Grammar; 6 distinct uses of formalism</a:t>
            </a:r>
          </a:p>
          <a:p>
            <a:pPr marL="0" lvl="0" indent="0">
              <a:buNone/>
            </a:pPr>
            <a:r>
              <a:rPr lang="en-US" sz="7200" dirty="0" smtClean="0"/>
              <a:t>5.     </a:t>
            </a:r>
            <a:r>
              <a:rPr lang="en-US" sz="7200" dirty="0" smtClean="0">
                <a:solidFill>
                  <a:srgbClr val="FF0000"/>
                </a:solidFill>
              </a:rPr>
              <a:t>Constrained </a:t>
            </a:r>
            <a:r>
              <a:rPr lang="en-US" sz="7200" dirty="0">
                <a:solidFill>
                  <a:srgbClr val="FF0000"/>
                </a:solidFill>
              </a:rPr>
              <a:t>Best Fit : Analysis, Simulation, Learning</a:t>
            </a:r>
          </a:p>
          <a:p>
            <a:pPr marL="0" indent="0">
              <a:buNone/>
            </a:pPr>
            <a:r>
              <a:rPr lang="en-US" sz="7200" dirty="0" smtClean="0">
                <a:solidFill>
                  <a:srgbClr val="FF0000"/>
                </a:solidFill>
              </a:rPr>
              <a:t>	  </a:t>
            </a:r>
            <a:r>
              <a:rPr lang="en-US" sz="7200" dirty="0"/>
              <a:t>Analysis uses Bayesian (form, meaning and context) best fit</a:t>
            </a:r>
          </a:p>
          <a:p>
            <a:pPr marL="0" lvl="0" indent="0">
              <a:buNone/>
            </a:pPr>
            <a:r>
              <a:rPr lang="en-US" sz="7200" dirty="0" smtClean="0"/>
              <a:t>6.      Under-specification</a:t>
            </a:r>
            <a:r>
              <a:rPr lang="en-US" sz="7200" dirty="0"/>
              <a:t>: Meaning involves context, goals, etc.</a:t>
            </a:r>
          </a:p>
          <a:p>
            <a:pPr marL="0" indent="0">
              <a:buNone/>
            </a:pPr>
            <a:r>
              <a:rPr lang="en-US" sz="7200" dirty="0" smtClean="0"/>
              <a:t>	  </a:t>
            </a:r>
            <a:r>
              <a:rPr lang="en-US" sz="7200" dirty="0"/>
              <a:t>SemSpec = Semantic/Simulation Specification</a:t>
            </a:r>
          </a:p>
          <a:p>
            <a:pPr marL="0" lvl="0" indent="0">
              <a:buNone/>
            </a:pPr>
            <a:r>
              <a:rPr lang="en-US" sz="7200" dirty="0" smtClean="0"/>
              <a:t>7.       Simulation </a:t>
            </a:r>
            <a:r>
              <a:rPr lang="en-US" sz="7200" dirty="0"/>
              <a:t>Semantics; Meaning as action/simulation</a:t>
            </a:r>
          </a:p>
          <a:p>
            <a:pPr marL="0" lvl="0" indent="0">
              <a:buNone/>
            </a:pPr>
            <a:r>
              <a:rPr lang="en-US" sz="7200" dirty="0" smtClean="0"/>
              <a:t>8.       </a:t>
            </a:r>
            <a:r>
              <a:rPr lang="en-US" sz="7200" dirty="0" smtClean="0">
                <a:solidFill>
                  <a:srgbClr val="FF0000"/>
                </a:solidFill>
              </a:rPr>
              <a:t>CPRM</a:t>
            </a:r>
            <a:r>
              <a:rPr lang="en-US" sz="7200" dirty="0">
                <a:solidFill>
                  <a:srgbClr val="FF0000"/>
                </a:solidFill>
              </a:rPr>
              <a:t>= Coordinated Probabilistic Relational Models; Petri Nets ++</a:t>
            </a:r>
          </a:p>
          <a:p>
            <a:pPr marL="0" indent="0">
              <a:buNone/>
            </a:pPr>
            <a:r>
              <a:rPr lang="en-US" sz="7200" dirty="0" smtClean="0">
                <a:solidFill>
                  <a:srgbClr val="FF0000"/>
                </a:solidFill>
              </a:rPr>
              <a:t>	  </a:t>
            </a:r>
            <a:r>
              <a:rPr lang="en-US" sz="7200" dirty="0">
                <a:solidFill>
                  <a:srgbClr val="FF0000"/>
                </a:solidFill>
              </a:rPr>
              <a:t>Action formalism works as a generative model </a:t>
            </a:r>
          </a:p>
          <a:p>
            <a:pPr marL="0" lvl="0" indent="0">
              <a:buNone/>
            </a:pPr>
            <a:r>
              <a:rPr lang="en-US" sz="7200" dirty="0" smtClean="0"/>
              <a:t>9.        Domain </a:t>
            </a:r>
            <a:r>
              <a:rPr lang="en-US" sz="7200" dirty="0"/>
              <a:t>Semantics; Need rich semantics on the Action side</a:t>
            </a:r>
          </a:p>
          <a:p>
            <a:pPr marL="0" indent="0">
              <a:buNone/>
            </a:pPr>
            <a:r>
              <a:rPr lang="en-US" sz="7200" dirty="0"/>
              <a:t>10. </a:t>
            </a:r>
            <a:r>
              <a:rPr lang="en-US" sz="7200" dirty="0" smtClean="0"/>
              <a:t>     General </a:t>
            </a:r>
            <a:r>
              <a:rPr lang="en-US" sz="7200" dirty="0"/>
              <a:t>NLU front end: Modest effort to link to a new Action side</a:t>
            </a:r>
          </a:p>
          <a:p>
            <a:pPr marL="0" indent="0">
              <a:buNone/>
            </a:pPr>
            <a:r>
              <a:rPr lang="en-US" sz="7200" dirty="0"/>
              <a:t> </a:t>
            </a:r>
          </a:p>
          <a:p>
            <a:pPr marL="0" indent="0">
              <a:buNone/>
            </a:pPr>
            <a:r>
              <a:rPr lang="en-US" sz="6400" dirty="0"/>
              <a:t> </a:t>
            </a:r>
          </a:p>
          <a:p>
            <a:endParaRPr lang="en-US" sz="6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74455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23" name="Group 51"/>
          <p:cNvGraphicFramePr>
            <a:graphicFrameLocks noGrp="1"/>
          </p:cNvGraphicFramePr>
          <p:nvPr>
            <p:extLst>
              <p:ext uri="{D42A27DB-BD31-4B8C-83A1-F6EECF244321}">
                <p14:modId xmlns:p14="http://schemas.microsoft.com/office/powerpoint/2010/main" val="2665998684"/>
              </p:ext>
            </p:extLst>
          </p:nvPr>
        </p:nvGraphicFramePr>
        <p:xfrm>
          <a:off x="822290" y="1009737"/>
          <a:ext cx="8077200" cy="5391063"/>
        </p:xfrm>
        <a:graphic>
          <a:graphicData uri="http://schemas.openxmlformats.org/drawingml/2006/table">
            <a:tbl>
              <a:tblPr/>
              <a:tblGrid>
                <a:gridCol w="2514600"/>
                <a:gridCol w="2514600"/>
                <a:gridCol w="3048000"/>
              </a:tblGrid>
              <a:tr h="8754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physics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lowest energy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9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chemistry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molecular 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7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fitness, </a:t>
                      </a:r>
                      <a:r>
                        <a:rPr kumimoji="0" lang="en-US" sz="2800" b="0" i="0" u="none" strike="noStrike" cap="none" normalizeH="0" baseline="0" dirty="0" smtClean="0">
                          <a:ln>
                            <a:noFill/>
                          </a:ln>
                          <a:solidFill>
                            <a:schemeClr val="tx1"/>
                          </a:solidFill>
                          <a:effectLst/>
                          <a:latin typeface="Times New Roman" pitchFamily="18" charset="0"/>
                        </a:rPr>
                        <a:t>MEU</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threats, friends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8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language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errors, NTL, </a:t>
                      </a:r>
                      <a:r>
                        <a:rPr kumimoji="0" lang="en-US" sz="2800" b="0" i="0" u="none" strike="noStrike" cap="none" normalizeH="0" baseline="0" dirty="0" smtClean="0">
                          <a:ln>
                            <a:noFill/>
                          </a:ln>
                          <a:solidFill>
                            <a:schemeClr val="tx1"/>
                          </a:solidFill>
                          <a:effectLst/>
                          <a:latin typeface="Times New Roman" pitchFamily="18" charset="0"/>
                        </a:rPr>
                        <a:t>OT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abduction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6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800" dirty="0" smtClean="0">
                          <a:latin typeface="Times New Roman" pitchFamily="18" charset="0"/>
                        </a:rPr>
                        <a:t>society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2" name="Text Box 28"/>
          <p:cNvSpPr txBox="1">
            <a:spLocks noChangeArrowheads="1"/>
          </p:cNvSpPr>
          <p:nvPr/>
        </p:nvSpPr>
        <p:spPr bwMode="auto">
          <a:xfrm>
            <a:off x="762000" y="0"/>
            <a:ext cx="7391400" cy="519113"/>
          </a:xfrm>
          <a:prstGeom prst="rect">
            <a:avLst/>
          </a:prstGeom>
          <a:noFill/>
          <a:ln w="9525">
            <a:noFill/>
            <a:miter lim="800000"/>
            <a:headEnd/>
            <a:tailEnd/>
          </a:ln>
        </p:spPr>
        <p:txBody>
          <a:bodyPr>
            <a:spAutoFit/>
          </a:bodyPr>
          <a:lstStyle/>
          <a:p>
            <a:pPr algn="ctr" eaLnBrk="0" hangingPunct="0">
              <a:spcBef>
                <a:spcPct val="50000"/>
              </a:spcBef>
            </a:pPr>
            <a:r>
              <a:rPr lang="en-US" sz="2800">
                <a:solidFill>
                  <a:schemeClr val="tx2"/>
                </a:solidFill>
              </a:rPr>
              <a:t>Constrained Best Fit in Nature</a:t>
            </a:r>
          </a:p>
        </p:txBody>
      </p:sp>
      <p:sp>
        <p:nvSpPr>
          <p:cNvPr id="6173" name="Text Box 29"/>
          <p:cNvSpPr txBox="1">
            <a:spLocks noChangeArrowheads="1"/>
          </p:cNvSpPr>
          <p:nvPr/>
        </p:nvSpPr>
        <p:spPr bwMode="auto">
          <a:xfrm>
            <a:off x="3657600" y="533400"/>
            <a:ext cx="4267200" cy="461665"/>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FF0000"/>
                </a:solidFill>
                <a:latin typeface="Times" pitchFamily="18" charset="0"/>
              </a:rPr>
              <a:t>inanimate                    animate</a:t>
            </a:r>
          </a:p>
        </p:txBody>
      </p:sp>
      <p:sp>
        <p:nvSpPr>
          <p:cNvPr id="6174" name="Line 36"/>
          <p:cNvSpPr>
            <a:spLocks noChangeShapeType="1"/>
          </p:cNvSpPr>
          <p:nvPr/>
        </p:nvSpPr>
        <p:spPr bwMode="auto">
          <a:xfrm>
            <a:off x="762000" y="4648200"/>
            <a:ext cx="8077200" cy="0"/>
          </a:xfrm>
          <a:prstGeom prst="line">
            <a:avLst/>
          </a:prstGeom>
          <a:noFill/>
          <a:ln w="9525">
            <a:solidFill>
              <a:schemeClr val="tx1"/>
            </a:solidFill>
            <a:round/>
            <a:headEnd/>
            <a:tailEnd/>
          </a:ln>
        </p:spPr>
        <p:txBody>
          <a:bodyPr/>
          <a:lstStyle/>
          <a:p>
            <a:endParaRPr lang="en-US"/>
          </a:p>
        </p:txBody>
      </p:sp>
      <p:sp>
        <p:nvSpPr>
          <p:cNvPr id="6175" name="Text Box 37"/>
          <p:cNvSpPr txBox="1">
            <a:spLocks noChangeArrowheads="1"/>
          </p:cNvSpPr>
          <p:nvPr/>
        </p:nvSpPr>
        <p:spPr bwMode="auto">
          <a:xfrm>
            <a:off x="838200" y="4724400"/>
            <a:ext cx="2057400" cy="523220"/>
          </a:xfrm>
          <a:prstGeom prst="rect">
            <a:avLst/>
          </a:prstGeom>
          <a:noFill/>
          <a:ln w="9525">
            <a:noFill/>
            <a:miter lim="800000"/>
            <a:headEnd/>
            <a:tailEnd/>
          </a:ln>
        </p:spPr>
        <p:txBody>
          <a:bodyPr wrap="square">
            <a:spAutoFit/>
          </a:bodyPr>
          <a:lstStyle/>
          <a:p>
            <a:pPr eaLnBrk="0" hangingPunct="0">
              <a:spcBef>
                <a:spcPct val="50000"/>
              </a:spcBef>
            </a:pPr>
            <a:r>
              <a:rPr lang="en-US" sz="2800" dirty="0" smtClean="0">
                <a:latin typeface="Times New Roman" pitchFamily="18" charset="0"/>
              </a:rPr>
              <a:t>i</a:t>
            </a:r>
            <a:r>
              <a:rPr lang="en-US" sz="2800" dirty="0" smtClean="0">
                <a:latin typeface="Times New Roman" pitchFamily="18" charset="0"/>
              </a:rPr>
              <a:t>nference</a:t>
            </a:r>
          </a:p>
        </p:txBody>
      </p:sp>
      <p:sp>
        <p:nvSpPr>
          <p:cNvPr id="6176" name="Text Box 42"/>
          <p:cNvSpPr txBox="1">
            <a:spLocks noChangeArrowheads="1"/>
          </p:cNvSpPr>
          <p:nvPr/>
        </p:nvSpPr>
        <p:spPr bwMode="auto">
          <a:xfrm>
            <a:off x="5791200" y="5529590"/>
            <a:ext cx="2971800" cy="523220"/>
          </a:xfrm>
          <a:prstGeom prst="rect">
            <a:avLst/>
          </a:prstGeom>
          <a:noFill/>
          <a:ln w="9525">
            <a:noFill/>
            <a:miter lim="800000"/>
            <a:headEnd/>
            <a:tailEnd/>
          </a:ln>
        </p:spPr>
        <p:txBody>
          <a:bodyPr>
            <a:spAutoFit/>
          </a:bodyPr>
          <a:lstStyle/>
          <a:p>
            <a:pPr eaLnBrk="0" hangingPunct="0">
              <a:spcBef>
                <a:spcPct val="50000"/>
              </a:spcBef>
            </a:pPr>
            <a:r>
              <a:rPr lang="en-US" sz="2800" dirty="0" smtClean="0">
                <a:latin typeface="Times New Roman" pitchFamily="18" charset="0"/>
              </a:rPr>
              <a:t>   framing </a:t>
            </a:r>
            <a:endParaRPr lang="en-US" sz="2800" dirty="0">
              <a:latin typeface="Times New Roman" pitchFamily="18" charset="0"/>
            </a:endParaRPr>
          </a:p>
        </p:txBody>
      </p:sp>
    </p:spTree>
    <p:extLst>
      <p:ext uri="{BB962C8B-B14F-4D97-AF65-F5344CB8AC3E}">
        <p14:creationId xmlns:p14="http://schemas.microsoft.com/office/powerpoint/2010/main" val="1390941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166688"/>
            <a:ext cx="8686800" cy="747712"/>
          </a:xfrm>
        </p:spPr>
        <p:txBody>
          <a:bodyPr>
            <a:normAutofit fontScale="90000"/>
          </a:bodyPr>
          <a:lstStyle/>
          <a:p>
            <a:pPr eaLnBrk="1" hangingPunct="1"/>
            <a:r>
              <a:rPr lang="en-US" sz="3200" dirty="0" smtClean="0"/>
              <a:t>Structured </a:t>
            </a:r>
            <a:br>
              <a:rPr lang="en-US" sz="3200" dirty="0" smtClean="0"/>
            </a:br>
            <a:r>
              <a:rPr lang="en-US" sz="3200" dirty="0" smtClean="0"/>
              <a:t>Probabilistic Inference</a:t>
            </a:r>
          </a:p>
        </p:txBody>
      </p:sp>
      <p:sp>
        <p:nvSpPr>
          <p:cNvPr id="2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900" smtClean="0">
                <a:solidFill>
                  <a:srgbClr val="000000"/>
                </a:solidFill>
              </a:rPr>
              <a:t>Slide </a:t>
            </a:r>
            <a:fld id="{E37D6BB4-81F8-4B28-870A-655B26C4E90F}" type="slidenum">
              <a:rPr lang="en-US" sz="900" smtClean="0">
                <a:solidFill>
                  <a:srgbClr val="000000"/>
                </a:solidFill>
              </a:rPr>
              <a:pPr eaLnBrk="1" hangingPunct="1"/>
              <a:t>17</a:t>
            </a:fld>
            <a:endParaRPr lang="en-US" sz="900" smtClean="0">
              <a:solidFill>
                <a:srgbClr val="000000"/>
              </a:solidFill>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693011328"/>
              </p:ext>
            </p:extLst>
          </p:nvPr>
        </p:nvGraphicFramePr>
        <p:xfrm>
          <a:off x="990600" y="1254125"/>
          <a:ext cx="6305550" cy="4657725"/>
        </p:xfrm>
        <a:graphic>
          <a:graphicData uri="http://schemas.openxmlformats.org/presentationml/2006/ole">
            <mc:AlternateContent xmlns:mc="http://schemas.openxmlformats.org/markup-compatibility/2006">
              <mc:Choice xmlns:v="urn:schemas-microsoft-com:vml" Requires="v">
                <p:oleObj spid="_x0000_s160818" name="Photo Editor Photo" r:id="rId4" imgW="6657143" imgH="5238095" progId="">
                  <p:embed/>
                </p:oleObj>
              </mc:Choice>
              <mc:Fallback>
                <p:oleObj name="Photo Editor Photo" r:id="rId4" imgW="6657143" imgH="52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54125"/>
                        <a:ext cx="63055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4"/>
          <p:cNvSpPr txBox="1">
            <a:spLocks noChangeArrowheads="1"/>
          </p:cNvSpPr>
          <p:nvPr/>
        </p:nvSpPr>
        <p:spPr bwMode="auto">
          <a:xfrm>
            <a:off x="3403600" y="5314950"/>
            <a:ext cx="3494088" cy="368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smtClean="0">
                <a:solidFill>
                  <a:schemeClr val="bg1"/>
                </a:solidFill>
              </a:rPr>
              <a:t>Continuous time Markov Chains</a:t>
            </a:r>
          </a:p>
        </p:txBody>
      </p:sp>
      <p:sp>
        <p:nvSpPr>
          <p:cNvPr id="2054" name="Text Box 5"/>
          <p:cNvSpPr txBox="1">
            <a:spLocks noChangeArrowheads="1"/>
          </p:cNvSpPr>
          <p:nvPr/>
        </p:nvSpPr>
        <p:spPr bwMode="auto">
          <a:xfrm>
            <a:off x="1325563" y="3216275"/>
            <a:ext cx="1352550"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smtClean="0">
                <a:solidFill>
                  <a:schemeClr val="bg1"/>
                </a:solidFill>
              </a:rPr>
              <a:t>Bayes Nets</a:t>
            </a:r>
          </a:p>
        </p:txBody>
      </p:sp>
      <p:sp>
        <p:nvSpPr>
          <p:cNvPr id="2055" name="Text Box 6"/>
          <p:cNvSpPr txBox="1">
            <a:spLocks noChangeArrowheads="1"/>
          </p:cNvSpPr>
          <p:nvPr/>
        </p:nvSpPr>
        <p:spPr bwMode="auto">
          <a:xfrm>
            <a:off x="3851275" y="3429000"/>
            <a:ext cx="2305050"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smtClean="0">
                <a:solidFill>
                  <a:schemeClr val="bg1"/>
                </a:solidFill>
              </a:rPr>
              <a:t>Stochastic Petri Nets</a:t>
            </a:r>
          </a:p>
        </p:txBody>
      </p:sp>
      <p:sp>
        <p:nvSpPr>
          <p:cNvPr id="2056" name="Text Box 7"/>
          <p:cNvSpPr txBox="1">
            <a:spLocks noChangeArrowheads="1"/>
          </p:cNvSpPr>
          <p:nvPr/>
        </p:nvSpPr>
        <p:spPr bwMode="auto">
          <a:xfrm>
            <a:off x="2011363" y="1423988"/>
            <a:ext cx="2314575" cy="376237"/>
          </a:xfrm>
          <a:prstGeom prst="rect">
            <a:avLst/>
          </a:prstGeom>
          <a:solidFill>
            <a:schemeClr val="folHlink"/>
          </a:solidFill>
          <a:ln w="9525">
            <a:solidFill>
              <a:srgbClr val="008000"/>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smtClean="0">
                <a:solidFill>
                  <a:schemeClr val="bg1"/>
                </a:solidFill>
              </a:rPr>
              <a:t>Dynamic Bayes Nets</a:t>
            </a:r>
          </a:p>
        </p:txBody>
      </p:sp>
      <p:sp>
        <p:nvSpPr>
          <p:cNvPr id="2057" name="Text Box 8"/>
          <p:cNvSpPr txBox="1">
            <a:spLocks noChangeArrowheads="1"/>
          </p:cNvSpPr>
          <p:nvPr/>
        </p:nvSpPr>
        <p:spPr bwMode="auto">
          <a:xfrm>
            <a:off x="7162800" y="1430893"/>
            <a:ext cx="1890261" cy="3693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b="1" i="1" dirty="0" smtClean="0">
                <a:solidFill>
                  <a:schemeClr val="bg1"/>
                </a:solidFill>
              </a:rPr>
              <a:t>Berkeley CPRM</a:t>
            </a:r>
          </a:p>
        </p:txBody>
      </p:sp>
      <p:sp>
        <p:nvSpPr>
          <p:cNvPr id="2058" name="Line 9"/>
          <p:cNvSpPr>
            <a:spLocks noChangeShapeType="1"/>
          </p:cNvSpPr>
          <p:nvPr/>
        </p:nvSpPr>
        <p:spPr bwMode="auto">
          <a:xfrm flipH="1" flipV="1">
            <a:off x="3635375" y="4852988"/>
            <a:ext cx="1298575" cy="4984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400" dirty="0" smtClean="0">
              <a:solidFill>
                <a:srgbClr val="000000"/>
              </a:solidFill>
            </a:endParaRPr>
          </a:p>
        </p:txBody>
      </p:sp>
      <p:sp>
        <p:nvSpPr>
          <p:cNvPr id="2059" name="Line 10"/>
          <p:cNvSpPr>
            <a:spLocks noChangeShapeType="1"/>
          </p:cNvSpPr>
          <p:nvPr/>
        </p:nvSpPr>
        <p:spPr bwMode="auto">
          <a:xfrm>
            <a:off x="4933950" y="3784600"/>
            <a:ext cx="793750" cy="106838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400" smtClean="0">
              <a:solidFill>
                <a:srgbClr val="000000"/>
              </a:solidFill>
            </a:endParaRPr>
          </a:p>
        </p:txBody>
      </p:sp>
      <p:sp>
        <p:nvSpPr>
          <p:cNvPr id="2060" name="Line 11"/>
          <p:cNvSpPr>
            <a:spLocks noChangeShapeType="1"/>
          </p:cNvSpPr>
          <p:nvPr/>
        </p:nvSpPr>
        <p:spPr bwMode="auto">
          <a:xfrm>
            <a:off x="3128963" y="1792288"/>
            <a:ext cx="433387" cy="8540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400" smtClean="0">
              <a:solidFill>
                <a:srgbClr val="000000"/>
              </a:solidFill>
            </a:endParaRPr>
          </a:p>
        </p:txBody>
      </p:sp>
      <p:sp>
        <p:nvSpPr>
          <p:cNvPr id="2061" name="Line 12"/>
          <p:cNvSpPr>
            <a:spLocks noChangeShapeType="1"/>
          </p:cNvSpPr>
          <p:nvPr/>
        </p:nvSpPr>
        <p:spPr bwMode="auto">
          <a:xfrm flipH="1">
            <a:off x="6477000" y="1612106"/>
            <a:ext cx="685800" cy="321469"/>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400" smtClean="0">
              <a:solidFill>
                <a:srgbClr val="000000"/>
              </a:solidFill>
            </a:endParaRPr>
          </a:p>
        </p:txBody>
      </p:sp>
      <p:sp>
        <p:nvSpPr>
          <p:cNvPr id="2062" name="Line 13"/>
          <p:cNvSpPr>
            <a:spLocks noChangeShapeType="1"/>
          </p:cNvSpPr>
          <p:nvPr/>
        </p:nvSpPr>
        <p:spPr bwMode="auto">
          <a:xfrm flipH="1" flipV="1">
            <a:off x="1470025" y="2646363"/>
            <a:ext cx="576263" cy="56991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1400" smtClean="0">
              <a:solidFill>
                <a:srgbClr val="000000"/>
              </a:solidFill>
            </a:endParaRPr>
          </a:p>
        </p:txBody>
      </p:sp>
      <p:cxnSp>
        <p:nvCxnSpPr>
          <p:cNvPr id="3" name="Straight Connector 2"/>
          <p:cNvCxnSpPr>
            <a:endCxn id="17" idx="2"/>
          </p:cNvCxnSpPr>
          <p:nvPr/>
        </p:nvCxnSpPr>
        <p:spPr>
          <a:xfrm flipV="1">
            <a:off x="4325938" y="1694084"/>
            <a:ext cx="1305392" cy="2420716"/>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17" name="Text Box 8"/>
          <p:cNvSpPr txBox="1">
            <a:spLocks noChangeArrowheads="1"/>
          </p:cNvSpPr>
          <p:nvPr/>
        </p:nvSpPr>
        <p:spPr bwMode="auto">
          <a:xfrm>
            <a:off x="4339951" y="1324752"/>
            <a:ext cx="2582758" cy="3693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800" dirty="0" smtClean="0">
                <a:solidFill>
                  <a:schemeClr val="bg1"/>
                </a:solidFill>
              </a:rPr>
              <a:t>Markov Logic Networks</a:t>
            </a:r>
          </a:p>
        </p:txBody>
      </p:sp>
      <p:sp>
        <p:nvSpPr>
          <p:cNvPr id="2" name="TextBox 1"/>
          <p:cNvSpPr txBox="1"/>
          <p:nvPr/>
        </p:nvSpPr>
        <p:spPr>
          <a:xfrm>
            <a:off x="7467600" y="2219325"/>
            <a:ext cx="1454244" cy="923330"/>
          </a:xfrm>
          <a:prstGeom prst="rect">
            <a:avLst/>
          </a:prstGeom>
          <a:noFill/>
        </p:spPr>
        <p:txBody>
          <a:bodyPr wrap="none" rtlCol="0">
            <a:spAutoFit/>
          </a:bodyPr>
          <a:lstStyle/>
          <a:p>
            <a:r>
              <a:rPr lang="en-US" dirty="0" smtClean="0"/>
              <a:t>Leon Barrett</a:t>
            </a:r>
          </a:p>
          <a:p>
            <a:r>
              <a:rPr lang="en-US" dirty="0" smtClean="0"/>
              <a:t>PhD Thesis</a:t>
            </a:r>
          </a:p>
          <a:p>
            <a:r>
              <a:rPr lang="en-US" dirty="0" smtClean="0"/>
              <a:t>(2010)</a:t>
            </a:r>
            <a:endParaRPr lang="en-US" dirty="0"/>
          </a:p>
        </p:txBody>
      </p:sp>
    </p:spTree>
    <p:extLst>
      <p:ext uri="{BB962C8B-B14F-4D97-AF65-F5344CB8AC3E}">
        <p14:creationId xmlns:p14="http://schemas.microsoft.com/office/powerpoint/2010/main" val="297750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0"/>
                                        <p:tgtEl>
                                          <p:spTgt spid="2053"/>
                                        </p:tgtEl>
                                      </p:cBhvr>
                                    </p:animEffect>
                                    <p:anim calcmode="lin" valueType="num">
                                      <p:cBhvr>
                                        <p:cTn id="15" dur="1000" fill="hold"/>
                                        <p:tgtEl>
                                          <p:spTgt spid="2053"/>
                                        </p:tgtEl>
                                        <p:attrNameLst>
                                          <p:attrName>ppt_x</p:attrName>
                                        </p:attrNameLst>
                                      </p:cBhvr>
                                      <p:tavLst>
                                        <p:tav tm="0">
                                          <p:val>
                                            <p:strVal val="#ppt_x"/>
                                          </p:val>
                                        </p:tav>
                                        <p:tav tm="100000">
                                          <p:val>
                                            <p:strVal val="#ppt_x"/>
                                          </p:val>
                                        </p:tav>
                                      </p:tavLst>
                                    </p:anim>
                                    <p:anim calcmode="lin" valueType="num">
                                      <p:cBhvr>
                                        <p:cTn id="1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55"/>
                                        </p:tgtEl>
                                        <p:attrNameLst>
                                          <p:attrName>style.visibility</p:attrName>
                                        </p:attrNameLst>
                                      </p:cBhvr>
                                      <p:to>
                                        <p:strVal val="visible"/>
                                      </p:to>
                                    </p:set>
                                    <p:animEffect transition="in" filter="fade">
                                      <p:cBhvr>
                                        <p:cTn id="25" dur="1000"/>
                                        <p:tgtEl>
                                          <p:spTgt spid="2055"/>
                                        </p:tgtEl>
                                      </p:cBhvr>
                                    </p:animEffect>
                                    <p:anim calcmode="lin" valueType="num">
                                      <p:cBhvr>
                                        <p:cTn id="26" dur="1000" fill="hold"/>
                                        <p:tgtEl>
                                          <p:spTgt spid="2055"/>
                                        </p:tgtEl>
                                        <p:attrNameLst>
                                          <p:attrName>ppt_x</p:attrName>
                                        </p:attrNameLst>
                                      </p:cBhvr>
                                      <p:tavLst>
                                        <p:tav tm="0">
                                          <p:val>
                                            <p:strVal val="#ppt_x"/>
                                          </p:val>
                                        </p:tav>
                                        <p:tav tm="100000">
                                          <p:val>
                                            <p:strVal val="#ppt_x"/>
                                          </p:val>
                                        </p:tav>
                                      </p:tavLst>
                                    </p:anim>
                                    <p:anim calcmode="lin" valueType="num">
                                      <p:cBhvr>
                                        <p:cTn id="27"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1000"/>
                                        <p:tgtEl>
                                          <p:spTgt spid="2054"/>
                                        </p:tgtEl>
                                      </p:cBhvr>
                                    </p:animEffect>
                                    <p:anim calcmode="lin" valueType="num">
                                      <p:cBhvr>
                                        <p:cTn id="37" dur="1000" fill="hold"/>
                                        <p:tgtEl>
                                          <p:spTgt spid="2054"/>
                                        </p:tgtEl>
                                        <p:attrNameLst>
                                          <p:attrName>ppt_x</p:attrName>
                                        </p:attrNameLst>
                                      </p:cBhvr>
                                      <p:tavLst>
                                        <p:tav tm="0">
                                          <p:val>
                                            <p:strVal val="#ppt_x"/>
                                          </p:val>
                                        </p:tav>
                                        <p:tav tm="100000">
                                          <p:val>
                                            <p:strVal val="#ppt_x"/>
                                          </p:val>
                                        </p:tav>
                                      </p:tavLst>
                                    </p:anim>
                                    <p:anim calcmode="lin" valueType="num">
                                      <p:cBhvr>
                                        <p:cTn id="3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fade">
                                      <p:cBhvr>
                                        <p:cTn id="47" dur="1000"/>
                                        <p:tgtEl>
                                          <p:spTgt spid="2056"/>
                                        </p:tgtEl>
                                      </p:cBhvr>
                                    </p:animEffect>
                                    <p:anim calcmode="lin" valueType="num">
                                      <p:cBhvr>
                                        <p:cTn id="48" dur="1000" fill="hold"/>
                                        <p:tgtEl>
                                          <p:spTgt spid="2056"/>
                                        </p:tgtEl>
                                        <p:attrNameLst>
                                          <p:attrName>ppt_x</p:attrName>
                                        </p:attrNameLst>
                                      </p:cBhvr>
                                      <p:tavLst>
                                        <p:tav tm="0">
                                          <p:val>
                                            <p:strVal val="#ppt_x"/>
                                          </p:val>
                                        </p:tav>
                                        <p:tav tm="100000">
                                          <p:val>
                                            <p:strVal val="#ppt_x"/>
                                          </p:val>
                                        </p:tav>
                                      </p:tavLst>
                                    </p:anim>
                                    <p:anim calcmode="lin" valueType="num">
                                      <p:cBhvr>
                                        <p:cTn id="4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6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57"/>
                                        </p:tgtEl>
                                        <p:attrNameLst>
                                          <p:attrName>style.visibility</p:attrName>
                                        </p:attrNameLst>
                                      </p:cBhvr>
                                      <p:to>
                                        <p:strVal val="visible"/>
                                      </p:to>
                                    </p:set>
                                    <p:animEffect transition="in" filter="fade">
                                      <p:cBhvr>
                                        <p:cTn id="69" dur="1000"/>
                                        <p:tgtEl>
                                          <p:spTgt spid="2057"/>
                                        </p:tgtEl>
                                      </p:cBhvr>
                                    </p:animEffect>
                                    <p:anim calcmode="lin" valueType="num">
                                      <p:cBhvr>
                                        <p:cTn id="70" dur="1000" fill="hold"/>
                                        <p:tgtEl>
                                          <p:spTgt spid="2057"/>
                                        </p:tgtEl>
                                        <p:attrNameLst>
                                          <p:attrName>ppt_x</p:attrName>
                                        </p:attrNameLst>
                                      </p:cBhvr>
                                      <p:tavLst>
                                        <p:tav tm="0">
                                          <p:val>
                                            <p:strVal val="#ppt_x"/>
                                          </p:val>
                                        </p:tav>
                                        <p:tav tm="100000">
                                          <p:val>
                                            <p:strVal val="#ppt_x"/>
                                          </p:val>
                                        </p:tav>
                                      </p:tavLst>
                                    </p:anim>
                                    <p:anim calcmode="lin" valueType="num">
                                      <p:cBhvr>
                                        <p:cTn id="71"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06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1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8615" y="333375"/>
            <a:ext cx="7939585" cy="1066800"/>
          </a:xfrm>
        </p:spPr>
        <p:txBody>
          <a:bodyPr>
            <a:normAutofit fontScale="90000"/>
          </a:bodyPr>
          <a:lstStyle/>
          <a:p>
            <a:r>
              <a:rPr lang="en-US" sz="3600" dirty="0" smtClean="0"/>
              <a:t>Event Models for Question Answering</a:t>
            </a:r>
            <a:br>
              <a:rPr lang="en-US" sz="3600" dirty="0" smtClean="0"/>
            </a:br>
            <a:r>
              <a:rPr lang="en-US" sz="3600" dirty="0" smtClean="0"/>
              <a:t>Steve </a:t>
            </a:r>
            <a:r>
              <a:rPr lang="en-US" sz="3600" dirty="0" err="1" smtClean="0"/>
              <a:t>Sinha</a:t>
            </a:r>
            <a:r>
              <a:rPr lang="en-US" sz="3600" dirty="0" smtClean="0"/>
              <a:t> (PhD Thesis 2008)</a:t>
            </a:r>
            <a:br>
              <a:rPr lang="en-US" sz="3600" dirty="0" smtClean="0"/>
            </a:br>
            <a:endParaRPr lang="en-US" sz="3600" dirty="0"/>
          </a:p>
        </p:txBody>
      </p:sp>
      <p:graphicFrame>
        <p:nvGraphicFramePr>
          <p:cNvPr id="11431" name="Group 167"/>
          <p:cNvGraphicFramePr>
            <a:graphicFrameLocks noGrp="1"/>
          </p:cNvGraphicFramePr>
          <p:nvPr>
            <p:ph type="tbl" idx="1"/>
            <p:extLst>
              <p:ext uri="{D42A27DB-BD31-4B8C-83A1-F6EECF244321}">
                <p14:modId xmlns:p14="http://schemas.microsoft.com/office/powerpoint/2010/main" val="2941567057"/>
              </p:ext>
            </p:extLst>
          </p:nvPr>
        </p:nvGraphicFramePr>
        <p:xfrm>
          <a:off x="609600" y="2178334"/>
          <a:ext cx="7924800" cy="3704943"/>
        </p:xfrm>
        <a:graphic>
          <a:graphicData uri="http://schemas.openxmlformats.org/drawingml/2006/table">
            <a:tbl>
              <a:tblPr/>
              <a:tblGrid>
                <a:gridCol w="2514600"/>
                <a:gridCol w="5410200"/>
              </a:tblGrid>
              <a:tr h="512763">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Justification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Is Iran a signatory to the Chemical Weapons Convention?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703">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Temporal Projection/ Prediction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What were the possible ramifications of India’s launch of the </a:t>
                      </a:r>
                      <a:r>
                        <a:rPr kumimoji="1" lang="en-US" sz="1600" b="0" i="1" u="none" strike="noStrike" cap="none" normalizeH="0" baseline="0" dirty="0" err="1" smtClean="0">
                          <a:ln>
                            <a:noFill/>
                          </a:ln>
                          <a:solidFill>
                            <a:schemeClr val="tx1"/>
                          </a:solidFill>
                          <a:effectLst/>
                          <a:latin typeface="Tahoma" pitchFamily="34" charset="0"/>
                        </a:rPr>
                        <a:t>Prithvi</a:t>
                      </a:r>
                      <a:r>
                        <a:rPr kumimoji="1" lang="en-US" sz="1600" b="0" i="1" u="none" strike="noStrike" cap="none" normalizeH="0" baseline="0" dirty="0" smtClean="0">
                          <a:ln>
                            <a:noFill/>
                          </a:ln>
                          <a:solidFill>
                            <a:schemeClr val="tx1"/>
                          </a:solidFill>
                          <a:effectLst/>
                          <a:latin typeface="Tahoma" pitchFamily="34" charset="0"/>
                        </a:rPr>
                        <a:t> missile?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Is Syria capable of producing nuclear weapons?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“What-if” Hypothetical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If Canada has Highly Enriched Uranium, is it capable of producing nuclear weapons?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System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How does a management action reveal the possibility of legal or illegal programs?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sz="1800" b="0" i="0" u="none" strike="noStrike" cap="none" normalizeH="0" baseline="0" dirty="0" smtClean="0">
                          <a:ln>
                            <a:noFill/>
                          </a:ln>
                          <a:solidFill>
                            <a:srgbClr val="008000"/>
                          </a:solidFill>
                          <a:effectLst/>
                          <a:latin typeface="Tahoma" pitchFamily="34" charset="0"/>
                        </a:rPr>
                        <a:t>System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1" lang="en-US" sz="1600" b="0" i="1" u="none" strike="noStrike" cap="none" normalizeH="0" baseline="0" dirty="0" smtClean="0">
                          <a:ln>
                            <a:noFill/>
                          </a:ln>
                          <a:solidFill>
                            <a:schemeClr val="tx1"/>
                          </a:solidFill>
                          <a:effectLst/>
                          <a:latin typeface="Tahoma" pitchFamily="34" charset="0"/>
                        </a:rPr>
                        <a:t>What action is necessary to force management to follow a different trajectory?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Slide Number Placeholder 5"/>
          <p:cNvSpPr>
            <a:spLocks noGrp="1"/>
          </p:cNvSpPr>
          <p:nvPr>
            <p:ph type="sldNum" sz="quarter" idx="12"/>
          </p:nvPr>
        </p:nvSpPr>
        <p:spPr/>
        <p:txBody>
          <a:bodyPr/>
          <a:lstStyle/>
          <a:p>
            <a:fld id="{EEE027BC-5EC4-4C37-9116-E7B79FBF079D}" type="slidenum">
              <a:rPr lang="en-US">
                <a:solidFill>
                  <a:srgbClr val="FFFFFF"/>
                </a:solidFill>
              </a:rPr>
              <a:pPr/>
              <a:t>18</a:t>
            </a:fld>
            <a:endParaRPr lang="en-US">
              <a:solidFill>
                <a:srgbClr val="FFFFFF"/>
              </a:solidFill>
            </a:endParaRPr>
          </a:p>
        </p:txBody>
      </p:sp>
      <p:sp>
        <p:nvSpPr>
          <p:cNvPr id="11407" name="Text Box 143"/>
          <p:cNvSpPr txBox="1">
            <a:spLocks noChangeArrowheads="1"/>
          </p:cNvSpPr>
          <p:nvPr/>
        </p:nvSpPr>
        <p:spPr bwMode="auto">
          <a:xfrm>
            <a:off x="1219200" y="1295400"/>
            <a:ext cx="6934200" cy="830997"/>
          </a:xfrm>
          <a:prstGeom prst="rect">
            <a:avLst/>
          </a:prstGeom>
          <a:solidFill>
            <a:schemeClr val="bg1"/>
          </a:solidFill>
          <a:ln>
            <a:noFill/>
          </a:ln>
          <a:effectLst/>
          <a:extLst/>
        </p:spPr>
        <p:txBody>
          <a:bodyPr wrap="square">
            <a:spAutoFit/>
          </a:bodyPr>
          <a:lstStyle/>
          <a:p>
            <a:pPr algn="ctr" eaLnBrk="0" hangingPunct="0">
              <a:spcBef>
                <a:spcPct val="50000"/>
              </a:spcBef>
            </a:pPr>
            <a:r>
              <a:rPr lang="en-US" sz="2400" dirty="0" smtClean="0">
                <a:latin typeface="Tahoma" pitchFamily="34" charset="0"/>
              </a:rPr>
              <a:t>Tackle prominent question types. Assumes question and frame analysis (UTD, Stanford)</a:t>
            </a:r>
          </a:p>
        </p:txBody>
      </p:sp>
    </p:spTree>
    <p:extLst>
      <p:ext uri="{BB962C8B-B14F-4D97-AF65-F5344CB8AC3E}">
        <p14:creationId xmlns:p14="http://schemas.microsoft.com/office/powerpoint/2010/main" val="29546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07"/>
                                        </p:tgtEl>
                                        <p:attrNameLst>
                                          <p:attrName>style.visibility</p:attrName>
                                        </p:attrNameLst>
                                      </p:cBhvr>
                                      <p:to>
                                        <p:strVal val="visible"/>
                                      </p:to>
                                    </p:set>
                                    <p:animEffect transition="in" filter="fade">
                                      <p:cBhvr>
                                        <p:cTn id="7" dur="500"/>
                                        <p:tgtEl>
                                          <p:spTgt spid="114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431"/>
                                        </p:tgtEl>
                                        <p:attrNameLst>
                                          <p:attrName>style.visibility</p:attrName>
                                        </p:attrNameLst>
                                      </p:cBhvr>
                                      <p:to>
                                        <p:strVal val="visible"/>
                                      </p:to>
                                    </p:set>
                                    <p:anim calcmode="lin" valueType="num">
                                      <p:cBhvr additive="base">
                                        <p:cTn id="12" dur="500" fill="hold"/>
                                        <p:tgtEl>
                                          <p:spTgt spid="11431"/>
                                        </p:tgtEl>
                                        <p:attrNameLst>
                                          <p:attrName>ppt_x</p:attrName>
                                        </p:attrNameLst>
                                      </p:cBhvr>
                                      <p:tavLst>
                                        <p:tav tm="0">
                                          <p:val>
                                            <p:strVal val="#ppt_x"/>
                                          </p:val>
                                        </p:tav>
                                        <p:tav tm="100000">
                                          <p:val>
                                            <p:strVal val="#ppt_x"/>
                                          </p:val>
                                        </p:tav>
                                      </p:tavLst>
                                    </p:anim>
                                    <p:anim calcmode="lin" valueType="num">
                                      <p:cBhvr additive="base">
                                        <p:cTn id="13" dur="500" fill="hold"/>
                                        <p:tgtEl>
                                          <p:spTgt spid="11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8382000" cy="1217613"/>
          </a:xfrm>
        </p:spPr>
        <p:txBody>
          <a:bodyPr>
            <a:normAutofit fontScale="90000"/>
          </a:bodyPr>
          <a:lstStyle/>
          <a:p>
            <a:pPr eaLnBrk="1" hangingPunct="1"/>
            <a:r>
              <a:rPr lang="en-US" dirty="0" smtClean="0"/>
              <a:t>An integrated System for Computing with Natural Language</a:t>
            </a:r>
          </a:p>
        </p:txBody>
      </p:sp>
      <p:sp>
        <p:nvSpPr>
          <p:cNvPr id="54275" name="Rectangle 3"/>
          <p:cNvSpPr>
            <a:spLocks noGrp="1" noChangeArrowheads="1"/>
          </p:cNvSpPr>
          <p:nvPr>
            <p:ph idx="1"/>
          </p:nvPr>
        </p:nvSpPr>
        <p:spPr>
          <a:xfrm>
            <a:off x="381000" y="1371600"/>
            <a:ext cx="8305800" cy="4800600"/>
          </a:xfrm>
        </p:spPr>
        <p:txBody>
          <a:bodyPr>
            <a:normAutofit lnSpcReduction="10000"/>
          </a:bodyPr>
          <a:lstStyle/>
          <a:p>
            <a:pPr eaLnBrk="1" hangingPunct="1">
              <a:lnSpc>
                <a:spcPct val="80000"/>
              </a:lnSpc>
            </a:pPr>
            <a:r>
              <a:rPr lang="en-US" sz="2800" dirty="0" smtClean="0"/>
              <a:t>An integrated system combining </a:t>
            </a:r>
          </a:p>
          <a:p>
            <a:pPr lvl="1" eaLnBrk="1" hangingPunct="1">
              <a:lnSpc>
                <a:spcPct val="80000"/>
              </a:lnSpc>
            </a:pPr>
            <a:r>
              <a:rPr lang="en-US" dirty="0" smtClean="0"/>
              <a:t>Deep semantic analysis of language in context with</a:t>
            </a:r>
          </a:p>
          <a:p>
            <a:pPr lvl="1" eaLnBrk="1" hangingPunct="1">
              <a:lnSpc>
                <a:spcPct val="80000"/>
              </a:lnSpc>
            </a:pPr>
            <a:r>
              <a:rPr lang="en-US" dirty="0" smtClean="0"/>
              <a:t>A scalable simulation model</a:t>
            </a:r>
          </a:p>
          <a:p>
            <a:pPr eaLnBrk="1" hangingPunct="1">
              <a:lnSpc>
                <a:spcPct val="80000"/>
              </a:lnSpc>
            </a:pPr>
            <a:r>
              <a:rPr lang="en-US" sz="2800" dirty="0" smtClean="0"/>
              <a:t>Best-fit Language Analyzer</a:t>
            </a:r>
          </a:p>
          <a:p>
            <a:pPr lvl="1" eaLnBrk="1" hangingPunct="1">
              <a:lnSpc>
                <a:spcPct val="80000"/>
              </a:lnSpc>
            </a:pPr>
            <a:r>
              <a:rPr lang="en-US" sz="2400" dirty="0" smtClean="0">
                <a:solidFill>
                  <a:srgbClr val="FF3300"/>
                </a:solidFill>
              </a:rPr>
              <a:t>Embodied Construction Grammar (ECG)</a:t>
            </a:r>
          </a:p>
          <a:p>
            <a:pPr lvl="2" eaLnBrk="1" hangingPunct="1">
              <a:lnSpc>
                <a:spcPct val="80000"/>
              </a:lnSpc>
            </a:pPr>
            <a:r>
              <a:rPr lang="en-US" sz="2000" dirty="0" smtClean="0"/>
              <a:t>Construction Parser </a:t>
            </a:r>
            <a:endParaRPr lang="en-US" sz="2000" dirty="0"/>
          </a:p>
          <a:p>
            <a:pPr lvl="3">
              <a:lnSpc>
                <a:spcPct val="80000"/>
              </a:lnSpc>
            </a:pPr>
            <a:r>
              <a:rPr lang="en-US" sz="1800" dirty="0" smtClean="0"/>
              <a:t>John Bryant PhD Thesis 2008</a:t>
            </a:r>
          </a:p>
          <a:p>
            <a:pPr lvl="3">
              <a:lnSpc>
                <a:spcPct val="80000"/>
              </a:lnSpc>
            </a:pPr>
            <a:r>
              <a:rPr lang="en-US" dirty="0" smtClean="0"/>
              <a:t>Eva Mok PhD Thesis 2009</a:t>
            </a:r>
            <a:endParaRPr lang="en-US" sz="1800" dirty="0" smtClean="0"/>
          </a:p>
          <a:p>
            <a:pPr lvl="3">
              <a:lnSpc>
                <a:spcPct val="80000"/>
              </a:lnSpc>
            </a:pPr>
            <a:r>
              <a:rPr lang="en-US" dirty="0" smtClean="0"/>
              <a:t>Ellen Dodge PhD Thesis 2010</a:t>
            </a:r>
            <a:endParaRPr lang="en-US" sz="1800" dirty="0" smtClean="0"/>
          </a:p>
          <a:p>
            <a:pPr eaLnBrk="1" hangingPunct="1">
              <a:lnSpc>
                <a:spcPct val="80000"/>
              </a:lnSpc>
            </a:pPr>
            <a:r>
              <a:rPr lang="en-US" sz="2800" dirty="0" smtClean="0"/>
              <a:t>Scalable Domain Representation</a:t>
            </a:r>
          </a:p>
          <a:p>
            <a:pPr lvl="1" eaLnBrk="1" hangingPunct="1">
              <a:lnSpc>
                <a:spcPct val="80000"/>
              </a:lnSpc>
            </a:pPr>
            <a:r>
              <a:rPr lang="en-US" sz="2400" dirty="0" smtClean="0"/>
              <a:t>Event Models</a:t>
            </a:r>
          </a:p>
          <a:p>
            <a:pPr lvl="3" eaLnBrk="1" hangingPunct="1">
              <a:lnSpc>
                <a:spcPct val="80000"/>
              </a:lnSpc>
            </a:pPr>
            <a:r>
              <a:rPr lang="en-US" dirty="0" smtClean="0"/>
              <a:t>Steve </a:t>
            </a:r>
            <a:r>
              <a:rPr lang="en-US" dirty="0" err="1" smtClean="0"/>
              <a:t>Sinha</a:t>
            </a:r>
            <a:r>
              <a:rPr lang="en-US" dirty="0" smtClean="0"/>
              <a:t> PhD Thesis 2008</a:t>
            </a:r>
          </a:p>
          <a:p>
            <a:pPr lvl="3" eaLnBrk="1" hangingPunct="1">
              <a:lnSpc>
                <a:spcPct val="80000"/>
              </a:lnSpc>
            </a:pPr>
            <a:r>
              <a:rPr lang="en-US" dirty="0" smtClean="0"/>
              <a:t>Joe Makin PhD Thesis 2008</a:t>
            </a:r>
            <a:endParaRPr lang="en-US" sz="1800" dirty="0" smtClean="0"/>
          </a:p>
          <a:p>
            <a:pPr lvl="1" eaLnBrk="1" hangingPunct="1">
              <a:lnSpc>
                <a:spcPct val="80000"/>
              </a:lnSpc>
            </a:pPr>
            <a:r>
              <a:rPr lang="en-US" sz="2400" dirty="0" smtClean="0">
                <a:solidFill>
                  <a:srgbClr val="FF3300"/>
                </a:solidFill>
              </a:rPr>
              <a:t>Coordinated Probabilistic Relational Models </a:t>
            </a:r>
          </a:p>
          <a:p>
            <a:pPr lvl="3">
              <a:lnSpc>
                <a:spcPct val="80000"/>
              </a:lnSpc>
            </a:pPr>
            <a:r>
              <a:rPr lang="en-US" sz="1800" dirty="0" smtClean="0"/>
              <a:t>Leon Barrett PhD Thesis 2010</a:t>
            </a:r>
          </a:p>
          <a:p>
            <a:pPr lvl="1" eaLnBrk="1" hangingPunct="1">
              <a:lnSpc>
                <a:spcPct val="80000"/>
              </a:lnSpc>
              <a:buFont typeface="Wingdings" pitchFamily="2" charset="2"/>
              <a:buNone/>
            </a:pPr>
            <a:endParaRPr lang="en-US" sz="2400" dirty="0" smtClean="0">
              <a:solidFill>
                <a:srgbClr val="FF3300"/>
              </a:solidFill>
            </a:endParaRPr>
          </a:p>
        </p:txBody>
      </p:sp>
    </p:spTree>
    <p:extLst>
      <p:ext uri="{BB962C8B-B14F-4D97-AF65-F5344CB8AC3E}">
        <p14:creationId xmlns:p14="http://schemas.microsoft.com/office/powerpoint/2010/main" val="277240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p:cNvSpPr>
            <a:spLocks noGrp="1" noChangeArrowheads="1"/>
          </p:cNvSpPr>
          <p:nvPr>
            <p:ph type="title"/>
          </p:nvPr>
        </p:nvSpPr>
        <p:spPr>
          <a:xfrm>
            <a:off x="457200" y="0"/>
            <a:ext cx="8229600" cy="1143000"/>
          </a:xfrm>
        </p:spPr>
        <p:txBody>
          <a:bodyPr/>
          <a:lstStyle/>
          <a:p>
            <a:pPr eaLnBrk="1" hangingPunct="1"/>
            <a:r>
              <a:rPr lang="en-US" smtClean="0">
                <a:solidFill>
                  <a:srgbClr val="FF0000"/>
                </a:solidFill>
              </a:rPr>
              <a:t>Integrated </a:t>
            </a:r>
            <a:r>
              <a:rPr lang="en-US" dirty="0" smtClean="0">
                <a:solidFill>
                  <a:srgbClr val="FF0000"/>
                </a:solidFill>
              </a:rPr>
              <a:t>Cognitive Science</a:t>
            </a:r>
          </a:p>
        </p:txBody>
      </p:sp>
      <p:sp>
        <p:nvSpPr>
          <p:cNvPr id="5123" name="Rectangle 2051"/>
          <p:cNvSpPr>
            <a:spLocks noGrp="1" noChangeArrowheads="1"/>
          </p:cNvSpPr>
          <p:nvPr>
            <p:ph type="body" idx="1"/>
          </p:nvPr>
        </p:nvSpPr>
        <p:spPr>
          <a:xfrm>
            <a:off x="152400" y="1371600"/>
            <a:ext cx="8839200" cy="4419600"/>
          </a:xfrm>
        </p:spPr>
        <p:txBody>
          <a:bodyPr/>
          <a:lstStyle/>
          <a:p>
            <a:pPr eaLnBrk="1" hangingPunct="1">
              <a:buFontTx/>
              <a:buNone/>
            </a:pPr>
            <a:r>
              <a:rPr lang="en-US" smtClean="0"/>
              <a:t>				Neurobiology</a:t>
            </a:r>
          </a:p>
          <a:p>
            <a:pPr eaLnBrk="1" hangingPunct="1">
              <a:buFontTx/>
              <a:buNone/>
            </a:pPr>
            <a:r>
              <a:rPr lang="en-US" smtClean="0"/>
              <a:t>				Psychology</a:t>
            </a:r>
          </a:p>
          <a:p>
            <a:pPr eaLnBrk="1" hangingPunct="1">
              <a:buFontTx/>
              <a:buNone/>
            </a:pPr>
            <a:r>
              <a:rPr lang="en-US" smtClean="0"/>
              <a:t>				Computer Science</a:t>
            </a:r>
          </a:p>
          <a:p>
            <a:pPr eaLnBrk="1" hangingPunct="1">
              <a:buFontTx/>
              <a:buNone/>
            </a:pPr>
            <a:r>
              <a:rPr lang="en-US" smtClean="0"/>
              <a:t>				Linguistics</a:t>
            </a:r>
          </a:p>
          <a:p>
            <a:pPr eaLnBrk="1" hangingPunct="1">
              <a:buFontTx/>
              <a:buNone/>
            </a:pPr>
            <a:r>
              <a:rPr lang="en-US" smtClean="0"/>
              <a:t>				Philosophy</a:t>
            </a:r>
          </a:p>
          <a:p>
            <a:pPr eaLnBrk="1" hangingPunct="1">
              <a:buFontTx/>
              <a:buNone/>
            </a:pPr>
            <a:r>
              <a:rPr lang="en-US" smtClean="0"/>
              <a:t>				Social Sciences</a:t>
            </a:r>
          </a:p>
          <a:p>
            <a:pPr eaLnBrk="1" hangingPunct="1">
              <a:buFontTx/>
              <a:buNone/>
            </a:pPr>
            <a:r>
              <a:rPr lang="en-US" smtClean="0"/>
              <a:t>				Experience</a:t>
            </a:r>
          </a:p>
          <a:p>
            <a:pPr eaLnBrk="1" hangingPunct="1">
              <a:buFontTx/>
              <a:buNone/>
            </a:pPr>
            <a:endParaRPr lang="en-US" smtClean="0"/>
          </a:p>
          <a:p>
            <a:pPr eaLnBrk="1" hangingPunct="1">
              <a:buFontTx/>
              <a:buNone/>
            </a:pPr>
            <a:r>
              <a:rPr lang="en-US" smtClean="0">
                <a:solidFill>
                  <a:srgbClr val="FF0000"/>
                </a:solidFill>
              </a:rPr>
              <a:t>Take all the Findings and Constraints Seriously</a:t>
            </a:r>
          </a:p>
        </p:txBody>
      </p:sp>
    </p:spTree>
    <p:extLst>
      <p:ext uri="{BB962C8B-B14F-4D97-AF65-F5344CB8AC3E}">
        <p14:creationId xmlns:p14="http://schemas.microsoft.com/office/powerpoint/2010/main" val="35309985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ECG - NLU  Beyond the 1980s</a:t>
            </a:r>
            <a:br>
              <a:rPr lang="en-US" sz="3600" dirty="0"/>
            </a:br>
            <a:endParaRPr lang="en-US" sz="3600" dirty="0"/>
          </a:p>
        </p:txBody>
      </p:sp>
      <p:sp>
        <p:nvSpPr>
          <p:cNvPr id="3" name="Content Placeholder 2"/>
          <p:cNvSpPr>
            <a:spLocks noGrp="1"/>
          </p:cNvSpPr>
          <p:nvPr>
            <p:ph idx="1"/>
          </p:nvPr>
        </p:nvSpPr>
        <p:spPr>
          <a:xfrm>
            <a:off x="457200" y="990600"/>
            <a:ext cx="8229600" cy="5135563"/>
          </a:xfrm>
        </p:spPr>
        <p:txBody>
          <a:bodyPr>
            <a:normAutofit fontScale="55000" lnSpcReduction="20000"/>
          </a:bodyPr>
          <a:lstStyle/>
          <a:p>
            <a:pPr marL="0" indent="0">
              <a:buNone/>
            </a:pPr>
            <a:r>
              <a:rPr lang="en-US" dirty="0"/>
              <a:t> </a:t>
            </a:r>
          </a:p>
          <a:p>
            <a:pPr marL="514350" lvl="0" indent="-514350">
              <a:buFont typeface="+mj-lt"/>
              <a:buAutoNum type="arabicPeriod"/>
            </a:pPr>
            <a:r>
              <a:rPr lang="en-US" dirty="0"/>
              <a:t>Much more computation</a:t>
            </a:r>
          </a:p>
          <a:p>
            <a:pPr marL="514350" lvl="0" indent="-514350">
              <a:buFont typeface="+mj-lt"/>
              <a:buAutoNum type="arabicPeriod"/>
            </a:pPr>
            <a:r>
              <a:rPr lang="en-US" dirty="0"/>
              <a:t>NLP technology</a:t>
            </a:r>
          </a:p>
          <a:p>
            <a:pPr marL="514350" lvl="0" indent="-514350">
              <a:buFont typeface="+mj-lt"/>
              <a:buAutoNum type="arabicPeriod"/>
            </a:pPr>
            <a:r>
              <a:rPr lang="en-US" dirty="0">
                <a:solidFill>
                  <a:srgbClr val="FF0000"/>
                </a:solidFill>
              </a:rPr>
              <a:t>Construction Grammar: form-meaning pairs</a:t>
            </a:r>
          </a:p>
          <a:p>
            <a:pPr marL="0" indent="0">
              <a:buNone/>
            </a:pPr>
            <a:r>
              <a:rPr lang="en-US" dirty="0">
                <a:solidFill>
                  <a:srgbClr val="FF0000"/>
                </a:solidFill>
              </a:rPr>
              <a:t>  </a:t>
            </a:r>
            <a:r>
              <a:rPr lang="en-US" dirty="0" smtClean="0">
                <a:solidFill>
                  <a:srgbClr val="FF0000"/>
                </a:solidFill>
              </a:rPr>
              <a:t>	Conceptual </a:t>
            </a:r>
            <a:r>
              <a:rPr lang="en-US" dirty="0">
                <a:solidFill>
                  <a:srgbClr val="FF0000"/>
                </a:solidFill>
              </a:rPr>
              <a:t>compositionality + Idioms, etc.</a:t>
            </a:r>
          </a:p>
          <a:p>
            <a:pPr marL="0" lvl="0" indent="0">
              <a:buNone/>
            </a:pPr>
            <a:r>
              <a:rPr lang="en-US" dirty="0">
                <a:solidFill>
                  <a:srgbClr val="FF0000"/>
                </a:solidFill>
              </a:rPr>
              <a:t>4</a:t>
            </a:r>
            <a:r>
              <a:rPr lang="en-US" dirty="0" smtClean="0">
                <a:solidFill>
                  <a:srgbClr val="FF0000"/>
                </a:solidFill>
              </a:rPr>
              <a:t>.       Cognitive </a:t>
            </a:r>
            <a:r>
              <a:rPr lang="en-US" dirty="0">
                <a:solidFill>
                  <a:srgbClr val="FF0000"/>
                </a:solidFill>
              </a:rPr>
              <a:t>Linguistics: Conceptual primitives</a:t>
            </a:r>
          </a:p>
          <a:p>
            <a:pPr marL="0" indent="0">
              <a:buNone/>
            </a:pPr>
            <a:r>
              <a:rPr lang="en-US" dirty="0">
                <a:solidFill>
                  <a:srgbClr val="FF0000"/>
                </a:solidFill>
              </a:rPr>
              <a:t>  </a:t>
            </a:r>
            <a:r>
              <a:rPr lang="en-US" dirty="0" smtClean="0">
                <a:solidFill>
                  <a:srgbClr val="FF0000"/>
                </a:solidFill>
              </a:rPr>
              <a:t>	ECG </a:t>
            </a:r>
            <a:r>
              <a:rPr lang="en-US" dirty="0">
                <a:solidFill>
                  <a:srgbClr val="FF0000"/>
                </a:solidFill>
              </a:rPr>
              <a:t>= Embodied Construction Grammar; 6 distinct uses of formalism</a:t>
            </a:r>
          </a:p>
          <a:p>
            <a:pPr marL="0" lvl="0" indent="0">
              <a:buNone/>
            </a:pPr>
            <a:r>
              <a:rPr lang="en-US" dirty="0" smtClean="0"/>
              <a:t>5.        Constrained </a:t>
            </a:r>
            <a:r>
              <a:rPr lang="en-US" dirty="0"/>
              <a:t>Best Fit : Analysis, Simulation, Learning</a:t>
            </a:r>
          </a:p>
          <a:p>
            <a:pPr marL="0" indent="0">
              <a:buNone/>
            </a:pPr>
            <a:r>
              <a:rPr lang="en-US" dirty="0" smtClean="0"/>
              <a:t>	  </a:t>
            </a:r>
            <a:r>
              <a:rPr lang="en-US" dirty="0">
                <a:solidFill>
                  <a:srgbClr val="FF0000"/>
                </a:solidFill>
              </a:rPr>
              <a:t>Analysis uses Bayesian (form, meaning and context) best fit</a:t>
            </a:r>
          </a:p>
          <a:p>
            <a:pPr marL="0" lvl="0" indent="0">
              <a:buNone/>
            </a:pPr>
            <a:r>
              <a:rPr lang="en-US" dirty="0" smtClean="0"/>
              <a:t>6.         Under-specification</a:t>
            </a:r>
            <a:r>
              <a:rPr lang="en-US" dirty="0"/>
              <a:t>: Meaning involves context, goals, etc.</a:t>
            </a:r>
          </a:p>
          <a:p>
            <a:pPr marL="0" indent="0">
              <a:buNone/>
            </a:pPr>
            <a:r>
              <a:rPr lang="en-US" dirty="0" smtClean="0"/>
              <a:t>	  </a:t>
            </a:r>
            <a:r>
              <a:rPr lang="en-US" dirty="0"/>
              <a:t>SemSpec = Semantic/Simulation Specification</a:t>
            </a:r>
          </a:p>
          <a:p>
            <a:pPr marL="0" lvl="0" indent="0">
              <a:buNone/>
            </a:pPr>
            <a:r>
              <a:rPr lang="en-US" dirty="0" smtClean="0"/>
              <a:t>7.          Simulation </a:t>
            </a:r>
            <a:r>
              <a:rPr lang="en-US" dirty="0"/>
              <a:t>Semantics; Meaning as action/simulation</a:t>
            </a:r>
          </a:p>
          <a:p>
            <a:pPr marL="0" lvl="0" indent="0">
              <a:buNone/>
            </a:pPr>
            <a:r>
              <a:rPr lang="en-US" dirty="0" smtClean="0"/>
              <a:t>8.          CPRM</a:t>
            </a:r>
            <a:r>
              <a:rPr lang="en-US" dirty="0"/>
              <a:t>= Coordinated Probabilistic Relational Models; Petri Nets ++</a:t>
            </a:r>
          </a:p>
          <a:p>
            <a:pPr marL="0" indent="0">
              <a:buNone/>
            </a:pPr>
            <a:r>
              <a:rPr lang="en-US" dirty="0" smtClean="0"/>
              <a:t>	  </a:t>
            </a:r>
            <a:r>
              <a:rPr lang="en-US" dirty="0"/>
              <a:t>Action formalism works as a generative model </a:t>
            </a:r>
          </a:p>
          <a:p>
            <a:pPr marL="0" lvl="0" indent="0">
              <a:buNone/>
            </a:pPr>
            <a:r>
              <a:rPr lang="en-US" dirty="0" smtClean="0"/>
              <a:t>9.          Domain </a:t>
            </a:r>
            <a:r>
              <a:rPr lang="en-US" dirty="0"/>
              <a:t>Semantics; Need rich semantics on the Action side</a:t>
            </a:r>
          </a:p>
          <a:p>
            <a:pPr marL="0" indent="0">
              <a:buNone/>
            </a:pPr>
            <a:r>
              <a:rPr lang="en-US" dirty="0"/>
              <a:t>10. </a:t>
            </a:r>
            <a:r>
              <a:rPr lang="en-US" dirty="0" smtClean="0"/>
              <a:t>      General </a:t>
            </a:r>
            <a:r>
              <a:rPr lang="en-US" dirty="0"/>
              <a:t>NLU front end: Modest effort to link to a new Action side</a:t>
            </a:r>
          </a:p>
          <a:p>
            <a:pPr marL="0" indent="0">
              <a:buNone/>
            </a:pPr>
            <a:r>
              <a:rPr lang="en-US" dirty="0"/>
              <a:t> </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2571684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Constructional Analyzer (Bryant 2008)</a:t>
            </a:r>
          </a:p>
          <a:p>
            <a:pPr lvl="1"/>
            <a:r>
              <a:rPr lang="en-US" dirty="0" smtClean="0"/>
              <a:t>fits into the </a:t>
            </a:r>
            <a:r>
              <a:rPr lang="en-US" i="1" dirty="0" smtClean="0"/>
              <a:t>unified cognitive science</a:t>
            </a:r>
            <a:r>
              <a:rPr lang="en-US" dirty="0" smtClean="0"/>
              <a:t> (Feldman 2006)</a:t>
            </a:r>
          </a:p>
          <a:p>
            <a:pPr lvl="1"/>
            <a:r>
              <a:rPr lang="en-US" dirty="0" smtClean="0"/>
              <a:t>and builds on</a:t>
            </a:r>
          </a:p>
          <a:p>
            <a:pPr lvl="2"/>
            <a:r>
              <a:rPr lang="en-US" dirty="0" smtClean="0"/>
              <a:t>cognitive linguistics</a:t>
            </a:r>
          </a:p>
          <a:p>
            <a:pPr lvl="2"/>
            <a:r>
              <a:rPr lang="en-US" dirty="0" smtClean="0"/>
              <a:t>construction grammar</a:t>
            </a:r>
          </a:p>
          <a:p>
            <a:pPr lvl="2"/>
            <a:r>
              <a:rPr lang="en-US" dirty="0" smtClean="0"/>
              <a:t>psycholinguistics</a:t>
            </a:r>
          </a:p>
          <a:p>
            <a:pPr lvl="2"/>
            <a:r>
              <a:rPr lang="en-US" dirty="0" smtClean="0"/>
              <a:t>simulation-based language inference (Narayanan 1997)</a:t>
            </a:r>
          </a:p>
          <a:p>
            <a:pPr lvl="2"/>
            <a:r>
              <a:rPr lang="en-US" dirty="0" smtClean="0"/>
              <a:t>Natural Language Processing techniques</a:t>
            </a:r>
          </a:p>
        </p:txBody>
      </p:sp>
    </p:spTree>
    <p:extLst>
      <p:ext uri="{BB962C8B-B14F-4D97-AF65-F5344CB8AC3E}">
        <p14:creationId xmlns:p14="http://schemas.microsoft.com/office/powerpoint/2010/main" val="23665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mtClean="0"/>
              <a:t>Construction grammar approach</a:t>
            </a:r>
          </a:p>
        </p:txBody>
      </p:sp>
      <p:sp>
        <p:nvSpPr>
          <p:cNvPr id="8195" name="Rectangle 3"/>
          <p:cNvSpPr>
            <a:spLocks noGrp="1" noChangeArrowheads="1"/>
          </p:cNvSpPr>
          <p:nvPr>
            <p:ph type="body" idx="1"/>
          </p:nvPr>
        </p:nvSpPr>
        <p:spPr>
          <a:xfrm>
            <a:off x="457200" y="1600200"/>
            <a:ext cx="8229600" cy="4911725"/>
          </a:xfrm>
        </p:spPr>
        <p:txBody>
          <a:bodyPr/>
          <a:lstStyle/>
          <a:p>
            <a:pPr eaLnBrk="1" hangingPunct="1"/>
            <a:r>
              <a:rPr lang="en-US" sz="2400" dirty="0" smtClean="0"/>
              <a:t>Kay &amp; Fillmore 1999; Goldberg 1995</a:t>
            </a:r>
          </a:p>
          <a:p>
            <a:pPr eaLnBrk="1" hangingPunct="1"/>
            <a:r>
              <a:rPr lang="en-US" sz="2400" dirty="0" smtClean="0"/>
              <a:t>Grammaticality: form </a:t>
            </a:r>
            <a:r>
              <a:rPr lang="en-US" sz="2400" dirty="0" smtClean="0">
                <a:solidFill>
                  <a:srgbClr val="CC0000"/>
                </a:solidFill>
              </a:rPr>
              <a:t>and </a:t>
            </a:r>
            <a:r>
              <a:rPr lang="en-US" sz="2400" dirty="0" smtClean="0"/>
              <a:t>function in context</a:t>
            </a:r>
          </a:p>
          <a:p>
            <a:pPr eaLnBrk="1" hangingPunct="1"/>
            <a:r>
              <a:rPr lang="en-US" sz="2400" dirty="0" smtClean="0"/>
              <a:t>Basic unit of analysis: construction, </a:t>
            </a:r>
            <a:br>
              <a:rPr lang="en-US" sz="2400" dirty="0" smtClean="0"/>
            </a:br>
            <a:r>
              <a:rPr lang="en-US" sz="2400" dirty="0" smtClean="0"/>
              <a:t>    i.e. a pairing of form and meaning constraints</a:t>
            </a:r>
          </a:p>
          <a:p>
            <a:pPr eaLnBrk="1" hangingPunct="1"/>
            <a:r>
              <a:rPr lang="en-US" sz="2400" dirty="0" smtClean="0"/>
              <a:t>Conceptual not purely lexically compositional</a:t>
            </a:r>
          </a:p>
          <a:p>
            <a:pPr eaLnBrk="1" hangingPunct="1"/>
            <a:r>
              <a:rPr lang="en-US" sz="2400" dirty="0" smtClean="0"/>
              <a:t>Implies early use of semantics in processing</a:t>
            </a:r>
          </a:p>
          <a:p>
            <a:pPr eaLnBrk="1" hangingPunct="1"/>
            <a:r>
              <a:rPr lang="en-US" sz="2400" dirty="0" smtClean="0"/>
              <a:t>Embodied Construction Grammar (ECG)</a:t>
            </a:r>
            <a:endParaRPr lang="en-US" sz="1800" dirty="0" smtClean="0"/>
          </a:p>
          <a:p>
            <a:pPr eaLnBrk="1" hangingPunct="1"/>
            <a:endParaRPr lang="en-US" sz="1800" dirty="0" smtClean="0"/>
          </a:p>
        </p:txBody>
      </p:sp>
    </p:spTree>
    <p:extLst>
      <p:ext uri="{BB962C8B-B14F-4D97-AF65-F5344CB8AC3E}">
        <p14:creationId xmlns:p14="http://schemas.microsoft.com/office/powerpoint/2010/main" val="143601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Embodied Construction Grammar: ECG</a:t>
            </a:r>
            <a:endParaRPr lang="en-US" dirty="0"/>
          </a:p>
        </p:txBody>
      </p:sp>
      <p:sp>
        <p:nvSpPr>
          <p:cNvPr id="3" name="Content Placeholder 2"/>
          <p:cNvSpPr>
            <a:spLocks noGrp="1"/>
          </p:cNvSpPr>
          <p:nvPr>
            <p:ph idx="1"/>
          </p:nvPr>
        </p:nvSpPr>
        <p:spPr/>
        <p:txBody>
          <a:bodyPr>
            <a:normAutofit lnSpcReduction="10000"/>
          </a:bodyPr>
          <a:lstStyle/>
          <a:p>
            <a:r>
              <a:rPr lang="en-US" sz="3900" i="1" dirty="0" smtClean="0"/>
              <a:t>ECG serves</a:t>
            </a:r>
            <a:r>
              <a:rPr lang="en-US" sz="3900" dirty="0" smtClean="0"/>
              <a:t>:</a:t>
            </a:r>
          </a:p>
          <a:p>
            <a:pPr marL="971550" lvl="1" indent="-514350">
              <a:buFont typeface="+mj-lt"/>
              <a:buAutoNum type="arabicPeriod"/>
            </a:pPr>
            <a:r>
              <a:rPr lang="en-US" dirty="0" smtClean="0"/>
              <a:t>as a technical tool for linguistic analysis</a:t>
            </a:r>
          </a:p>
          <a:p>
            <a:pPr marL="971550" lvl="1" indent="-514350">
              <a:buFont typeface="+mj-lt"/>
              <a:buAutoNum type="arabicPeriod"/>
            </a:pPr>
            <a:r>
              <a:rPr lang="en-US" dirty="0" smtClean="0"/>
              <a:t>to specify shared grammar, conceptual conventions of a linguistic community</a:t>
            </a:r>
          </a:p>
          <a:p>
            <a:pPr marL="971550" lvl="1" indent="-514350">
              <a:buFont typeface="+mj-lt"/>
              <a:buAutoNum type="arabicPeriod"/>
            </a:pPr>
            <a:r>
              <a:rPr lang="en-US" dirty="0" smtClean="0"/>
              <a:t>as a computer specification for implementing linguistic theories</a:t>
            </a:r>
          </a:p>
          <a:p>
            <a:pPr marL="971550" lvl="1" indent="-514350">
              <a:buFont typeface="+mj-lt"/>
              <a:buAutoNum type="arabicPeriod"/>
            </a:pPr>
            <a:r>
              <a:rPr lang="en-US" dirty="0" smtClean="0"/>
              <a:t>as a representation for models and theories of language acquisition</a:t>
            </a:r>
          </a:p>
          <a:p>
            <a:pPr marL="971550" lvl="1" indent="-514350">
              <a:buFont typeface="+mj-lt"/>
              <a:buAutoNum type="arabicPeriod"/>
            </a:pPr>
            <a:r>
              <a:rPr lang="en-US" dirty="0" smtClean="0"/>
              <a:t>as a front-end system for applied language-understanding tasks</a:t>
            </a:r>
          </a:p>
          <a:p>
            <a:pPr marL="971550" lvl="1" indent="-514350">
              <a:buFont typeface="+mj-lt"/>
              <a:buAutoNum type="arabicPeriod"/>
            </a:pPr>
            <a:r>
              <a:rPr lang="en-US" dirty="0" smtClean="0"/>
              <a:t>as a high-level functional description for biological and behavioral experiments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48200" y="1371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solidFill>
                  <a:srgbClr val="CC0000"/>
                </a:solidFill>
              </a:rPr>
              <a:t>Mother (I) give you this (a toy).</a:t>
            </a:r>
          </a:p>
        </p:txBody>
      </p:sp>
      <p:sp>
        <p:nvSpPr>
          <p:cNvPr id="7171" name="Rectangle 3"/>
          <p:cNvSpPr>
            <a:spLocks noChangeArrowheads="1"/>
          </p:cNvSpPr>
          <p:nvPr/>
        </p:nvSpPr>
        <p:spPr bwMode="auto">
          <a:xfrm>
            <a:off x="2895600" y="6248400"/>
            <a:ext cx="57721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10000"/>
              </a:lnSpc>
              <a:spcBef>
                <a:spcPct val="40000"/>
              </a:spcBef>
              <a:buClr>
                <a:schemeClr val="tx1"/>
              </a:buClr>
              <a:buSzPct val="70000"/>
              <a:buFont typeface="Wingdings" pitchFamily="2" charset="2"/>
              <a:buNone/>
            </a:pPr>
            <a:r>
              <a:rPr lang="en-US">
                <a:latin typeface="Helvetica" pitchFamily="34" charset="0"/>
              </a:rPr>
              <a:t>CHILDES Beijing Corpus (Tardiff, 1993; Tardiff, 1996)</a:t>
            </a:r>
          </a:p>
        </p:txBody>
      </p:sp>
      <p:graphicFrame>
        <p:nvGraphicFramePr>
          <p:cNvPr id="38028" name="Group 140"/>
          <p:cNvGraphicFramePr>
            <a:graphicFrameLocks noGrp="1"/>
          </p:cNvGraphicFramePr>
          <p:nvPr/>
        </p:nvGraphicFramePr>
        <p:xfrm>
          <a:off x="685800" y="1371600"/>
          <a:ext cx="3868738" cy="792408"/>
        </p:xfrm>
        <a:graphic>
          <a:graphicData uri="http://schemas.openxmlformats.org/drawingml/2006/table">
            <a:tbl>
              <a:tblPr/>
              <a:tblGrid>
                <a:gridCol w="1104900"/>
                <a:gridCol w="711200"/>
                <a:gridCol w="709613"/>
                <a:gridCol w="1343025"/>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ma1+ma</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ni3</a:t>
                      </a: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zhei4+ge</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mother</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this+CLS</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21" name="Rectangle 33"/>
          <p:cNvSpPr>
            <a:spLocks noChangeArrowheads="1"/>
          </p:cNvSpPr>
          <p:nvPr/>
        </p:nvSpPr>
        <p:spPr bwMode="auto">
          <a:xfrm>
            <a:off x="2971800" y="251460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ltLang="zh-TW">
                <a:solidFill>
                  <a:srgbClr val="CC0000"/>
                </a:solidFill>
                <a:ea typeface="PMingLiU" pitchFamily="18" charset="-120"/>
              </a:rPr>
              <a:t>You give auntie</a:t>
            </a:r>
            <a:r>
              <a:rPr lang="en-US" altLang="zh-TW">
                <a:ea typeface="PMingLiU" pitchFamily="18" charset="-120"/>
              </a:rPr>
              <a:t> </a:t>
            </a:r>
            <a:r>
              <a:rPr lang="en-US" altLang="zh-TW">
                <a:solidFill>
                  <a:schemeClr val="bg2"/>
                </a:solidFill>
                <a:ea typeface="PMingLiU" pitchFamily="18" charset="-120"/>
              </a:rPr>
              <a:t>[the peach]</a:t>
            </a:r>
            <a:r>
              <a:rPr lang="en-US" altLang="zh-TW">
                <a:ea typeface="PMingLiU" pitchFamily="18" charset="-120"/>
              </a:rPr>
              <a:t>.</a:t>
            </a:r>
            <a:endParaRPr lang="en-US"/>
          </a:p>
        </p:txBody>
      </p:sp>
      <p:sp>
        <p:nvSpPr>
          <p:cNvPr id="37922" name="Rectangle 34"/>
          <p:cNvSpPr>
            <a:spLocks noChangeArrowheads="1"/>
          </p:cNvSpPr>
          <p:nvPr/>
        </p:nvSpPr>
        <p:spPr bwMode="auto">
          <a:xfrm>
            <a:off x="3810000" y="36576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ltLang="zh-TW">
                <a:solidFill>
                  <a:srgbClr val="CC0000"/>
                </a:solidFill>
                <a:ea typeface="PMingLiU" pitchFamily="18" charset="-120"/>
              </a:rPr>
              <a:t>Oh (go on)! You give</a:t>
            </a:r>
            <a:r>
              <a:rPr lang="en-US" altLang="zh-TW">
                <a:ea typeface="PMingLiU" pitchFamily="18" charset="-120"/>
              </a:rPr>
              <a:t> </a:t>
            </a:r>
            <a:r>
              <a:rPr lang="en-US" altLang="zh-TW">
                <a:solidFill>
                  <a:schemeClr val="bg2"/>
                </a:solidFill>
                <a:ea typeface="PMingLiU" pitchFamily="18" charset="-120"/>
              </a:rPr>
              <a:t>[auntie] [that]</a:t>
            </a:r>
            <a:r>
              <a:rPr lang="en-US" altLang="zh-TW">
                <a:ea typeface="PMingLiU" pitchFamily="18" charset="-120"/>
              </a:rPr>
              <a:t>.</a:t>
            </a:r>
            <a:endParaRPr lang="en-US"/>
          </a:p>
        </p:txBody>
      </p:sp>
      <p:sp>
        <p:nvSpPr>
          <p:cNvPr id="7187" name="Rectangle 35"/>
          <p:cNvSpPr>
            <a:spLocks noGrp="1" noChangeArrowheads="1"/>
          </p:cNvSpPr>
          <p:nvPr>
            <p:ph type="title"/>
          </p:nvPr>
        </p:nvSpPr>
        <p:spPr/>
        <p:txBody>
          <a:bodyPr/>
          <a:lstStyle/>
          <a:p>
            <a:pPr eaLnBrk="1" hangingPunct="1"/>
            <a:r>
              <a:rPr lang="en-US" sz="3200" smtClean="0"/>
              <a:t>Productive Argument Omission (in Mandarin)</a:t>
            </a:r>
          </a:p>
        </p:txBody>
      </p:sp>
      <p:sp>
        <p:nvSpPr>
          <p:cNvPr id="37924" name="Text Box 36"/>
          <p:cNvSpPr txBox="1">
            <a:spLocks noChangeArrowheads="1"/>
          </p:cNvSpPr>
          <p:nvPr/>
        </p:nvSpPr>
        <p:spPr bwMode="auto">
          <a:xfrm>
            <a:off x="457200" y="1371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1</a:t>
            </a:r>
          </a:p>
        </p:txBody>
      </p:sp>
      <p:sp>
        <p:nvSpPr>
          <p:cNvPr id="37925" name="Text Box 37"/>
          <p:cNvSpPr txBox="1">
            <a:spLocks noChangeArrowheads="1"/>
          </p:cNvSpPr>
          <p:nvPr/>
        </p:nvSpPr>
        <p:spPr bwMode="auto">
          <a:xfrm>
            <a:off x="457200" y="2514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2</a:t>
            </a:r>
          </a:p>
        </p:txBody>
      </p:sp>
      <p:sp>
        <p:nvSpPr>
          <p:cNvPr id="37926" name="Text Box 38"/>
          <p:cNvSpPr txBox="1">
            <a:spLocks noChangeArrowheads="1"/>
          </p:cNvSpPr>
          <p:nvPr/>
        </p:nvSpPr>
        <p:spPr bwMode="auto">
          <a:xfrm>
            <a:off x="457200" y="3657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3</a:t>
            </a:r>
          </a:p>
        </p:txBody>
      </p:sp>
      <p:graphicFrame>
        <p:nvGraphicFramePr>
          <p:cNvPr id="38027" name="Group 139"/>
          <p:cNvGraphicFramePr>
            <a:graphicFrameLocks noGrp="1"/>
          </p:cNvGraphicFramePr>
          <p:nvPr/>
        </p:nvGraphicFramePr>
        <p:xfrm>
          <a:off x="685800" y="2514600"/>
          <a:ext cx="2209800" cy="792408"/>
        </p:xfrm>
        <a:graphic>
          <a:graphicData uri="http://schemas.openxmlformats.org/drawingml/2006/table">
            <a:tbl>
              <a:tblPr/>
              <a:tblGrid>
                <a:gridCol w="685800"/>
                <a:gridCol w="685800"/>
                <a:gridCol w="838200"/>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ni3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yi2</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auntie</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8037" name="Group 149"/>
          <p:cNvGraphicFramePr>
            <a:graphicFrameLocks noGrp="1"/>
          </p:cNvGraphicFramePr>
          <p:nvPr/>
        </p:nvGraphicFramePr>
        <p:xfrm>
          <a:off x="685800" y="3657600"/>
          <a:ext cx="2819400" cy="792408"/>
        </p:xfrm>
        <a:graphic>
          <a:graphicData uri="http://schemas.openxmlformats.org/drawingml/2006/table">
            <a:tbl>
              <a:tblPr/>
              <a:tblGrid>
                <a:gridCol w="668338"/>
                <a:gridCol w="669925"/>
                <a:gridCol w="666750"/>
                <a:gridCol w="814387"/>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ao</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ni3</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ya</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EMP</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EMP</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10" name="Text Box 122"/>
          <p:cNvSpPr txBox="1">
            <a:spLocks noChangeArrowheads="1"/>
          </p:cNvSpPr>
          <p:nvPr/>
        </p:nvSpPr>
        <p:spPr bwMode="auto">
          <a:xfrm>
            <a:off x="457200" y="4800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4</a:t>
            </a:r>
          </a:p>
        </p:txBody>
      </p:sp>
      <p:graphicFrame>
        <p:nvGraphicFramePr>
          <p:cNvPr id="38025" name="Group 137"/>
          <p:cNvGraphicFramePr>
            <a:graphicFrameLocks noGrp="1"/>
          </p:cNvGraphicFramePr>
          <p:nvPr/>
        </p:nvGraphicFramePr>
        <p:xfrm>
          <a:off x="685800" y="4800600"/>
          <a:ext cx="685800" cy="792408"/>
        </p:xfrm>
        <a:graphic>
          <a:graphicData uri="http://schemas.openxmlformats.org/drawingml/2006/table">
            <a:tbl>
              <a:tblPr/>
              <a:tblGrid>
                <a:gridCol w="685800"/>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24" name="Rectangle 136"/>
          <p:cNvSpPr>
            <a:spLocks noChangeArrowheads="1"/>
          </p:cNvSpPr>
          <p:nvPr/>
        </p:nvSpPr>
        <p:spPr bwMode="auto">
          <a:xfrm>
            <a:off x="1447800" y="48006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solidFill>
                  <a:schemeClr val="bg2"/>
                </a:solidFill>
              </a:rPr>
              <a:t>[I]</a:t>
            </a:r>
            <a:r>
              <a:rPr lang="en-US"/>
              <a:t> </a:t>
            </a:r>
            <a:r>
              <a:rPr lang="en-US">
                <a:solidFill>
                  <a:srgbClr val="CC0000"/>
                </a:solidFill>
              </a:rPr>
              <a:t>give</a:t>
            </a:r>
            <a:r>
              <a:rPr lang="en-US"/>
              <a:t> </a:t>
            </a:r>
            <a:r>
              <a:rPr lang="en-US">
                <a:solidFill>
                  <a:schemeClr val="bg2"/>
                </a:solidFill>
              </a:rPr>
              <a:t>[you] [some peach]</a:t>
            </a:r>
            <a:r>
              <a:rPr lang="en-US"/>
              <a:t>.</a:t>
            </a:r>
          </a:p>
        </p:txBody>
      </p:sp>
    </p:spTree>
    <p:extLst>
      <p:ext uri="{BB962C8B-B14F-4D97-AF65-F5344CB8AC3E}">
        <p14:creationId xmlns:p14="http://schemas.microsoft.com/office/powerpoint/2010/main" val="4099913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0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0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0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0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921" grpId="0"/>
      <p:bldP spid="37922" grpId="0"/>
      <p:bldP spid="37924" grpId="0"/>
      <p:bldP spid="37925" grpId="0"/>
      <p:bldP spid="37926" grpId="0"/>
      <p:bldP spid="38010" grpId="0"/>
      <p:bldP spid="380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t>Competition-based analyzer finds the best analysis</a:t>
            </a:r>
          </a:p>
        </p:txBody>
      </p:sp>
      <p:sp>
        <p:nvSpPr>
          <p:cNvPr id="12291" name="Rectangle 3"/>
          <p:cNvSpPr>
            <a:spLocks noGrp="1" noChangeArrowheads="1"/>
          </p:cNvSpPr>
          <p:nvPr>
            <p:ph type="body" idx="1"/>
          </p:nvPr>
        </p:nvSpPr>
        <p:spPr>
          <a:xfrm>
            <a:off x="457200" y="1219200"/>
            <a:ext cx="8229600" cy="1905000"/>
          </a:xfrm>
        </p:spPr>
        <p:txBody>
          <a:bodyPr/>
          <a:lstStyle/>
          <a:p>
            <a:pPr eaLnBrk="1" hangingPunct="1"/>
            <a:r>
              <a:rPr lang="en-US" sz="2400" smtClean="0"/>
              <a:t>An analysis is made up of:</a:t>
            </a:r>
          </a:p>
          <a:p>
            <a:pPr lvl="1" eaLnBrk="1" hangingPunct="1"/>
            <a:r>
              <a:rPr lang="en-US" sz="2200" smtClean="0"/>
              <a:t>A constructional tree</a:t>
            </a:r>
          </a:p>
          <a:p>
            <a:pPr lvl="1" eaLnBrk="1" hangingPunct="1"/>
            <a:r>
              <a:rPr lang="en-US" sz="2200" smtClean="0"/>
              <a:t>A set of resolutions</a:t>
            </a:r>
          </a:p>
          <a:p>
            <a:pPr lvl="1" eaLnBrk="1" hangingPunct="1"/>
            <a:r>
              <a:rPr lang="en-US" sz="2200" smtClean="0"/>
              <a:t>A semantic specification</a:t>
            </a:r>
          </a:p>
        </p:txBody>
      </p:sp>
      <p:pic>
        <p:nvPicPr>
          <p:cNvPr id="1229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65532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Rectangle 19"/>
          <p:cNvSpPr>
            <a:spLocks noChangeArrowheads="1"/>
          </p:cNvSpPr>
          <p:nvPr/>
        </p:nvSpPr>
        <p:spPr bwMode="auto">
          <a:xfrm>
            <a:off x="5334000" y="18288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5000"/>
              </a:spcBef>
              <a:buClr>
                <a:schemeClr val="accent1"/>
              </a:buClr>
              <a:buSzPct val="65000"/>
              <a:buFont typeface="Wingdings" pitchFamily="2" charset="2"/>
              <a:buNone/>
            </a:pPr>
            <a:r>
              <a:rPr lang="en-US" sz="2000">
                <a:solidFill>
                  <a:srgbClr val="CC0000"/>
                </a:solidFill>
              </a:rPr>
              <a:t>The best fit has the highest combined score</a:t>
            </a:r>
          </a:p>
        </p:txBody>
      </p:sp>
    </p:spTree>
    <p:extLst>
      <p:ext uri="{BB962C8B-B14F-4D97-AF65-F5344CB8AC3E}">
        <p14:creationId xmlns:p14="http://schemas.microsoft.com/office/powerpoint/2010/main" val="1043918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74638"/>
            <a:ext cx="8686800" cy="1143000"/>
          </a:xfrm>
        </p:spPr>
        <p:txBody>
          <a:bodyPr>
            <a:normAutofit/>
          </a:bodyPr>
          <a:lstStyle/>
          <a:p>
            <a:r>
              <a:rPr lang="en-US" dirty="0" smtClean="0"/>
              <a:t>Combined score that determines best-fit</a:t>
            </a:r>
          </a:p>
        </p:txBody>
      </p:sp>
      <p:sp>
        <p:nvSpPr>
          <p:cNvPr id="61443" name="Rectangle 3"/>
          <p:cNvSpPr>
            <a:spLocks noGrp="1" noChangeArrowheads="1"/>
          </p:cNvSpPr>
          <p:nvPr>
            <p:ph type="body" idx="1"/>
          </p:nvPr>
        </p:nvSpPr>
        <p:spPr>
          <a:xfrm>
            <a:off x="685800" y="1981200"/>
            <a:ext cx="8229600" cy="4114800"/>
          </a:xfrm>
        </p:spPr>
        <p:txBody>
          <a:bodyPr>
            <a:normAutofit fontScale="92500"/>
          </a:bodyPr>
          <a:lstStyle/>
          <a:p>
            <a:pPr>
              <a:lnSpc>
                <a:spcPct val="90000"/>
              </a:lnSpc>
            </a:pPr>
            <a:r>
              <a:rPr lang="en-US" sz="2800" dirty="0" smtClean="0">
                <a:solidFill>
                  <a:srgbClr val="FF0000"/>
                </a:solidFill>
              </a:rPr>
              <a:t>Syntactic Fit: </a:t>
            </a:r>
            <a:r>
              <a:rPr lang="en-US" sz="2800" dirty="0" smtClean="0">
                <a:solidFill>
                  <a:schemeClr val="tx1">
                    <a:lumMod val="95000"/>
                    <a:lumOff val="5000"/>
                  </a:schemeClr>
                </a:solidFill>
              </a:rPr>
              <a:t>~ </a:t>
            </a:r>
            <a:r>
              <a:rPr lang="en-US" sz="2200" dirty="0" err="1" smtClean="0">
                <a:solidFill>
                  <a:schemeClr val="tx1">
                    <a:lumMod val="95000"/>
                    <a:lumOff val="5000"/>
                  </a:schemeClr>
                </a:solidFill>
              </a:rPr>
              <a:t>Probabilisitic</a:t>
            </a:r>
            <a:r>
              <a:rPr lang="en-US" sz="2200" dirty="0" smtClean="0">
                <a:solidFill>
                  <a:schemeClr val="tx1">
                    <a:lumMod val="95000"/>
                    <a:lumOff val="5000"/>
                  </a:schemeClr>
                </a:solidFill>
              </a:rPr>
              <a:t> CFG</a:t>
            </a:r>
          </a:p>
          <a:p>
            <a:pPr lvl="1">
              <a:lnSpc>
                <a:spcPct val="90000"/>
              </a:lnSpc>
            </a:pPr>
            <a:r>
              <a:rPr lang="en-US" sz="2400" dirty="0" smtClean="0"/>
              <a:t>Constituency relations</a:t>
            </a:r>
          </a:p>
          <a:p>
            <a:pPr lvl="1">
              <a:lnSpc>
                <a:spcPct val="90000"/>
              </a:lnSpc>
            </a:pPr>
            <a:r>
              <a:rPr lang="en-US" sz="2400" dirty="0" smtClean="0"/>
              <a:t>Combine with preferences on non-local elements</a:t>
            </a:r>
          </a:p>
          <a:p>
            <a:pPr lvl="1">
              <a:lnSpc>
                <a:spcPct val="90000"/>
              </a:lnSpc>
            </a:pPr>
            <a:r>
              <a:rPr lang="en-US" sz="2400" dirty="0" smtClean="0"/>
              <a:t>Conditioned on syntactic context</a:t>
            </a:r>
          </a:p>
          <a:p>
            <a:pPr>
              <a:lnSpc>
                <a:spcPct val="90000"/>
              </a:lnSpc>
            </a:pPr>
            <a:r>
              <a:rPr lang="en-US" sz="2800" dirty="0" smtClean="0">
                <a:solidFill>
                  <a:srgbClr val="FF0000"/>
                </a:solidFill>
              </a:rPr>
              <a:t>Antecedent Fit:</a:t>
            </a:r>
          </a:p>
          <a:p>
            <a:pPr lvl="1">
              <a:lnSpc>
                <a:spcPct val="90000"/>
              </a:lnSpc>
            </a:pPr>
            <a:r>
              <a:rPr lang="en-US" sz="2400" dirty="0" smtClean="0"/>
              <a:t>Ability to find referents in the context</a:t>
            </a:r>
          </a:p>
          <a:p>
            <a:pPr lvl="1">
              <a:lnSpc>
                <a:spcPct val="90000"/>
              </a:lnSpc>
            </a:pPr>
            <a:r>
              <a:rPr lang="en-US" sz="2400" dirty="0" smtClean="0"/>
              <a:t>Conditioned on syntactic information, feature agreement</a:t>
            </a:r>
          </a:p>
          <a:p>
            <a:pPr>
              <a:lnSpc>
                <a:spcPct val="90000"/>
              </a:lnSpc>
            </a:pPr>
            <a:r>
              <a:rPr lang="en-US" sz="2800" dirty="0" smtClean="0">
                <a:solidFill>
                  <a:srgbClr val="FF0000"/>
                </a:solidFill>
              </a:rPr>
              <a:t>Semantic Fit:</a:t>
            </a:r>
          </a:p>
          <a:p>
            <a:pPr lvl="1">
              <a:lnSpc>
                <a:spcPct val="90000"/>
              </a:lnSpc>
            </a:pPr>
            <a:r>
              <a:rPr lang="en-US" sz="2400" dirty="0" smtClean="0"/>
              <a:t>Semantic bindings for </a:t>
            </a:r>
            <a:r>
              <a:rPr lang="en-US" sz="2400" dirty="0" err="1" smtClean="0"/>
              <a:t>scema</a:t>
            </a:r>
            <a:r>
              <a:rPr lang="en-US" sz="2400" dirty="0" smtClean="0"/>
              <a:t> roles</a:t>
            </a:r>
          </a:p>
          <a:p>
            <a:pPr lvl="1">
              <a:lnSpc>
                <a:spcPct val="90000"/>
              </a:lnSpc>
            </a:pPr>
            <a:r>
              <a:rPr lang="en-US" sz="2400" dirty="0" smtClean="0"/>
              <a:t>Schema roles’ fillers are scored</a:t>
            </a:r>
          </a:p>
        </p:txBody>
      </p:sp>
    </p:spTree>
    <p:extLst>
      <p:ext uri="{BB962C8B-B14F-4D97-AF65-F5344CB8AC3E}">
        <p14:creationId xmlns:p14="http://schemas.microsoft.com/office/powerpoint/2010/main" val="16025235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ltLang="en-US"/>
              <a:t>Contextual information can trigger the learning of new constructions</a:t>
            </a:r>
          </a:p>
        </p:txBody>
      </p:sp>
      <p:grpSp>
        <p:nvGrpSpPr>
          <p:cNvPr id="46083" name="Group 3"/>
          <p:cNvGrpSpPr>
            <a:grpSpLocks/>
          </p:cNvGrpSpPr>
          <p:nvPr/>
        </p:nvGrpSpPr>
        <p:grpSpPr bwMode="auto">
          <a:xfrm>
            <a:off x="1066800" y="1752600"/>
            <a:ext cx="6324600" cy="4343400"/>
            <a:chOff x="672" y="1104"/>
            <a:chExt cx="3984" cy="2736"/>
          </a:xfrm>
        </p:grpSpPr>
        <p:grpSp>
          <p:nvGrpSpPr>
            <p:cNvPr id="46084" name="Group 4"/>
            <p:cNvGrpSpPr>
              <a:grpSpLocks/>
            </p:cNvGrpSpPr>
            <p:nvPr/>
          </p:nvGrpSpPr>
          <p:grpSpPr bwMode="auto">
            <a:xfrm>
              <a:off x="1872" y="1152"/>
              <a:ext cx="1200" cy="816"/>
              <a:chOff x="5019" y="3082"/>
              <a:chExt cx="2063" cy="557"/>
            </a:xfrm>
          </p:grpSpPr>
          <p:sp>
            <p:nvSpPr>
              <p:cNvPr id="46085" name="AutoShape 5"/>
              <p:cNvSpPr>
                <a:spLocks noChangeArrowheads="1"/>
              </p:cNvSpPr>
              <p:nvPr/>
            </p:nvSpPr>
            <p:spPr bwMode="auto">
              <a:xfrm>
                <a:off x="5146" y="3082"/>
                <a:ext cx="1936" cy="418"/>
              </a:xfrm>
              <a:prstGeom prst="roundRect">
                <a:avLst>
                  <a:gd name="adj" fmla="val 16667"/>
                </a:avLst>
              </a:prstGeom>
              <a:solidFill>
                <a:srgbClr val="FFFF66"/>
              </a:solidFill>
              <a:ln w="38100">
                <a:solidFill>
                  <a:srgbClr val="FF6600"/>
                </a:solidFill>
                <a:round/>
                <a:headEnd/>
                <a:tailEnd/>
              </a:ln>
            </p:spPr>
            <p:txBody>
              <a:bodyPr lIns="0" tIns="77724" rIns="0" bIns="0"/>
              <a:lstStyle/>
              <a:p>
                <a:pPr eaLnBrk="0" hangingPunct="0"/>
                <a:endParaRPr lang="en-GB" altLang="en-US" sz="1600">
                  <a:latin typeface="Verdana" pitchFamily="34" charset="0"/>
                </a:endParaRPr>
              </a:p>
            </p:txBody>
          </p:sp>
          <p:sp>
            <p:nvSpPr>
              <p:cNvPr id="46086" name="AutoShape 6"/>
              <p:cNvSpPr>
                <a:spLocks noChangeArrowheads="1"/>
              </p:cNvSpPr>
              <p:nvPr/>
            </p:nvSpPr>
            <p:spPr bwMode="auto">
              <a:xfrm>
                <a:off x="5080" y="3144"/>
                <a:ext cx="1938" cy="418"/>
              </a:xfrm>
              <a:prstGeom prst="roundRect">
                <a:avLst>
                  <a:gd name="adj" fmla="val 16667"/>
                </a:avLst>
              </a:prstGeom>
              <a:solidFill>
                <a:srgbClr val="FFFF66"/>
              </a:solidFill>
              <a:ln w="38100">
                <a:solidFill>
                  <a:srgbClr val="FF6600"/>
                </a:solidFill>
                <a:round/>
                <a:headEnd/>
                <a:tailEnd/>
              </a:ln>
            </p:spPr>
            <p:txBody>
              <a:bodyPr lIns="0" tIns="77724" rIns="0" bIns="0"/>
              <a:lstStyle/>
              <a:p>
                <a:pPr eaLnBrk="0" hangingPunct="0"/>
                <a:endParaRPr lang="en-GB" altLang="en-US" sz="1600">
                  <a:latin typeface="Verdana" pitchFamily="34" charset="0"/>
                </a:endParaRPr>
              </a:p>
            </p:txBody>
          </p:sp>
          <p:sp>
            <p:nvSpPr>
              <p:cNvPr id="46087" name="AutoShape 7"/>
              <p:cNvSpPr>
                <a:spLocks noChangeArrowheads="1"/>
              </p:cNvSpPr>
              <p:nvPr/>
            </p:nvSpPr>
            <p:spPr bwMode="auto">
              <a:xfrm>
                <a:off x="5019" y="3222"/>
                <a:ext cx="1939" cy="417"/>
              </a:xfrm>
              <a:prstGeom prst="roundRect">
                <a:avLst>
                  <a:gd name="adj" fmla="val 16667"/>
                </a:avLst>
              </a:prstGeom>
              <a:solidFill>
                <a:srgbClr val="FFFF66"/>
              </a:solidFill>
              <a:ln w="38100">
                <a:solidFill>
                  <a:srgbClr val="FF6600"/>
                </a:solidFill>
                <a:round/>
                <a:headEnd/>
                <a:tailEnd/>
              </a:ln>
            </p:spPr>
            <p:txBody>
              <a:bodyPr lIns="0" tIns="0" rIns="0" bIns="0"/>
              <a:lstStyle/>
              <a:p>
                <a:pPr algn="ctr" eaLnBrk="0" hangingPunct="0"/>
                <a:r>
                  <a:rPr lang="en-US" altLang="zh-TW" sz="2000">
                    <a:latin typeface="Verdana" pitchFamily="34" charset="0"/>
                    <a:ea typeface="PMingLiU" pitchFamily="18" charset="-120"/>
                  </a:rPr>
                  <a:t>Discourse &amp; Situational Context</a:t>
                </a:r>
                <a:endParaRPr lang="en-US" altLang="en-US" sz="2000">
                  <a:latin typeface="Verdana" pitchFamily="34" charset="0"/>
                </a:endParaRPr>
              </a:p>
            </p:txBody>
          </p:sp>
        </p:grpSp>
        <p:sp>
          <p:nvSpPr>
            <p:cNvPr id="46088" name="AutoShape 8"/>
            <p:cNvSpPr>
              <a:spLocks noChangeArrowheads="1"/>
            </p:cNvSpPr>
            <p:nvPr/>
          </p:nvSpPr>
          <p:spPr bwMode="auto">
            <a:xfrm>
              <a:off x="3504" y="1728"/>
              <a:ext cx="1152" cy="528"/>
            </a:xfrm>
            <a:prstGeom prst="can">
              <a:avLst>
                <a:gd name="adj" fmla="val 25000"/>
              </a:avLst>
            </a:prstGeom>
            <a:solidFill>
              <a:srgbClr val="99CCFF"/>
            </a:solidFill>
            <a:ln w="38100">
              <a:solidFill>
                <a:srgbClr val="666699"/>
              </a:solidFill>
              <a:round/>
              <a:headEnd/>
              <a:tailEnd/>
            </a:ln>
          </p:spPr>
          <p:txBody>
            <a:bodyPr lIns="0" tIns="0" rIns="0" bIns="0"/>
            <a:lstStyle/>
            <a:p>
              <a:pPr algn="ctr" eaLnBrk="0" hangingPunct="0"/>
              <a:r>
                <a:rPr lang="en-US" altLang="zh-TW" sz="2000">
                  <a:latin typeface="Verdana" pitchFamily="34" charset="0"/>
                  <a:ea typeface="PMingLiU" pitchFamily="18" charset="-120"/>
                </a:rPr>
                <a:t>Linguistic Knowledge</a:t>
              </a:r>
              <a:endParaRPr lang="en-US" altLang="en-US" sz="2000">
                <a:latin typeface="Verdana" pitchFamily="34" charset="0"/>
              </a:endParaRPr>
            </a:p>
          </p:txBody>
        </p:sp>
        <p:sp>
          <p:nvSpPr>
            <p:cNvPr id="46089" name="AutoShape 9"/>
            <p:cNvSpPr>
              <a:spLocks noChangeArrowheads="1"/>
            </p:cNvSpPr>
            <p:nvPr/>
          </p:nvSpPr>
          <p:spPr bwMode="auto">
            <a:xfrm rot="5400000">
              <a:off x="1848" y="2328"/>
              <a:ext cx="864" cy="1296"/>
            </a:xfrm>
            <a:prstGeom prst="notchedRightArrow">
              <a:avLst>
                <a:gd name="adj1" fmla="val 66111"/>
                <a:gd name="adj2" fmla="val 26426"/>
              </a:avLst>
            </a:prstGeom>
            <a:solidFill>
              <a:srgbClr val="CCFFCC"/>
            </a:solidFill>
            <a:ln w="38100">
              <a:solidFill>
                <a:srgbClr val="339966"/>
              </a:solidFill>
              <a:miter lim="800000"/>
              <a:headEnd/>
              <a:tailEnd/>
            </a:ln>
          </p:spPr>
          <p:txBody>
            <a:bodyPr rot="10800000" vert="eaVert" lIns="77724" tIns="38862" rIns="77724" bIns="38862"/>
            <a:lstStyle/>
            <a:p>
              <a:pPr algn="ctr">
                <a:spcAft>
                  <a:spcPct val="30000"/>
                </a:spcAft>
              </a:pPr>
              <a:r>
                <a:rPr lang="en-US" altLang="en-US" sz="2000">
                  <a:latin typeface="Verdana" pitchFamily="34" charset="0"/>
                </a:rPr>
                <a:t>Analysis</a:t>
              </a:r>
            </a:p>
          </p:txBody>
        </p:sp>
        <p:sp>
          <p:nvSpPr>
            <p:cNvPr id="46090" name="Text Box 10"/>
            <p:cNvSpPr txBox="1">
              <a:spLocks noChangeArrowheads="1"/>
            </p:cNvSpPr>
            <p:nvPr/>
          </p:nvSpPr>
          <p:spPr bwMode="auto">
            <a:xfrm>
              <a:off x="672" y="1392"/>
              <a:ext cx="11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p>
              <a:pPr algn="ctr" eaLnBrk="0" hangingPunct="0"/>
              <a:r>
                <a:rPr lang="en-US" altLang="zh-TW" sz="2000">
                  <a:latin typeface="Verdana" pitchFamily="34" charset="0"/>
                  <a:ea typeface="PMingLiU" pitchFamily="18" charset="-120"/>
                </a:rPr>
                <a:t>Utterance</a:t>
              </a:r>
              <a:endParaRPr lang="en-US" altLang="en-US" sz="2000">
                <a:latin typeface="Verdana" pitchFamily="34" charset="0"/>
              </a:endParaRPr>
            </a:p>
          </p:txBody>
        </p:sp>
        <p:sp>
          <p:nvSpPr>
            <p:cNvPr id="46091" name="Freeform 11"/>
            <p:cNvSpPr>
              <a:spLocks/>
            </p:cNvSpPr>
            <p:nvPr/>
          </p:nvSpPr>
          <p:spPr bwMode="auto">
            <a:xfrm>
              <a:off x="1401" y="1663"/>
              <a:ext cx="630" cy="810"/>
            </a:xfrm>
            <a:custGeom>
              <a:avLst/>
              <a:gdLst>
                <a:gd name="T0" fmla="*/ 0 w 630"/>
                <a:gd name="T1" fmla="*/ 0 h 810"/>
                <a:gd name="T2" fmla="*/ 532 w 630"/>
                <a:gd name="T3" fmla="*/ 532 h 810"/>
                <a:gd name="T4" fmla="*/ 589 w 630"/>
                <a:gd name="T5" fmla="*/ 810 h 810"/>
              </a:gdLst>
              <a:ahLst/>
              <a:cxnLst>
                <a:cxn ang="0">
                  <a:pos x="T0" y="T1"/>
                </a:cxn>
                <a:cxn ang="0">
                  <a:pos x="T2" y="T3"/>
                </a:cxn>
                <a:cxn ang="0">
                  <a:pos x="T4" y="T5"/>
                </a:cxn>
              </a:cxnLst>
              <a:rect l="0" t="0" r="r" b="b"/>
              <a:pathLst>
                <a:path w="630" h="810">
                  <a:moveTo>
                    <a:pt x="0" y="0"/>
                  </a:moveTo>
                  <a:cubicBezTo>
                    <a:pt x="89" y="89"/>
                    <a:pt x="434" y="397"/>
                    <a:pt x="532" y="532"/>
                  </a:cubicBezTo>
                  <a:cubicBezTo>
                    <a:pt x="630" y="667"/>
                    <a:pt x="577" y="752"/>
                    <a:pt x="589" y="810"/>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Text Box 12"/>
            <p:cNvSpPr txBox="1">
              <a:spLocks noChangeArrowheads="1"/>
            </p:cNvSpPr>
            <p:nvPr/>
          </p:nvSpPr>
          <p:spPr bwMode="auto">
            <a:xfrm>
              <a:off x="1610" y="3456"/>
              <a:ext cx="13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p>
              <a:pPr algn="ctr" eaLnBrk="0" hangingPunct="0">
                <a:spcAft>
                  <a:spcPct val="30000"/>
                </a:spcAft>
              </a:pPr>
              <a:r>
                <a:rPr lang="en-US" altLang="zh-TW" sz="2000">
                  <a:latin typeface="Verdana" pitchFamily="34" charset="0"/>
                  <a:ea typeface="PMingLiU" pitchFamily="18" charset="-120"/>
                </a:rPr>
                <a:t>Partial</a:t>
              </a:r>
              <a:br>
                <a:rPr lang="en-US" altLang="zh-TW" sz="2000">
                  <a:latin typeface="Verdana" pitchFamily="34" charset="0"/>
                  <a:ea typeface="PMingLiU" pitchFamily="18" charset="-120"/>
                </a:rPr>
              </a:br>
              <a:r>
                <a:rPr lang="en-US" altLang="zh-TW" sz="2000">
                  <a:latin typeface="Verdana" pitchFamily="34" charset="0"/>
                  <a:ea typeface="PMingLiU" pitchFamily="18" charset="-120"/>
                </a:rPr>
                <a:t>SemSpec</a:t>
              </a:r>
              <a:endParaRPr lang="en-US" altLang="en-US" sz="2000">
                <a:latin typeface="Verdana" pitchFamily="34" charset="0"/>
              </a:endParaRPr>
            </a:p>
          </p:txBody>
        </p:sp>
        <p:sp>
          <p:nvSpPr>
            <p:cNvPr id="46093" name="Freeform 13"/>
            <p:cNvSpPr>
              <a:spLocks/>
            </p:cNvSpPr>
            <p:nvPr/>
          </p:nvSpPr>
          <p:spPr bwMode="auto">
            <a:xfrm>
              <a:off x="2610" y="2233"/>
              <a:ext cx="867" cy="247"/>
            </a:xfrm>
            <a:custGeom>
              <a:avLst/>
              <a:gdLst>
                <a:gd name="T0" fmla="*/ 867 w 867"/>
                <a:gd name="T1" fmla="*/ 0 h 247"/>
                <a:gd name="T2" fmla="*/ 728 w 867"/>
                <a:gd name="T3" fmla="*/ 82 h 247"/>
                <a:gd name="T4" fmla="*/ 127 w 867"/>
                <a:gd name="T5" fmla="*/ 95 h 247"/>
                <a:gd name="T6" fmla="*/ 0 w 867"/>
                <a:gd name="T7" fmla="*/ 247 h 247"/>
              </a:gdLst>
              <a:ahLst/>
              <a:cxnLst>
                <a:cxn ang="0">
                  <a:pos x="T0" y="T1"/>
                </a:cxn>
                <a:cxn ang="0">
                  <a:pos x="T2" y="T3"/>
                </a:cxn>
                <a:cxn ang="0">
                  <a:pos x="T4" y="T5"/>
                </a:cxn>
                <a:cxn ang="0">
                  <a:pos x="T6" y="T7"/>
                </a:cxn>
              </a:cxnLst>
              <a:rect l="0" t="0" r="r" b="b"/>
              <a:pathLst>
                <a:path w="867" h="247">
                  <a:moveTo>
                    <a:pt x="867" y="0"/>
                  </a:moveTo>
                  <a:cubicBezTo>
                    <a:pt x="843" y="14"/>
                    <a:pt x="851" y="66"/>
                    <a:pt x="728" y="82"/>
                  </a:cubicBezTo>
                  <a:cubicBezTo>
                    <a:pt x="605" y="98"/>
                    <a:pt x="248" y="67"/>
                    <a:pt x="127" y="95"/>
                  </a:cubicBezTo>
                  <a:cubicBezTo>
                    <a:pt x="6" y="123"/>
                    <a:pt x="26" y="215"/>
                    <a:pt x="0" y="247"/>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Freeform 14"/>
            <p:cNvSpPr>
              <a:spLocks/>
            </p:cNvSpPr>
            <p:nvPr/>
          </p:nvSpPr>
          <p:spPr bwMode="auto">
            <a:xfrm>
              <a:off x="2208" y="2016"/>
              <a:ext cx="7" cy="513"/>
            </a:xfrm>
            <a:custGeom>
              <a:avLst/>
              <a:gdLst>
                <a:gd name="T0" fmla="*/ 0 w 7"/>
                <a:gd name="T1" fmla="*/ 0 h 513"/>
                <a:gd name="T2" fmla="*/ 7 w 7"/>
                <a:gd name="T3" fmla="*/ 513 h 513"/>
              </a:gdLst>
              <a:ahLst/>
              <a:cxnLst>
                <a:cxn ang="0">
                  <a:pos x="T0" y="T1"/>
                </a:cxn>
                <a:cxn ang="0">
                  <a:pos x="T2" y="T3"/>
                </a:cxn>
              </a:cxnLst>
              <a:rect l="0" t="0" r="r" b="b"/>
              <a:pathLst>
                <a:path w="7" h="513">
                  <a:moveTo>
                    <a:pt x="0" y="0"/>
                  </a:moveTo>
                  <a:cubicBezTo>
                    <a:pt x="0" y="85"/>
                    <a:pt x="6" y="406"/>
                    <a:pt x="7" y="513"/>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5" name="AutoShape 15"/>
            <p:cNvSpPr>
              <a:spLocks noChangeArrowheads="1"/>
            </p:cNvSpPr>
            <p:nvPr/>
          </p:nvSpPr>
          <p:spPr bwMode="auto">
            <a:xfrm>
              <a:off x="3504" y="1104"/>
              <a:ext cx="1152" cy="528"/>
            </a:xfrm>
            <a:prstGeom prst="can">
              <a:avLst>
                <a:gd name="adj" fmla="val 25000"/>
              </a:avLst>
            </a:prstGeom>
            <a:solidFill>
              <a:srgbClr val="99CCFF"/>
            </a:solidFill>
            <a:ln w="38100">
              <a:solidFill>
                <a:srgbClr val="666699"/>
              </a:solidFill>
              <a:round/>
              <a:headEnd/>
              <a:tailEnd/>
            </a:ln>
          </p:spPr>
          <p:txBody>
            <a:bodyPr lIns="0" tIns="0" rIns="0" bIns="0"/>
            <a:lstStyle/>
            <a:p>
              <a:pPr algn="ctr" eaLnBrk="0" hangingPunct="0"/>
              <a:r>
                <a:rPr lang="en-US" altLang="zh-TW" sz="2000">
                  <a:latin typeface="Verdana" pitchFamily="34" charset="0"/>
                  <a:ea typeface="PMingLiU" pitchFamily="18" charset="-120"/>
                  <a:cs typeface="Tahoma" pitchFamily="34" charset="0"/>
                </a:rPr>
                <a:t>World Knowledge</a:t>
              </a:r>
              <a:endParaRPr lang="en-US" altLang="en-US" sz="2000">
                <a:latin typeface="Verdana" pitchFamily="34" charset="0"/>
                <a:ea typeface="PMingLiU" pitchFamily="18" charset="-120"/>
                <a:cs typeface="Tahoma" pitchFamily="34" charset="0"/>
              </a:endParaRPr>
            </a:p>
          </p:txBody>
        </p:sp>
        <p:sp>
          <p:nvSpPr>
            <p:cNvPr id="46096" name="Freeform 16"/>
            <p:cNvSpPr>
              <a:spLocks/>
            </p:cNvSpPr>
            <p:nvPr/>
          </p:nvSpPr>
          <p:spPr bwMode="auto">
            <a:xfrm>
              <a:off x="2395" y="1632"/>
              <a:ext cx="1089" cy="873"/>
            </a:xfrm>
            <a:custGeom>
              <a:avLst/>
              <a:gdLst>
                <a:gd name="T0" fmla="*/ 1089 w 1089"/>
                <a:gd name="T1" fmla="*/ 0 h 873"/>
                <a:gd name="T2" fmla="*/ 810 w 1089"/>
                <a:gd name="T3" fmla="*/ 449 h 873"/>
                <a:gd name="T4" fmla="*/ 152 w 1089"/>
                <a:gd name="T5" fmla="*/ 525 h 873"/>
                <a:gd name="T6" fmla="*/ 0 w 1089"/>
                <a:gd name="T7" fmla="*/ 873 h 873"/>
              </a:gdLst>
              <a:ahLst/>
              <a:cxnLst>
                <a:cxn ang="0">
                  <a:pos x="T0" y="T1"/>
                </a:cxn>
                <a:cxn ang="0">
                  <a:pos x="T2" y="T3"/>
                </a:cxn>
                <a:cxn ang="0">
                  <a:pos x="T4" y="T5"/>
                </a:cxn>
                <a:cxn ang="0">
                  <a:pos x="T6" y="T7"/>
                </a:cxn>
              </a:cxnLst>
              <a:rect l="0" t="0" r="r" b="b"/>
              <a:pathLst>
                <a:path w="1089" h="873">
                  <a:moveTo>
                    <a:pt x="1089" y="0"/>
                  </a:moveTo>
                  <a:cubicBezTo>
                    <a:pt x="1042" y="75"/>
                    <a:pt x="966" y="362"/>
                    <a:pt x="810" y="449"/>
                  </a:cubicBezTo>
                  <a:cubicBezTo>
                    <a:pt x="654" y="536"/>
                    <a:pt x="287" y="454"/>
                    <a:pt x="152" y="525"/>
                  </a:cubicBezTo>
                  <a:cubicBezTo>
                    <a:pt x="17" y="596"/>
                    <a:pt x="32" y="801"/>
                    <a:pt x="0" y="873"/>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97" name="AutoShape 17"/>
          <p:cNvSpPr>
            <a:spLocks noChangeArrowheads="1"/>
          </p:cNvSpPr>
          <p:nvPr/>
        </p:nvSpPr>
        <p:spPr bwMode="auto">
          <a:xfrm rot="16200000" flipV="1">
            <a:off x="4876800" y="3276600"/>
            <a:ext cx="2133600" cy="3048000"/>
          </a:xfrm>
          <a:custGeom>
            <a:avLst/>
            <a:gdLst>
              <a:gd name="G0" fmla="+- 13082 0 0"/>
              <a:gd name="G1" fmla="+- 4184 0 0"/>
              <a:gd name="G2" fmla="+- 12158 0 4184"/>
              <a:gd name="G3" fmla="+- G2 0 4184"/>
              <a:gd name="G4" fmla="*/ G3 32768 32059"/>
              <a:gd name="G5" fmla="*/ G4 1 2"/>
              <a:gd name="G6" fmla="+- 21600 0 13082"/>
              <a:gd name="G7" fmla="*/ G6 4184 6079"/>
              <a:gd name="G8" fmla="+- G7 13082 0"/>
              <a:gd name="T0" fmla="*/ 13082 w 21600"/>
              <a:gd name="T1" fmla="*/ 0 h 21600"/>
              <a:gd name="T2" fmla="*/ 13082 w 21600"/>
              <a:gd name="T3" fmla="*/ 12158 h 21600"/>
              <a:gd name="T4" fmla="*/ 19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082" y="0"/>
                </a:lnTo>
                <a:lnTo>
                  <a:pt x="13082" y="4184"/>
                </a:lnTo>
                <a:lnTo>
                  <a:pt x="12427" y="4184"/>
                </a:lnTo>
                <a:cubicBezTo>
                  <a:pt x="5564" y="4184"/>
                  <a:pt x="0" y="7754"/>
                  <a:pt x="0" y="12158"/>
                </a:cubicBezTo>
                <a:lnTo>
                  <a:pt x="0" y="21600"/>
                </a:lnTo>
                <a:lnTo>
                  <a:pt x="3874" y="21600"/>
                </a:lnTo>
                <a:lnTo>
                  <a:pt x="3874" y="12158"/>
                </a:lnTo>
                <a:cubicBezTo>
                  <a:pt x="3874" y="9847"/>
                  <a:pt x="7703" y="7974"/>
                  <a:pt x="12427" y="7974"/>
                </a:cubicBezTo>
                <a:lnTo>
                  <a:pt x="13082" y="7974"/>
                </a:lnTo>
                <a:lnTo>
                  <a:pt x="13082" y="12158"/>
                </a:lnTo>
                <a:close/>
              </a:path>
            </a:pathLst>
          </a:custGeom>
          <a:solidFill>
            <a:srgbClr val="C0C0C0"/>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0" rIns="128016" anchor="ctr"/>
          <a:lstStyle/>
          <a:p>
            <a:pPr algn="ctr"/>
            <a:r>
              <a:rPr lang="en-US" altLang="en-US" sz="2400">
                <a:latin typeface="Verdana" pitchFamily="34" charset="0"/>
              </a:rPr>
              <a:t> Learning</a:t>
            </a:r>
          </a:p>
        </p:txBody>
      </p:sp>
      <p:sp>
        <p:nvSpPr>
          <p:cNvPr id="46098" name="Text Box 18"/>
          <p:cNvSpPr txBox="1">
            <a:spLocks noChangeArrowheads="1"/>
          </p:cNvSpPr>
          <p:nvPr/>
        </p:nvSpPr>
        <p:spPr bwMode="auto">
          <a:xfrm>
            <a:off x="3962400" y="6248400"/>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400"/>
              <a:t>(Mok &amp; Chang, 2006)</a:t>
            </a:r>
          </a:p>
        </p:txBody>
      </p:sp>
    </p:spTree>
    <p:extLst>
      <p:ext uri="{BB962C8B-B14F-4D97-AF65-F5344CB8AC3E}">
        <p14:creationId xmlns:p14="http://schemas.microsoft.com/office/powerpoint/2010/main" val="3149707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wipe(down)">
                                      <p:cBhvr>
                                        <p:cTn id="7" dur="500"/>
                                        <p:tgtEl>
                                          <p:spTgt spid="46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ECG Workbench</a:t>
            </a:r>
          </a:p>
        </p:txBody>
      </p:sp>
      <p:sp>
        <p:nvSpPr>
          <p:cNvPr id="3" name="Text Placeholder 2"/>
          <p:cNvSpPr txBox="1">
            <a:spLocks noGrp="1"/>
          </p:cNvSpPr>
          <p:nvPr>
            <p:ph idx="1"/>
          </p:nvPr>
        </p:nvSpPr>
        <p:spPr>
          <a:xfrm>
            <a:off x="457200" y="1295400"/>
            <a:ext cx="8229600" cy="4926012"/>
          </a:xfrm>
        </p:spPr>
        <p:txBody>
          <a:bodyPr/>
          <a:lstStyle>
            <a:defPPr marL="432000" lvl="0" indent="-324000">
              <a:spcBef>
                <a:spcPts val="0"/>
              </a:spcBef>
              <a:spcAft>
                <a:spcPts val="1417"/>
              </a:spcAft>
              <a:buSzPct val="45000"/>
              <a:buFont typeface="StarSymbol"/>
              <a:buNone/>
              <a:defRPr lang="en-US" sz="3200" b="0" i="0" u="none" strike="noStrike" kern="1200">
                <a:ln>
                  <a:noFill/>
                </a:ln>
                <a:latin typeface="Liberation Sans" pitchFamily="18"/>
                <a:ea typeface="DejaVu LGC Sans" pitchFamily="2"/>
                <a:cs typeface="DejaVu LGC Sans" pitchFamily="2"/>
              </a:defRPr>
            </a:defPPr>
            <a:lvl1pPr marL="432000" lvl="0" indent="-324000">
              <a:spcBef>
                <a:spcPts val="0"/>
              </a:spcBef>
              <a:spcAft>
                <a:spcPts val="1417"/>
              </a:spcAft>
              <a:buSzPct val="45000"/>
              <a:buFont typeface="StarSymbol"/>
              <a:buChar char="●"/>
              <a:defRPr lang="en-US" sz="3200" b="0" i="0" u="none" strike="noStrike" kern="1200">
                <a:ln>
                  <a:noFill/>
                </a:ln>
                <a:latin typeface="Liberation Sans" pitchFamily="18"/>
                <a:ea typeface="DejaVu LGC Sans" pitchFamily="2"/>
                <a:cs typeface="DejaVu LGC Sans" pitchFamily="2"/>
              </a:defRPr>
            </a:lvl1pPr>
            <a:lvl2pPr marL="864000" lvl="1" indent="-324000">
              <a:spcBef>
                <a:spcPts val="0"/>
              </a:spcBef>
              <a:spcAft>
                <a:spcPts val="1134"/>
              </a:spcAft>
              <a:buSzPct val="45000"/>
              <a:buFont typeface="StarSymbol"/>
              <a:buChar char="●"/>
              <a:defRPr lang="en-US" sz="2800" b="0" i="0" u="none" strike="noStrike" kern="1200">
                <a:ln>
                  <a:noFill/>
                </a:ln>
                <a:latin typeface="Liberation Sans" pitchFamily="18"/>
                <a:ea typeface="DejaVu LGC Sans" pitchFamily="2"/>
                <a:cs typeface="DejaVu LGC Sans" pitchFamily="2"/>
              </a:defRPr>
            </a:lvl2pPr>
            <a:lvl3pPr marL="1295999" lvl="2" indent="-288000">
              <a:spcBef>
                <a:spcPts val="0"/>
              </a:spcBef>
              <a:spcAft>
                <a:spcPts val="850"/>
              </a:spcAft>
              <a:buSzPct val="75000"/>
              <a:buFont typeface="StarSymbol"/>
              <a:buChar char="–"/>
              <a:defRPr lang="en-US" sz="2400" b="0" i="0" u="none" strike="noStrike" kern="1200">
                <a:ln>
                  <a:noFill/>
                </a:ln>
                <a:latin typeface="Liberation Sans" pitchFamily="18"/>
                <a:ea typeface="DejaVu LGC Sans" pitchFamily="2"/>
                <a:cs typeface="DejaVu LGC Sans" pitchFamily="2"/>
              </a:defRPr>
            </a:lvl3pPr>
            <a:lvl4pPr marL="1728000" lvl="3" indent="-216000">
              <a:spcBef>
                <a:spcPts val="0"/>
              </a:spcBef>
              <a:spcAft>
                <a:spcPts val="567"/>
              </a:spcAft>
              <a:buSzPct val="45000"/>
              <a:buFont typeface="StarSymbol"/>
              <a:buChar char="●"/>
              <a:defRPr lang="en-US" sz="2000" b="0" i="0" u="none" strike="noStrike" kern="1200">
                <a:ln>
                  <a:noFill/>
                </a:ln>
                <a:latin typeface="Liberation Sans" pitchFamily="18"/>
                <a:ea typeface="DejaVu LGC Sans" pitchFamily="2"/>
                <a:cs typeface="DejaVu LGC Sans" pitchFamily="2"/>
              </a:defRPr>
            </a:lvl4pPr>
            <a:lvl5pPr marL="2160000" lvl="4" indent="-216000">
              <a:spcBef>
                <a:spcPts val="0"/>
              </a:spcBef>
              <a:spcAft>
                <a:spcPts val="283"/>
              </a:spcAft>
              <a:buSzPct val="75000"/>
              <a:buFont typeface="StarSymbol"/>
              <a:buChar char="–"/>
              <a:defRPr lang="en-US" sz="2000" b="0" i="0" u="none" strike="noStrike" kern="1200">
                <a:ln>
                  <a:noFill/>
                </a:ln>
                <a:latin typeface="Liberation Sans" pitchFamily="18"/>
                <a:ea typeface="DejaVu LGC Sans" pitchFamily="2"/>
                <a:cs typeface="DejaVu LGC Sans" pitchFamily="2"/>
              </a:defRPr>
            </a:lvl5pPr>
            <a:lvl6pPr marL="2592000" lvl="5" indent="-216000">
              <a:spcBef>
                <a:spcPts val="0"/>
              </a:spcBef>
              <a:spcAft>
                <a:spcPts val="283"/>
              </a:spcAft>
              <a:buSzPct val="45000"/>
              <a:buFont typeface="StarSymbol"/>
              <a:buChar char="●"/>
              <a:defRPr lang="en-US" sz="2000" b="0" i="0" u="none" strike="noStrike" kern="1200">
                <a:ln>
                  <a:noFill/>
                </a:ln>
                <a:latin typeface="Liberation Sans" pitchFamily="18"/>
                <a:ea typeface="DejaVu LGC Sans" pitchFamily="2"/>
                <a:cs typeface="DejaVu LGC Sans" pitchFamily="2"/>
              </a:defRPr>
            </a:lvl6pPr>
            <a:lvl7pPr marL="3024000" lvl="6" indent="-216000">
              <a:spcBef>
                <a:spcPts val="0"/>
              </a:spcBef>
              <a:spcAft>
                <a:spcPts val="283"/>
              </a:spcAft>
              <a:buSzPct val="45000"/>
              <a:buFont typeface="StarSymbol"/>
              <a:buChar char="●"/>
              <a:defRPr lang="en-US" sz="2000" b="0" i="0" u="none" strike="noStrike" kern="1200">
                <a:ln>
                  <a:noFill/>
                </a:ln>
                <a:latin typeface="Liberation Sans" pitchFamily="18"/>
                <a:ea typeface="DejaVu LGC Sans" pitchFamily="2"/>
                <a:cs typeface="DejaVu LGC Sans" pitchFamily="2"/>
              </a:defRPr>
            </a:lvl7pPr>
            <a:lvl8pPr marL="3456000" lvl="7" indent="-216000">
              <a:spcBef>
                <a:spcPts val="0"/>
              </a:spcBef>
              <a:spcAft>
                <a:spcPts val="283"/>
              </a:spcAft>
              <a:buSzPct val="45000"/>
              <a:buFont typeface="StarSymbol"/>
              <a:buChar char="●"/>
              <a:defRPr lang="en-US" sz="2000" b="0" i="0" u="none" strike="noStrike" kern="1200">
                <a:ln>
                  <a:noFill/>
                </a:ln>
                <a:latin typeface="Liberation Sans" pitchFamily="18"/>
                <a:ea typeface="DejaVu LGC Sans" pitchFamily="2"/>
                <a:cs typeface="DejaVu LGC Sans" pitchFamily="2"/>
              </a:defRPr>
            </a:lvl8pPr>
            <a:lvl9pPr marL="3887999" lvl="8" indent="-216000">
              <a:spcBef>
                <a:spcPts val="0"/>
              </a:spcBef>
              <a:spcAft>
                <a:spcPts val="283"/>
              </a:spcAft>
              <a:buSzPct val="45000"/>
              <a:buFont typeface="StarSymbol"/>
              <a:buChar char="●"/>
              <a:defRPr lang="en-US" sz="2000" b="0" i="0" u="none" strike="noStrike" kern="1200">
                <a:ln>
                  <a:noFill/>
                </a:ln>
                <a:latin typeface="Liberation Sans" pitchFamily="18"/>
                <a:ea typeface="DejaVu LGC Sans" pitchFamily="2"/>
                <a:cs typeface="DejaVu LGC Sans" pitchFamily="2"/>
              </a:defRPr>
            </a:lvl9pPr>
          </a:lstStyle>
          <a:p>
            <a:pPr marL="97967" indent="0">
              <a:buNone/>
            </a:pPr>
            <a:r>
              <a:rPr lang="en-US" dirty="0" smtClean="0"/>
              <a:t>ECG </a:t>
            </a:r>
            <a:r>
              <a:rPr lang="en-US" dirty="0"/>
              <a:t>Workbench:</a:t>
            </a:r>
          </a:p>
          <a:p>
            <a:pPr lvl="1" rtl="0" hangingPunct="0"/>
            <a:r>
              <a:rPr lang="en-US" dirty="0" smtClean="0"/>
              <a:t>Based on Eclipse</a:t>
            </a:r>
          </a:p>
          <a:p>
            <a:pPr lvl="1" rtl="0" hangingPunct="0"/>
            <a:r>
              <a:rPr lang="en-US" dirty="0" smtClean="0"/>
              <a:t>Takes </a:t>
            </a:r>
            <a:r>
              <a:rPr lang="en-US" dirty="0"/>
              <a:t>advantage of and fully integrates with </a:t>
            </a:r>
            <a:r>
              <a:rPr lang="en-US" b="1" dirty="0"/>
              <a:t>Eclipse RCP</a:t>
            </a:r>
            <a:r>
              <a:rPr lang="en-US" dirty="0"/>
              <a:t> (Rich Client Platform)</a:t>
            </a:r>
          </a:p>
          <a:p>
            <a:pPr lvl="1" rtl="0" hangingPunct="0"/>
            <a:r>
              <a:rPr lang="en-US" dirty="0"/>
              <a:t>Makes it easy to </a:t>
            </a:r>
            <a:r>
              <a:rPr lang="en-US" dirty="0" smtClean="0"/>
              <a:t>enter, edit </a:t>
            </a:r>
            <a:r>
              <a:rPr lang="en-US" dirty="0"/>
              <a:t>and check consistency of </a:t>
            </a:r>
            <a:r>
              <a:rPr lang="en-US" b="1" dirty="0" smtClean="0"/>
              <a:t>ECG </a:t>
            </a:r>
            <a:r>
              <a:rPr lang="en-US" b="1" dirty="0"/>
              <a:t>grammars</a:t>
            </a:r>
          </a:p>
          <a:p>
            <a:pPr lvl="1" rtl="0" hangingPunct="0"/>
            <a:r>
              <a:rPr lang="en-US" dirty="0"/>
              <a:t>Can analyze text licensed by the grammar, producing a </a:t>
            </a:r>
            <a:r>
              <a:rPr lang="en-US" b="1" i="1" dirty="0" err="1"/>
              <a:t>SemSpec</a:t>
            </a:r>
            <a:r>
              <a:rPr lang="en-US" i="1" dirty="0"/>
              <a:t> (Sem</a:t>
            </a:r>
            <a:r>
              <a:rPr lang="en-US" dirty="0"/>
              <a:t>antic </a:t>
            </a:r>
            <a:r>
              <a:rPr lang="en-US" i="1" dirty="0"/>
              <a:t>Spec</a:t>
            </a:r>
            <a:r>
              <a:rPr lang="en-US" dirty="0"/>
              <a:t>ification</a:t>
            </a:r>
            <a:r>
              <a:rPr lang="en-US" dirty="0" smtClean="0"/>
              <a:t>)</a:t>
            </a:r>
          </a:p>
          <a:p>
            <a:pPr lvl="1"/>
            <a:r>
              <a:rPr lang="en-US" dirty="0" smtClean="0"/>
              <a:t>Download: </a:t>
            </a:r>
            <a:r>
              <a:rPr lang="en-US" dirty="0"/>
              <a:t>http://www1.icsi.berkeley.edu/~lucag/</a:t>
            </a:r>
          </a:p>
        </p:txBody>
      </p:sp>
    </p:spTree>
    <p:extLst>
      <p:ext uri="{BB962C8B-B14F-4D97-AF65-F5344CB8AC3E}">
        <p14:creationId xmlns:p14="http://schemas.microsoft.com/office/powerpoint/2010/main" val="23050528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457200" y="1350963"/>
            <a:ext cx="3505200" cy="4926012"/>
          </a:xfrm>
        </p:spPr>
        <p:txBody>
          <a:bodyPr>
            <a:normAutofit/>
          </a:bodyPr>
          <a:lstStyle/>
          <a:p>
            <a:r>
              <a:rPr lang="en-US" dirty="0" smtClean="0"/>
              <a:t>Workbench</a:t>
            </a:r>
          </a:p>
          <a:p>
            <a:pPr marL="457200" lvl="1" indent="0">
              <a:buNone/>
            </a:pPr>
            <a:r>
              <a:rPr lang="en-US" sz="2000" dirty="0"/>
              <a:t>(</a:t>
            </a:r>
            <a:r>
              <a:rPr lang="en-US" sz="2000" dirty="0" smtClean="0"/>
              <a:t>Luca </a:t>
            </a:r>
            <a:r>
              <a:rPr lang="en-US" sz="2000" dirty="0" err="1" smtClean="0"/>
              <a:t>Gilardi</a:t>
            </a:r>
            <a:r>
              <a:rPr lang="en-US" sz="2000" dirty="0"/>
              <a:t>)</a:t>
            </a:r>
            <a:endParaRPr lang="en-US" sz="2000" dirty="0" smtClean="0"/>
          </a:p>
          <a:p>
            <a:pPr lvl="1"/>
            <a:r>
              <a:rPr lang="en-US" dirty="0" smtClean="0"/>
              <a:t>wraps the Constructional Analyzer</a:t>
            </a:r>
          </a:p>
          <a:p>
            <a:pPr lvl="1"/>
            <a:r>
              <a:rPr lang="en-US" dirty="0" smtClean="0"/>
              <a:t>two different uses</a:t>
            </a:r>
          </a:p>
          <a:p>
            <a:pPr lvl="2"/>
            <a:r>
              <a:rPr lang="en-US" dirty="0" smtClean="0"/>
              <a:t>simplifies creation and revising of grammars</a:t>
            </a:r>
          </a:p>
          <a:p>
            <a:pPr lvl="2"/>
            <a:r>
              <a:rPr lang="en-US" dirty="0" smtClean="0"/>
              <a:t>helps testing grammars</a:t>
            </a:r>
          </a:p>
          <a:p>
            <a:pPr lvl="1"/>
            <a:endParaRPr lang="en-US" dirty="0" smtClean="0"/>
          </a:p>
        </p:txBody>
      </p:sp>
      <p:pic>
        <p:nvPicPr>
          <p:cNvPr id="4" name="Picture 3" descr="fig-1.png"/>
          <p:cNvPicPr>
            <a:picLocks noChangeAspect="1"/>
          </p:cNvPicPr>
          <p:nvPr/>
        </p:nvPicPr>
        <p:blipFill>
          <a:blip r:embed="rId2" cstate="print"/>
          <a:stretch>
            <a:fillRect/>
          </a:stretch>
        </p:blipFill>
        <p:spPr>
          <a:xfrm>
            <a:off x="3810000" y="1398104"/>
            <a:ext cx="5142524" cy="4290391"/>
          </a:xfrm>
          <a:prstGeom prst="rect">
            <a:avLst/>
          </a:prstGeom>
        </p:spPr>
      </p:pic>
    </p:spTree>
    <p:extLst>
      <p:ext uri="{BB962C8B-B14F-4D97-AF65-F5344CB8AC3E}">
        <p14:creationId xmlns:p14="http://schemas.microsoft.com/office/powerpoint/2010/main" val="2911928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Embodiment</a:t>
            </a:r>
          </a:p>
        </p:txBody>
      </p:sp>
      <p:sp>
        <p:nvSpPr>
          <p:cNvPr id="55299" name="Text Box 3"/>
          <p:cNvSpPr txBox="1">
            <a:spLocks noChangeArrowheads="1"/>
          </p:cNvSpPr>
          <p:nvPr/>
        </p:nvSpPr>
        <p:spPr bwMode="auto">
          <a:xfrm>
            <a:off x="533400" y="1447800"/>
            <a:ext cx="8382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dirty="0">
                <a:latin typeface="Palatino" pitchFamily="18" charset="0"/>
              </a:rPr>
              <a:t>  </a:t>
            </a:r>
            <a:r>
              <a:rPr lang="en-US" sz="3200" b="1" dirty="0">
                <a:latin typeface="Palatino" pitchFamily="18" charset="0"/>
              </a:rPr>
              <a:t>Of all of these fields, the </a:t>
            </a:r>
            <a:r>
              <a:rPr lang="en-US" sz="3200" b="1" dirty="0">
                <a:solidFill>
                  <a:srgbClr val="DC1E1E"/>
                </a:solidFill>
                <a:latin typeface="Palatino" pitchFamily="18" charset="0"/>
              </a:rPr>
              <a:t>learning of languages</a:t>
            </a:r>
            <a:r>
              <a:rPr lang="en-US" sz="3200" b="1" dirty="0">
                <a:latin typeface="Palatino" pitchFamily="18" charset="0"/>
              </a:rPr>
              <a:t> would be the most impressive, since it is the most human of these activities. This field, however, seems to depend rather too much on the </a:t>
            </a:r>
            <a:r>
              <a:rPr lang="en-US" sz="3200" b="1" dirty="0">
                <a:solidFill>
                  <a:srgbClr val="DC1E1E"/>
                </a:solidFill>
                <a:latin typeface="Palatino" pitchFamily="18" charset="0"/>
              </a:rPr>
              <a:t>sense organs and locomotion</a:t>
            </a:r>
            <a:r>
              <a:rPr lang="en-US" sz="3200" b="1" dirty="0">
                <a:latin typeface="Palatino" pitchFamily="18" charset="0"/>
              </a:rPr>
              <a:t> to be feasible.</a:t>
            </a:r>
          </a:p>
          <a:p>
            <a:pPr>
              <a:spcBef>
                <a:spcPct val="50000"/>
              </a:spcBef>
            </a:pPr>
            <a:r>
              <a:rPr lang="en-US" sz="3200" b="1" dirty="0">
                <a:latin typeface="Palatino" pitchFamily="18" charset="0"/>
              </a:rPr>
              <a:t>Alan Turing  (</a:t>
            </a:r>
            <a:r>
              <a:rPr lang="en-US" sz="3200" b="1" i="1" dirty="0">
                <a:latin typeface="Palatino" pitchFamily="18" charset="0"/>
              </a:rPr>
              <a:t>Intelligent Machines</a:t>
            </a:r>
            <a:r>
              <a:rPr lang="en-US" sz="3200" b="1" dirty="0">
                <a:latin typeface="Palatino" pitchFamily="18" charset="0"/>
              </a:rPr>
              <a:t>,1948</a:t>
            </a:r>
            <a:r>
              <a:rPr lang="en-US" sz="3200" b="1" dirty="0" smtClean="0">
                <a:latin typeface="Palatino" pitchFamily="18" charset="0"/>
              </a:rPr>
              <a:t>)</a:t>
            </a:r>
          </a:p>
          <a:p>
            <a:pPr>
              <a:spcBef>
                <a:spcPct val="50000"/>
              </a:spcBef>
            </a:pPr>
            <a:endParaRPr lang="en-US" sz="2400" b="1" dirty="0" smtClean="0">
              <a:latin typeface="Palatino" pitchFamily="18" charset="0"/>
            </a:endParaRPr>
          </a:p>
          <a:p>
            <a:pPr>
              <a:spcBef>
                <a:spcPct val="50000"/>
              </a:spcBef>
            </a:pPr>
            <a:r>
              <a:rPr lang="en-US" sz="2400" b="1" dirty="0" smtClean="0">
                <a:latin typeface="Palatino" pitchFamily="18" charset="0"/>
              </a:rPr>
              <a:t>&lt; Continuity Principle of Darwin, American Pragmatists &gt;</a:t>
            </a:r>
          </a:p>
          <a:p>
            <a:pPr>
              <a:spcBef>
                <a:spcPct val="50000"/>
              </a:spcBef>
            </a:pPr>
            <a:endParaRPr lang="en-US" sz="2400" b="1" dirty="0">
              <a:latin typeface="Palatino" pitchFamily="18" charset="0"/>
            </a:endParaRPr>
          </a:p>
        </p:txBody>
      </p:sp>
    </p:spTree>
    <p:extLst>
      <p:ext uri="{BB962C8B-B14F-4D97-AF65-F5344CB8AC3E}">
        <p14:creationId xmlns:p14="http://schemas.microsoft.com/office/powerpoint/2010/main" val="8968069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457200" y="1600200"/>
            <a:ext cx="4572000" cy="4876800"/>
          </a:xfrm>
        </p:spPr>
        <p:txBody>
          <a:bodyPr>
            <a:normAutofit fontScale="85000" lnSpcReduction="10000"/>
          </a:bodyPr>
          <a:lstStyle/>
          <a:p>
            <a:r>
              <a:rPr lang="en-US" dirty="0" smtClean="0"/>
              <a:t>ECG: the notation</a:t>
            </a:r>
          </a:p>
          <a:p>
            <a:pPr lvl="1"/>
            <a:r>
              <a:rPr lang="en-US" dirty="0" smtClean="0"/>
              <a:t>the semantics of </a:t>
            </a:r>
            <a:r>
              <a:rPr lang="en-US" i="1" dirty="0" smtClean="0"/>
              <a:t>he slid</a:t>
            </a:r>
          </a:p>
          <a:p>
            <a:r>
              <a:rPr lang="en-US" dirty="0" err="1" smtClean="0"/>
              <a:t>TrajectorLandmark</a:t>
            </a:r>
            <a:r>
              <a:rPr lang="en-US" dirty="0" smtClean="0"/>
              <a:t>, SPG</a:t>
            </a:r>
          </a:p>
          <a:p>
            <a:pPr lvl="1"/>
            <a:r>
              <a:rPr lang="en-US" dirty="0" smtClean="0"/>
              <a:t>conventional image schemas</a:t>
            </a:r>
          </a:p>
          <a:p>
            <a:pPr lvl="1"/>
            <a:r>
              <a:rPr lang="en-US" dirty="0" smtClean="0"/>
              <a:t>related by inheritance</a:t>
            </a:r>
          </a:p>
          <a:p>
            <a:pPr lvl="2"/>
            <a:r>
              <a:rPr lang="en-US" dirty="0" smtClean="0"/>
              <a:t>SPG inherits all TL’s roles:</a:t>
            </a:r>
          </a:p>
          <a:p>
            <a:pPr lvl="3"/>
            <a:r>
              <a:rPr lang="en-US" dirty="0" smtClean="0"/>
              <a:t>trajector, landmark, </a:t>
            </a:r>
            <a:r>
              <a:rPr lang="en-US" dirty="0" err="1" smtClean="0"/>
              <a:t>profiledArea</a:t>
            </a:r>
            <a:endParaRPr lang="en-US" dirty="0" smtClean="0"/>
          </a:p>
          <a:p>
            <a:r>
              <a:rPr lang="en-US" dirty="0" err="1" smtClean="0">
                <a:solidFill>
                  <a:srgbClr val="FF0000"/>
                </a:solidFill>
              </a:rPr>
              <a:t>MotionAlongAPath</a:t>
            </a:r>
            <a:endParaRPr lang="en-US" dirty="0" smtClean="0">
              <a:solidFill>
                <a:srgbClr val="FF0000"/>
              </a:solidFill>
            </a:endParaRPr>
          </a:p>
          <a:p>
            <a:pPr lvl="1"/>
            <a:r>
              <a:rPr lang="en-US" dirty="0" smtClean="0"/>
              <a:t>actions involving a protagonist</a:t>
            </a:r>
          </a:p>
          <a:p>
            <a:pPr lvl="1"/>
            <a:r>
              <a:rPr lang="en-US" dirty="0" smtClean="0"/>
              <a:t>the path is represented by the </a:t>
            </a:r>
            <a:r>
              <a:rPr lang="en-US" b="1" dirty="0" smtClean="0"/>
              <a:t>evoke</a:t>
            </a:r>
            <a:r>
              <a:rPr lang="en-US" dirty="0" smtClean="0"/>
              <a:t>d </a:t>
            </a:r>
            <a:r>
              <a:rPr lang="en-US" dirty="0" smtClean="0">
                <a:solidFill>
                  <a:srgbClr val="00B050"/>
                </a:solidFill>
              </a:rPr>
              <a:t>SPG</a:t>
            </a:r>
          </a:p>
          <a:p>
            <a:pPr lvl="2"/>
            <a:r>
              <a:rPr lang="en-US" b="1" dirty="0" smtClean="0"/>
              <a:t>evokes </a:t>
            </a:r>
            <a:r>
              <a:rPr lang="en-US" dirty="0" smtClean="0"/>
              <a:t>introduces a new role </a:t>
            </a:r>
          </a:p>
          <a:p>
            <a:pPr lvl="2"/>
            <a:r>
              <a:rPr lang="en-US" dirty="0" smtClean="0"/>
              <a:t>the mover is bound to the trajector of the </a:t>
            </a:r>
            <a:r>
              <a:rPr lang="en-US" b="1" dirty="0" smtClean="0"/>
              <a:t>evoke</a:t>
            </a:r>
            <a:r>
              <a:rPr lang="en-US" dirty="0" smtClean="0"/>
              <a:t>d SPG</a:t>
            </a:r>
          </a:p>
        </p:txBody>
      </p:sp>
      <p:sp>
        <p:nvSpPr>
          <p:cNvPr id="4" name="TextBox 3"/>
          <p:cNvSpPr txBox="1"/>
          <p:nvPr/>
        </p:nvSpPr>
        <p:spPr>
          <a:xfrm>
            <a:off x="5225980" y="1447800"/>
            <a:ext cx="3048000" cy="1323439"/>
          </a:xfrm>
          <a:prstGeom prst="rect">
            <a:avLst/>
          </a:prstGeom>
          <a:noFill/>
          <a:ln>
            <a:solidFill>
              <a:schemeClr val="tx2"/>
            </a:solidFill>
          </a:ln>
        </p:spPr>
        <p:txBody>
          <a:bodyPr wrap="square" rtlCol="0">
            <a:spAutoFit/>
          </a:bodyPr>
          <a:lstStyle/>
          <a:p>
            <a:pPr defTabSz="228600"/>
            <a:r>
              <a:rPr lang="en-US" sz="1600" b="1" dirty="0"/>
              <a:t>schema </a:t>
            </a:r>
            <a:r>
              <a:rPr lang="en-US" sz="1600" dirty="0" err="1">
                <a:solidFill>
                  <a:srgbClr val="0070C0"/>
                </a:solidFill>
              </a:rPr>
              <a:t>TrajectorLandmark</a:t>
            </a:r>
            <a:endParaRPr lang="en-US" sz="1600" dirty="0">
              <a:solidFill>
                <a:srgbClr val="0070C0"/>
              </a:solidFill>
            </a:endParaRPr>
          </a:p>
          <a:p>
            <a:pPr defTabSz="228600"/>
            <a:r>
              <a:rPr lang="en-US" sz="1600" b="1" dirty="0"/>
              <a:t>	roles</a:t>
            </a:r>
          </a:p>
          <a:p>
            <a:pPr defTabSz="228600"/>
            <a:r>
              <a:rPr lang="en-US" sz="1600" b="1" dirty="0"/>
              <a:t>	</a:t>
            </a:r>
            <a:r>
              <a:rPr lang="en-US" sz="1600" b="1" dirty="0" smtClean="0"/>
              <a:t>	</a:t>
            </a:r>
            <a:r>
              <a:rPr lang="en-US" sz="1600" dirty="0" smtClean="0"/>
              <a:t>trajector </a:t>
            </a:r>
            <a:endParaRPr lang="en-US" sz="1600" dirty="0"/>
          </a:p>
          <a:p>
            <a:pPr defTabSz="228600"/>
            <a:r>
              <a:rPr lang="en-US" sz="1600" b="1" dirty="0"/>
              <a:t>		</a:t>
            </a:r>
            <a:r>
              <a:rPr lang="en-US" sz="1600" dirty="0"/>
              <a:t>landmark</a:t>
            </a:r>
          </a:p>
          <a:p>
            <a:pPr defTabSz="228600"/>
            <a:r>
              <a:rPr lang="en-US" sz="1600" b="1" dirty="0"/>
              <a:t>		</a:t>
            </a:r>
            <a:r>
              <a:rPr lang="en-US" sz="1600" dirty="0" err="1" smtClean="0"/>
              <a:t>profiledArea</a:t>
            </a:r>
            <a:endParaRPr lang="en-US" sz="1600" dirty="0"/>
          </a:p>
        </p:txBody>
      </p:sp>
      <p:sp>
        <p:nvSpPr>
          <p:cNvPr id="5" name="TextBox 4"/>
          <p:cNvSpPr txBox="1"/>
          <p:nvPr/>
        </p:nvSpPr>
        <p:spPr>
          <a:xfrm>
            <a:off x="5257800" y="2895600"/>
            <a:ext cx="3429000" cy="1569660"/>
          </a:xfrm>
          <a:prstGeom prst="rect">
            <a:avLst/>
          </a:prstGeom>
          <a:noFill/>
          <a:ln>
            <a:solidFill>
              <a:schemeClr val="tx2"/>
            </a:solidFill>
          </a:ln>
        </p:spPr>
        <p:txBody>
          <a:bodyPr wrap="square" rtlCol="0">
            <a:spAutoFit/>
          </a:bodyPr>
          <a:lstStyle/>
          <a:p>
            <a:pPr defTabSz="228600"/>
            <a:r>
              <a:rPr lang="en-US" sz="1600" b="1" dirty="0"/>
              <a:t>schema </a:t>
            </a:r>
            <a:r>
              <a:rPr lang="en-US" sz="1600" dirty="0">
                <a:solidFill>
                  <a:srgbClr val="00B050"/>
                </a:solidFill>
              </a:rPr>
              <a:t>SPG</a:t>
            </a:r>
          </a:p>
          <a:p>
            <a:pPr defTabSz="228600"/>
            <a:r>
              <a:rPr lang="en-US" sz="1600" b="1" dirty="0"/>
              <a:t>	subcase of </a:t>
            </a:r>
            <a:r>
              <a:rPr lang="en-US" sz="1600" dirty="0" err="1">
                <a:solidFill>
                  <a:srgbClr val="0070C0"/>
                </a:solidFill>
              </a:rPr>
              <a:t>TrajectorLandmark</a:t>
            </a:r>
            <a:endParaRPr lang="en-US" sz="1600" dirty="0">
              <a:solidFill>
                <a:srgbClr val="0070C0"/>
              </a:solidFill>
            </a:endParaRPr>
          </a:p>
          <a:p>
            <a:pPr defTabSz="228600"/>
            <a:r>
              <a:rPr lang="en-US" sz="1600" b="1" dirty="0"/>
              <a:t>	roles</a:t>
            </a:r>
          </a:p>
          <a:p>
            <a:pPr defTabSz="228600"/>
            <a:r>
              <a:rPr lang="en-US" sz="1600" b="1" dirty="0"/>
              <a:t>		</a:t>
            </a:r>
            <a:r>
              <a:rPr lang="en-US" sz="1600" dirty="0"/>
              <a:t>source</a:t>
            </a:r>
          </a:p>
          <a:p>
            <a:pPr defTabSz="228600"/>
            <a:r>
              <a:rPr lang="en-US" sz="1600" b="1" dirty="0"/>
              <a:t>		</a:t>
            </a:r>
            <a:r>
              <a:rPr lang="en-US" sz="1600" dirty="0"/>
              <a:t>path</a:t>
            </a:r>
          </a:p>
          <a:p>
            <a:pPr defTabSz="228600"/>
            <a:r>
              <a:rPr lang="en-US" sz="1600" b="1" dirty="0"/>
              <a:t>		</a:t>
            </a:r>
            <a:r>
              <a:rPr lang="en-US" sz="1600" dirty="0" smtClean="0"/>
              <a:t>goal</a:t>
            </a:r>
            <a:endParaRPr lang="en-US" sz="1600" dirty="0"/>
          </a:p>
        </p:txBody>
      </p:sp>
      <p:sp>
        <p:nvSpPr>
          <p:cNvPr id="2051" name="Rectangle 3"/>
          <p:cNvSpPr>
            <a:spLocks noChangeArrowheads="1"/>
          </p:cNvSpPr>
          <p:nvPr/>
        </p:nvSpPr>
        <p:spPr bwMode="auto">
          <a:xfrm>
            <a:off x="5257800" y="5053280"/>
            <a:ext cx="3048000" cy="1323439"/>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Calibri" pitchFamily="34" charset="0"/>
                <a:cs typeface="Times New Roman" pitchFamily="18" charset="0"/>
              </a:rPr>
              <a:t>schema</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i="0" u="none" strike="noStrike" cap="none" normalizeH="0" baseline="0" dirty="0" err="1" smtClean="0">
                <a:ln>
                  <a:noFill/>
                </a:ln>
                <a:solidFill>
                  <a:srgbClr val="FF0000"/>
                </a:solidFill>
                <a:effectLst/>
                <a:ea typeface="Calibri" pitchFamily="34" charset="0"/>
                <a:cs typeface="Times New Roman" pitchFamily="18" charset="0"/>
              </a:rPr>
              <a:t>MotionAlongAPath</a:t>
            </a:r>
            <a:endParaRPr kumimoji="0" lang="en-US" sz="160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subcase</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i="0" u="none" strike="noStrike" cap="none" normalizeH="0" baseline="0" dirty="0" smtClean="0">
                <a:ln>
                  <a:noFill/>
                </a:ln>
                <a:solidFill>
                  <a:srgbClr val="000080"/>
                </a:solidFill>
                <a:effectLst/>
                <a:ea typeface="Calibri" pitchFamily="34" charset="0"/>
                <a:cs typeface="Times New Roman" pitchFamily="18" charset="0"/>
              </a:rPr>
              <a:t>of</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Motion</a:t>
            </a:r>
            <a:endParaRPr kumimoji="0" lang="en-US" sz="16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evokes</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i="0" u="none" strike="noStrike" cap="none" normalizeH="0" baseline="0" dirty="0" smtClean="0">
                <a:ln>
                  <a:noFill/>
                </a:ln>
                <a:solidFill>
                  <a:srgbClr val="00B050"/>
                </a:solidFill>
                <a:effectLst/>
                <a:ea typeface="Calibri" pitchFamily="34" charset="0"/>
                <a:cs typeface="Times New Roman" pitchFamily="18" charset="0"/>
              </a:rPr>
              <a:t>SPG</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as</a:t>
            </a: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i="0" u="none" strike="noStrike" cap="none" normalizeH="0" baseline="0" dirty="0" err="1" smtClean="0">
                <a:ln>
                  <a:noFill/>
                </a:ln>
                <a:solidFill>
                  <a:schemeClr val="tx1"/>
                </a:solidFill>
                <a:effectLst/>
                <a:ea typeface="Calibri" pitchFamily="34" charset="0"/>
                <a:cs typeface="Times New Roman" pitchFamily="18" charset="0"/>
              </a:rPr>
              <a:t>spg</a:t>
            </a:r>
            <a:endParaRPr kumimoji="0" lang="en-US" sz="16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constraints  </a:t>
            </a:r>
            <a:endParaRPr kumimoji="0" lang="en-US" sz="16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ea typeface="Calibri" pitchFamily="34" charset="0"/>
                <a:cs typeface="Times New Roman" pitchFamily="18" charset="0"/>
              </a:rPr>
              <a:t>      mover ↔ </a:t>
            </a:r>
            <a:r>
              <a:rPr kumimoji="0" lang="en-US" sz="1600" i="0" u="none" strike="noStrike" cap="none" normalizeH="0" baseline="0" dirty="0" err="1" smtClean="0">
                <a:ln>
                  <a:noFill/>
                </a:ln>
                <a:solidFill>
                  <a:schemeClr val="tx1"/>
                </a:solidFill>
                <a:effectLst/>
                <a:ea typeface="Calibri" pitchFamily="34" charset="0"/>
                <a:cs typeface="Times New Roman" pitchFamily="18" charset="0"/>
              </a:rPr>
              <a:t>spg.trajector</a:t>
            </a:r>
            <a:endParaRPr kumimoji="0" lang="en-US" sz="160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4774919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457200" y="1295400"/>
            <a:ext cx="5105400" cy="5257800"/>
          </a:xfrm>
        </p:spPr>
        <p:txBody>
          <a:bodyPr>
            <a:normAutofit fontScale="85000" lnSpcReduction="10000"/>
          </a:bodyPr>
          <a:lstStyle/>
          <a:p>
            <a:r>
              <a:rPr lang="en-US" dirty="0" smtClean="0"/>
              <a:t>ECG: the notation</a:t>
            </a:r>
          </a:p>
          <a:p>
            <a:pPr lvl="1"/>
            <a:r>
              <a:rPr lang="en-US" dirty="0" smtClean="0"/>
              <a:t>the semantics of </a:t>
            </a:r>
            <a:r>
              <a:rPr lang="en-US" i="1" dirty="0" smtClean="0"/>
              <a:t>he slid</a:t>
            </a:r>
          </a:p>
          <a:p>
            <a:r>
              <a:rPr lang="en-US" dirty="0" smtClean="0">
                <a:solidFill>
                  <a:srgbClr val="FF0000"/>
                </a:solidFill>
              </a:rPr>
              <a:t>Motion</a:t>
            </a:r>
          </a:p>
          <a:p>
            <a:pPr lvl="1"/>
            <a:r>
              <a:rPr lang="en-US" dirty="0" smtClean="0"/>
              <a:t>a</a:t>
            </a:r>
            <a:r>
              <a:rPr lang="en-US" i="1" dirty="0" smtClean="0"/>
              <a:t> </a:t>
            </a:r>
            <a:r>
              <a:rPr lang="en-US" b="1" dirty="0" smtClean="0"/>
              <a:t>subcase of</a:t>
            </a:r>
            <a:r>
              <a:rPr lang="en-US" i="1" dirty="0" smtClean="0"/>
              <a:t> </a:t>
            </a:r>
            <a:r>
              <a:rPr lang="en-US" dirty="0" smtClean="0">
                <a:solidFill>
                  <a:schemeClr val="tx2"/>
                </a:solidFill>
              </a:rPr>
              <a:t>Process</a:t>
            </a:r>
          </a:p>
          <a:p>
            <a:pPr lvl="1"/>
            <a:r>
              <a:rPr lang="en-US" dirty="0" smtClean="0"/>
              <a:t>the mover and the protagonist are bound together by the double arrows</a:t>
            </a:r>
          </a:p>
          <a:p>
            <a:pPr lvl="2"/>
            <a:r>
              <a:rPr lang="en-US" dirty="0" smtClean="0"/>
              <a:t>i.e., the mover is the primary participant in a Motion action</a:t>
            </a:r>
          </a:p>
          <a:p>
            <a:pPr lvl="1"/>
            <a:r>
              <a:rPr lang="en-US" dirty="0" smtClean="0"/>
              <a:t>the x-net role is typed to be of the x-schematic type motion</a:t>
            </a:r>
          </a:p>
          <a:p>
            <a:pPr lvl="1"/>
            <a:r>
              <a:rPr lang="en-US" b="1" dirty="0" smtClean="0">
                <a:ea typeface="Calibri" pitchFamily="34" charset="0"/>
                <a:cs typeface="Times New Roman" pitchFamily="18" charset="0"/>
              </a:rPr>
              <a:t>@</a:t>
            </a:r>
            <a:r>
              <a:rPr lang="en-US" dirty="0" smtClean="0">
                <a:ea typeface="Calibri" pitchFamily="34" charset="0"/>
                <a:cs typeface="Times New Roman" pitchFamily="18" charset="0"/>
              </a:rPr>
              <a:t>process is in external ontology</a:t>
            </a:r>
            <a:endParaRPr lang="en-US" dirty="0" smtClean="0"/>
          </a:p>
          <a:p>
            <a:r>
              <a:rPr lang="en-US" dirty="0" smtClean="0"/>
              <a:t>x-schemas</a:t>
            </a:r>
          </a:p>
          <a:p>
            <a:pPr lvl="1"/>
            <a:r>
              <a:rPr lang="en-US" dirty="0" smtClean="0"/>
              <a:t>fine-grained process structure representations</a:t>
            </a:r>
          </a:p>
          <a:p>
            <a:pPr lvl="2"/>
            <a:r>
              <a:rPr lang="en-US" dirty="0" smtClean="0"/>
              <a:t>e.g. walking, pushing, sliding can all be represented as x-schematic structures </a:t>
            </a:r>
          </a:p>
        </p:txBody>
      </p:sp>
      <p:sp>
        <p:nvSpPr>
          <p:cNvPr id="2049" name="Rectangle 1"/>
          <p:cNvSpPr>
            <a:spLocks noChangeArrowheads="1"/>
          </p:cNvSpPr>
          <p:nvPr/>
        </p:nvSpPr>
        <p:spPr bwMode="auto">
          <a:xfrm>
            <a:off x="5638800" y="2438400"/>
            <a:ext cx="3124200" cy="1200329"/>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Times New Roman" pitchFamily="18" charset="0"/>
              </a:rPr>
              <a:t>schema </a:t>
            </a:r>
            <a:r>
              <a:rPr kumimoji="0" lang="en-US" i="0" u="none" strike="noStrike" cap="none" normalizeH="0" baseline="0" dirty="0" smtClean="0">
                <a:ln>
                  <a:noFill/>
                </a:ln>
                <a:solidFill>
                  <a:schemeClr val="tx2"/>
                </a:solidFill>
                <a:effectLst/>
                <a:ea typeface="Calibri" pitchFamily="34" charset="0"/>
                <a:cs typeface="Times New Roman" pitchFamily="18" charset="0"/>
              </a:rPr>
              <a:t>Process</a:t>
            </a:r>
            <a:endParaRPr kumimoji="0" lang="en-US" sz="1400" i="0" u="none" strike="noStrike" cap="none" normalizeH="0" baseline="0" dirty="0" smtClean="0">
              <a:ln>
                <a:noFill/>
              </a:ln>
              <a:solidFill>
                <a:schemeClr val="tx2"/>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Times New Roman" pitchFamily="18" charset="0"/>
              </a:rPr>
              <a:t>   roles</a:t>
            </a:r>
            <a:endParaRPr kumimoji="0" lang="en-US" sz="1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Times New Roman" pitchFamily="18" charset="0"/>
              </a:rPr>
              <a:t>      </a:t>
            </a:r>
            <a:r>
              <a:rPr kumimoji="0" lang="en-US" sz="1600" i="0" u="none" strike="noStrike" cap="none" normalizeH="0" baseline="0" dirty="0" smtClean="0">
                <a:ln>
                  <a:noFill/>
                </a:ln>
                <a:effectLst/>
                <a:ea typeface="Calibri" pitchFamily="34" charset="0"/>
                <a:cs typeface="Times New Roman" pitchFamily="18" charset="0"/>
              </a:rPr>
              <a:t>protagonist</a:t>
            </a:r>
            <a:endParaRPr kumimoji="0" lang="en-US" sz="140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ea typeface="Calibri" pitchFamily="34" charset="0"/>
                <a:cs typeface="Times New Roman" pitchFamily="18" charset="0"/>
              </a:rPr>
              <a:t>      </a:t>
            </a:r>
            <a:r>
              <a:rPr kumimoji="0" lang="en-US" i="0" u="none" strike="noStrike" cap="none" normalizeH="0" baseline="0" dirty="0" smtClean="0">
                <a:ln>
                  <a:noFill/>
                </a:ln>
                <a:effectLst/>
                <a:ea typeface="Calibri" pitchFamily="34" charset="0"/>
                <a:cs typeface="Times New Roman" pitchFamily="18" charset="0"/>
              </a:rPr>
              <a:t>x-net</a:t>
            </a:r>
            <a:r>
              <a:rPr kumimoji="0" lang="en-US" b="1" i="0" u="none" strike="noStrike" cap="none" normalizeH="0" baseline="0" dirty="0" smtClean="0">
                <a:ln>
                  <a:noFill/>
                </a:ln>
                <a:effectLst/>
                <a:ea typeface="Calibri" pitchFamily="34" charset="0"/>
                <a:cs typeface="Times New Roman" pitchFamily="18" charset="0"/>
              </a:rPr>
              <a:t>: @</a:t>
            </a:r>
            <a:r>
              <a:rPr kumimoji="0" lang="en-US" i="0" u="none" strike="noStrike" cap="none" normalizeH="0" baseline="0" dirty="0" smtClean="0">
                <a:ln>
                  <a:noFill/>
                </a:ln>
                <a:effectLst/>
                <a:ea typeface="Calibri" pitchFamily="34" charset="0"/>
                <a:cs typeface="Times New Roman" pitchFamily="18" charset="0"/>
              </a:rPr>
              <a:t>process</a:t>
            </a:r>
            <a:endParaRPr kumimoji="0" lang="en-US" sz="4000" i="0" u="none" strike="noStrike" cap="none" normalizeH="0" baseline="0" dirty="0" smtClean="0">
              <a:ln>
                <a:noFill/>
              </a:ln>
              <a:effectLst/>
              <a:cs typeface="Arial" pitchFamily="34" charset="0"/>
            </a:endParaRPr>
          </a:p>
        </p:txBody>
      </p:sp>
      <p:sp>
        <p:nvSpPr>
          <p:cNvPr id="2050" name="Rectangle 2"/>
          <p:cNvSpPr>
            <a:spLocks noChangeArrowheads="1"/>
          </p:cNvSpPr>
          <p:nvPr/>
        </p:nvSpPr>
        <p:spPr bwMode="auto">
          <a:xfrm>
            <a:off x="5638800" y="3869321"/>
            <a:ext cx="3124200" cy="2369880"/>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Calibri" pitchFamily="34" charset="0"/>
                <a:cs typeface="Times New Roman" pitchFamily="18" charset="0"/>
              </a:rPr>
              <a:t>schema</a:t>
            </a:r>
            <a:r>
              <a:rPr kumimoji="0" lang="en-US" sz="1600" i="0" u="none" strike="noStrike" cap="none" normalizeH="0" baseline="0" dirty="0" smtClean="0">
                <a:ln>
                  <a:noFill/>
                </a:ln>
                <a:effectLst/>
                <a:ea typeface="Calibri" pitchFamily="34" charset="0"/>
                <a:cs typeface="Times New Roman" pitchFamily="18" charset="0"/>
              </a:rPr>
              <a:t> </a:t>
            </a:r>
            <a:r>
              <a:rPr kumimoji="0" lang="en-US" sz="1600" i="0" u="none" strike="noStrike" cap="none" normalizeH="0" baseline="0" dirty="0" smtClean="0">
                <a:ln>
                  <a:noFill/>
                </a:ln>
                <a:solidFill>
                  <a:srgbClr val="FF0000"/>
                </a:solidFill>
                <a:effectLst/>
                <a:ea typeface="Calibri" pitchFamily="34" charset="0"/>
                <a:cs typeface="Times New Roman" pitchFamily="18" charset="0"/>
              </a:rPr>
              <a:t>Motion</a:t>
            </a:r>
            <a:endParaRPr kumimoji="0" lang="en-US" sz="160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subcase</a:t>
            </a:r>
            <a:r>
              <a:rPr kumimoji="0" lang="en-US" sz="1600" i="0" u="none" strike="noStrike" cap="none" normalizeH="0" baseline="0" dirty="0" smtClean="0">
                <a:ln>
                  <a:noFill/>
                </a:ln>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of</a:t>
            </a:r>
            <a:r>
              <a:rPr kumimoji="0" lang="en-US" sz="1600" i="0" u="none" strike="noStrike" cap="none" normalizeH="0" baseline="0" dirty="0" smtClean="0">
                <a:ln>
                  <a:noFill/>
                </a:ln>
                <a:effectLst/>
                <a:ea typeface="Calibri" pitchFamily="34" charset="0"/>
                <a:cs typeface="Times New Roman" pitchFamily="18" charset="0"/>
              </a:rPr>
              <a:t> </a:t>
            </a:r>
            <a:r>
              <a:rPr kumimoji="0" lang="en-US" sz="1600" i="0" u="none" strike="noStrike" cap="none" normalizeH="0" baseline="0" dirty="0" smtClean="0">
                <a:ln>
                  <a:noFill/>
                </a:ln>
                <a:solidFill>
                  <a:schemeClr val="tx2"/>
                </a:solidFill>
                <a:effectLst/>
                <a:ea typeface="Calibri" pitchFamily="34" charset="0"/>
                <a:cs typeface="Times New Roman" pitchFamily="18" charset="0"/>
              </a:rPr>
              <a:t>Process </a:t>
            </a:r>
            <a:endParaRPr kumimoji="0" lang="en-US" sz="1600" i="0" u="none" strike="noStrike" cap="none" normalizeH="0" baseline="0" dirty="0" smtClean="0">
              <a:ln>
                <a:noFill/>
              </a:ln>
              <a:solidFill>
                <a:schemeClr val="tx2"/>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a:t>
            </a:r>
            <a:r>
              <a:rPr kumimoji="0" lang="en-US" sz="1600" b="1" i="0" u="none" strike="noStrike" cap="none" normalizeH="0" baseline="0" dirty="0" smtClean="0">
                <a:ln>
                  <a:noFill/>
                </a:ln>
                <a:effectLst/>
                <a:ea typeface="Calibri" pitchFamily="34" charset="0"/>
                <a:cs typeface="Times New Roman" pitchFamily="18" charset="0"/>
              </a:rPr>
              <a:t>roles</a:t>
            </a:r>
            <a:endParaRPr kumimoji="0" lang="en-US" sz="16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mover: @entity  </a:t>
            </a:r>
            <a:endParaRPr kumimoji="0" lang="en-US" sz="160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speed		// scale</a:t>
            </a:r>
            <a:endParaRPr kumimoji="0" lang="en-US" sz="160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heading	// place  </a:t>
            </a:r>
            <a:endParaRPr kumimoji="0" lang="en-US" sz="160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x-net: @motion</a:t>
            </a:r>
            <a:r>
              <a:rPr kumimoji="0" lang="en-US" sz="1600" i="0" u="none" strike="noStrike" cap="none" normalizeH="0" dirty="0" smtClean="0">
                <a:ln>
                  <a:noFill/>
                </a:ln>
                <a:effectLst/>
                <a:ea typeface="Calibri" pitchFamily="34" charset="0"/>
                <a:cs typeface="Times New Roman" pitchFamily="18" charset="0"/>
              </a:rPr>
              <a:t> 	</a:t>
            </a:r>
            <a:r>
              <a:rPr kumimoji="0" lang="en-US" sz="1600" i="0" u="none" strike="noStrike" cap="none" normalizeH="0" baseline="0" dirty="0" smtClean="0">
                <a:ln>
                  <a:noFill/>
                </a:ln>
                <a:effectLst/>
                <a:ea typeface="Calibri" pitchFamily="34" charset="0"/>
                <a:cs typeface="Times New Roman" pitchFamily="18" charset="0"/>
              </a:rPr>
              <a:t>// modified</a:t>
            </a:r>
            <a:endParaRPr kumimoji="0" lang="en-US" sz="160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Calibri" pitchFamily="34" charset="0"/>
                <a:cs typeface="Times New Roman" pitchFamily="18" charset="0"/>
              </a:rPr>
              <a:t>constraints</a:t>
            </a:r>
            <a:endParaRPr kumimoji="0" lang="en-US" sz="16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effectLst/>
                <a:ea typeface="Calibri" pitchFamily="34" charset="0"/>
                <a:cs typeface="Times New Roman" pitchFamily="18" charset="0"/>
              </a:rPr>
              <a:t>      mover ↔ protagonist</a:t>
            </a:r>
            <a:endParaRPr kumimoji="0" lang="en-US" sz="160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32313420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Schema Lattice</a:t>
            </a:r>
          </a:p>
        </p:txBody>
      </p:sp>
      <p:sp>
        <p:nvSpPr>
          <p:cNvPr id="15363" name="Rectangle 64"/>
          <p:cNvSpPr>
            <a:spLocks noChangeArrowheads="1"/>
          </p:cNvSpPr>
          <p:nvPr/>
        </p:nvSpPr>
        <p:spPr bwMode="auto">
          <a:xfrm>
            <a:off x="400050" y="671513"/>
            <a:ext cx="9144000" cy="609600"/>
          </a:xfrm>
          <a:prstGeom prst="rect">
            <a:avLst/>
          </a:prstGeom>
          <a:noFill/>
          <a:ln w="9525">
            <a:noFill/>
            <a:miter lim="800000"/>
            <a:headEnd/>
            <a:tailEnd/>
          </a:ln>
        </p:spPr>
        <p:txBody>
          <a:bodyPr>
            <a:spAutoFit/>
          </a:bodyPr>
          <a:lstStyle/>
          <a:p>
            <a:r>
              <a:rPr lang="en-US" sz="1000">
                <a:latin typeface="Arial" charset="0"/>
                <a:cs typeface="Arial" charset="0"/>
              </a:rPr>
              <a:t> </a:t>
            </a:r>
            <a:endParaRPr lang="en-US" sz="1200">
              <a:cs typeface="Times New Roman" pitchFamily="18" charset="0"/>
            </a:endParaRPr>
          </a:p>
          <a:p>
            <a:pPr eaLnBrk="0" hangingPunct="0"/>
            <a:endParaRPr lang="en-US"/>
          </a:p>
        </p:txBody>
      </p:sp>
      <p:sp>
        <p:nvSpPr>
          <p:cNvPr id="15364" name="Rectangle 163"/>
          <p:cNvSpPr>
            <a:spLocks noChangeArrowheads="1"/>
          </p:cNvSpPr>
          <p:nvPr/>
        </p:nvSpPr>
        <p:spPr bwMode="auto">
          <a:xfrm>
            <a:off x="4343400" y="2133600"/>
            <a:ext cx="1524000" cy="511175"/>
          </a:xfrm>
          <a:prstGeom prst="rect">
            <a:avLst/>
          </a:prstGeom>
          <a:solidFill>
            <a:srgbClr val="FFFFCC"/>
          </a:solidFill>
          <a:ln w="19050">
            <a:solidFill>
              <a:srgbClr val="FF0000"/>
            </a:solidFill>
            <a:miter lim="800000"/>
            <a:headEnd/>
            <a:tailEnd/>
          </a:ln>
        </p:spPr>
        <p:txBody>
          <a:bodyPr/>
          <a:lstStyle/>
          <a:p>
            <a:pPr eaLnBrk="0" hangingPunct="0"/>
            <a:r>
              <a:rPr lang="en-US" sz="1600" b="1">
                <a:latin typeface="Arial" charset="0"/>
              </a:rPr>
              <a:t>MotorControl</a:t>
            </a:r>
          </a:p>
        </p:txBody>
      </p:sp>
      <p:sp>
        <p:nvSpPr>
          <p:cNvPr id="15365" name="Rectangle 164"/>
          <p:cNvSpPr>
            <a:spLocks noChangeArrowheads="1"/>
          </p:cNvSpPr>
          <p:nvPr/>
        </p:nvSpPr>
        <p:spPr bwMode="auto">
          <a:xfrm>
            <a:off x="6248400" y="3048000"/>
            <a:ext cx="898525" cy="423863"/>
          </a:xfrm>
          <a:prstGeom prst="rect">
            <a:avLst/>
          </a:prstGeom>
          <a:solidFill>
            <a:srgbClr val="FFFFFF"/>
          </a:solidFill>
          <a:ln w="19050">
            <a:solidFill>
              <a:srgbClr val="0000FF"/>
            </a:solidFill>
            <a:miter lim="800000"/>
            <a:headEnd/>
            <a:tailEnd/>
          </a:ln>
        </p:spPr>
        <p:txBody>
          <a:bodyPr/>
          <a:lstStyle/>
          <a:p>
            <a:pPr eaLnBrk="0" hangingPunct="0"/>
            <a:r>
              <a:rPr lang="en-US" sz="1600" b="1">
                <a:latin typeface="Arial" charset="0"/>
              </a:rPr>
              <a:t>Motion</a:t>
            </a:r>
          </a:p>
        </p:txBody>
      </p:sp>
      <p:sp>
        <p:nvSpPr>
          <p:cNvPr id="15366" name="Rectangle 165"/>
          <p:cNvSpPr>
            <a:spLocks noChangeArrowheads="1"/>
          </p:cNvSpPr>
          <p:nvPr/>
        </p:nvSpPr>
        <p:spPr bwMode="auto">
          <a:xfrm>
            <a:off x="6400800" y="4572000"/>
            <a:ext cx="627063" cy="427038"/>
          </a:xfrm>
          <a:prstGeom prst="rect">
            <a:avLst/>
          </a:prstGeom>
          <a:solidFill>
            <a:srgbClr val="FFFFFF"/>
          </a:solidFill>
          <a:ln w="19050">
            <a:solidFill>
              <a:srgbClr val="00FF00"/>
            </a:solidFill>
            <a:miter lim="800000"/>
            <a:headEnd/>
            <a:tailEnd/>
          </a:ln>
        </p:spPr>
        <p:txBody>
          <a:bodyPr/>
          <a:lstStyle/>
          <a:p>
            <a:pPr eaLnBrk="0" hangingPunct="0"/>
            <a:r>
              <a:rPr lang="en-US" sz="1400" b="1">
                <a:latin typeface="Arial" charset="0"/>
              </a:rPr>
              <a:t>SPG</a:t>
            </a:r>
          </a:p>
          <a:p>
            <a:pPr eaLnBrk="0" hangingPunct="0"/>
            <a:r>
              <a:rPr lang="en-US" sz="1000" b="1">
                <a:latin typeface="Arial" charset="0"/>
              </a:rPr>
              <a:t>  </a:t>
            </a:r>
            <a:endParaRPr lang="en-US" sz="1000">
              <a:latin typeface="Arial" charset="0"/>
            </a:endParaRPr>
          </a:p>
        </p:txBody>
      </p:sp>
      <p:sp>
        <p:nvSpPr>
          <p:cNvPr id="15367" name="Rectangle 166"/>
          <p:cNvSpPr>
            <a:spLocks noChangeArrowheads="1"/>
          </p:cNvSpPr>
          <p:nvPr/>
        </p:nvSpPr>
        <p:spPr bwMode="auto">
          <a:xfrm>
            <a:off x="4633913" y="3309938"/>
            <a:ext cx="1139825" cy="576262"/>
          </a:xfrm>
          <a:prstGeom prst="rect">
            <a:avLst/>
          </a:prstGeom>
          <a:solidFill>
            <a:srgbClr val="FFFFFF"/>
          </a:solidFill>
          <a:ln w="9525">
            <a:solidFill>
              <a:srgbClr val="000000"/>
            </a:solidFill>
            <a:miter lim="800000"/>
            <a:headEnd/>
            <a:tailEnd/>
          </a:ln>
        </p:spPr>
        <p:txBody>
          <a:bodyPr/>
          <a:lstStyle/>
          <a:p>
            <a:pPr eaLnBrk="0" hangingPunct="0"/>
            <a:r>
              <a:rPr lang="en-US" sz="1600" b="1">
                <a:latin typeface="Arial" charset="0"/>
              </a:rPr>
              <a:t>Effector</a:t>
            </a:r>
          </a:p>
          <a:p>
            <a:pPr eaLnBrk="0" hangingPunct="0"/>
            <a:r>
              <a:rPr lang="en-US" sz="1600" b="1">
                <a:latin typeface="Arial" charset="0"/>
              </a:rPr>
              <a:t>Motion</a:t>
            </a:r>
          </a:p>
        </p:txBody>
      </p:sp>
      <p:sp>
        <p:nvSpPr>
          <p:cNvPr id="15368" name="Line 167"/>
          <p:cNvSpPr>
            <a:spLocks noChangeShapeType="1"/>
          </p:cNvSpPr>
          <p:nvPr/>
        </p:nvSpPr>
        <p:spPr bwMode="auto">
          <a:xfrm>
            <a:off x="5410200" y="2743200"/>
            <a:ext cx="111125" cy="566738"/>
          </a:xfrm>
          <a:prstGeom prst="line">
            <a:avLst/>
          </a:prstGeom>
          <a:noFill/>
          <a:ln w="9525">
            <a:solidFill>
              <a:srgbClr val="FF0000"/>
            </a:solidFill>
            <a:round/>
            <a:headEnd/>
            <a:tailEnd type="triangle" w="med" len="med"/>
          </a:ln>
        </p:spPr>
        <p:txBody>
          <a:bodyPr/>
          <a:lstStyle/>
          <a:p>
            <a:endParaRPr lang="en-US"/>
          </a:p>
        </p:txBody>
      </p:sp>
      <p:sp>
        <p:nvSpPr>
          <p:cNvPr id="15369" name="Text Box 168"/>
          <p:cNvSpPr txBox="1">
            <a:spLocks noChangeArrowheads="1"/>
          </p:cNvSpPr>
          <p:nvPr/>
        </p:nvSpPr>
        <p:spPr bwMode="auto">
          <a:xfrm>
            <a:off x="4508500" y="4267200"/>
            <a:ext cx="1392238" cy="612775"/>
          </a:xfrm>
          <a:prstGeom prst="rect">
            <a:avLst/>
          </a:prstGeom>
          <a:solidFill>
            <a:srgbClr val="FFFFFF"/>
          </a:solidFill>
          <a:ln w="9525">
            <a:solidFill>
              <a:srgbClr val="000000"/>
            </a:solidFill>
            <a:miter lim="800000"/>
            <a:headEnd/>
            <a:tailEnd/>
          </a:ln>
        </p:spPr>
        <p:txBody>
          <a:bodyPr/>
          <a:lstStyle/>
          <a:p>
            <a:pPr eaLnBrk="0" hangingPunct="0"/>
            <a:r>
              <a:rPr lang="en-US" sz="1600" b="1">
                <a:latin typeface="Arial" charset="0"/>
              </a:rPr>
              <a:t>Effector</a:t>
            </a:r>
          </a:p>
          <a:p>
            <a:pPr eaLnBrk="0" hangingPunct="0"/>
            <a:r>
              <a:rPr lang="en-US" sz="1600" b="1">
                <a:latin typeface="Arial" charset="0"/>
              </a:rPr>
              <a:t>MotionPath</a:t>
            </a:r>
          </a:p>
          <a:p>
            <a:pPr eaLnBrk="0" hangingPunct="0"/>
            <a:r>
              <a:rPr lang="en-US" sz="800">
                <a:latin typeface="Arial" charset="0"/>
              </a:rPr>
              <a:t>  </a:t>
            </a:r>
          </a:p>
        </p:txBody>
      </p:sp>
      <p:sp>
        <p:nvSpPr>
          <p:cNvPr id="15370" name="Line 170"/>
          <p:cNvSpPr>
            <a:spLocks noChangeShapeType="1"/>
          </p:cNvSpPr>
          <p:nvPr/>
        </p:nvSpPr>
        <p:spPr bwMode="auto">
          <a:xfrm flipH="1">
            <a:off x="5773738" y="3276600"/>
            <a:ext cx="474662" cy="195263"/>
          </a:xfrm>
          <a:prstGeom prst="line">
            <a:avLst/>
          </a:prstGeom>
          <a:noFill/>
          <a:ln w="9525">
            <a:solidFill>
              <a:srgbClr val="0000FF"/>
            </a:solidFill>
            <a:round/>
            <a:headEnd/>
            <a:tailEnd type="triangle" w="med" len="med"/>
          </a:ln>
        </p:spPr>
        <p:txBody>
          <a:bodyPr/>
          <a:lstStyle/>
          <a:p>
            <a:endParaRPr lang="en-US"/>
          </a:p>
        </p:txBody>
      </p:sp>
      <p:sp>
        <p:nvSpPr>
          <p:cNvPr id="15371" name="Line 171"/>
          <p:cNvSpPr>
            <a:spLocks noChangeShapeType="1"/>
          </p:cNvSpPr>
          <p:nvPr/>
        </p:nvSpPr>
        <p:spPr bwMode="auto">
          <a:xfrm flipH="1">
            <a:off x="5867400" y="4724400"/>
            <a:ext cx="506413" cy="0"/>
          </a:xfrm>
          <a:prstGeom prst="line">
            <a:avLst/>
          </a:prstGeom>
          <a:noFill/>
          <a:ln w="9525">
            <a:solidFill>
              <a:srgbClr val="00FF00"/>
            </a:solidFill>
            <a:round/>
            <a:headEnd/>
            <a:tailEnd type="triangle" w="med" len="med"/>
          </a:ln>
        </p:spPr>
        <p:txBody>
          <a:bodyPr/>
          <a:lstStyle/>
          <a:p>
            <a:endParaRPr lang="en-US"/>
          </a:p>
        </p:txBody>
      </p:sp>
      <p:sp>
        <p:nvSpPr>
          <p:cNvPr id="15372" name="Text Box 172"/>
          <p:cNvSpPr txBox="1">
            <a:spLocks noChangeArrowheads="1"/>
          </p:cNvSpPr>
          <p:nvPr/>
        </p:nvSpPr>
        <p:spPr bwMode="auto">
          <a:xfrm>
            <a:off x="2209800" y="2438400"/>
            <a:ext cx="1695450" cy="441325"/>
          </a:xfrm>
          <a:prstGeom prst="rect">
            <a:avLst/>
          </a:prstGeom>
          <a:solidFill>
            <a:srgbClr val="FFFFFF"/>
          </a:solidFill>
          <a:ln w="19050">
            <a:solidFill>
              <a:srgbClr val="FF00FF"/>
            </a:solidFill>
            <a:miter lim="800000"/>
            <a:headEnd/>
            <a:tailEnd/>
          </a:ln>
        </p:spPr>
        <p:txBody>
          <a:bodyPr/>
          <a:lstStyle/>
          <a:p>
            <a:pPr eaLnBrk="0" hangingPunct="0"/>
            <a:r>
              <a:rPr lang="en-US" sz="1600" b="1">
                <a:latin typeface="Arial" charset="0"/>
              </a:rPr>
              <a:t>ForceTransfer</a:t>
            </a:r>
          </a:p>
        </p:txBody>
      </p:sp>
      <p:sp>
        <p:nvSpPr>
          <p:cNvPr id="15373" name="Text Box 173"/>
          <p:cNvSpPr txBox="1">
            <a:spLocks noChangeArrowheads="1"/>
          </p:cNvSpPr>
          <p:nvPr/>
        </p:nvSpPr>
        <p:spPr bwMode="auto">
          <a:xfrm>
            <a:off x="2470150" y="3349625"/>
            <a:ext cx="1873250" cy="639763"/>
          </a:xfrm>
          <a:prstGeom prst="rect">
            <a:avLst/>
          </a:prstGeom>
          <a:solidFill>
            <a:srgbClr val="FFFFCC"/>
          </a:solidFill>
          <a:ln w="9525">
            <a:solidFill>
              <a:srgbClr val="000000"/>
            </a:solidFill>
            <a:miter lim="800000"/>
            <a:headEnd/>
            <a:tailEnd/>
          </a:ln>
        </p:spPr>
        <p:txBody>
          <a:bodyPr/>
          <a:lstStyle/>
          <a:p>
            <a:pPr eaLnBrk="0" hangingPunct="0"/>
            <a:r>
              <a:rPr lang="en-US" sz="1600" b="1">
                <a:latin typeface="Arial" charset="0"/>
              </a:rPr>
              <a:t>ForceApplication</a:t>
            </a:r>
            <a:endParaRPr lang="en-US" sz="1600">
              <a:latin typeface="Arial" charset="0"/>
            </a:endParaRPr>
          </a:p>
        </p:txBody>
      </p:sp>
      <p:sp>
        <p:nvSpPr>
          <p:cNvPr id="15374" name="Text Box 174"/>
          <p:cNvSpPr txBox="1">
            <a:spLocks noChangeArrowheads="1"/>
          </p:cNvSpPr>
          <p:nvPr/>
        </p:nvSpPr>
        <p:spPr bwMode="auto">
          <a:xfrm>
            <a:off x="7391400" y="5562600"/>
            <a:ext cx="1212850" cy="382588"/>
          </a:xfrm>
          <a:prstGeom prst="rect">
            <a:avLst/>
          </a:prstGeom>
          <a:solidFill>
            <a:srgbClr val="FFFFFF"/>
          </a:solidFill>
          <a:ln w="19050">
            <a:solidFill>
              <a:srgbClr val="339966"/>
            </a:solidFill>
            <a:miter lim="800000"/>
            <a:headEnd/>
            <a:tailEnd/>
          </a:ln>
        </p:spPr>
        <p:txBody>
          <a:bodyPr/>
          <a:lstStyle/>
          <a:p>
            <a:pPr eaLnBrk="0" hangingPunct="0"/>
            <a:r>
              <a:rPr lang="en-US" sz="1600" b="1">
                <a:latin typeface="Arial" charset="0"/>
              </a:rPr>
              <a:t>Contact</a:t>
            </a:r>
          </a:p>
        </p:txBody>
      </p:sp>
      <p:sp>
        <p:nvSpPr>
          <p:cNvPr id="15375" name="Line 175"/>
          <p:cNvSpPr>
            <a:spLocks noChangeShapeType="1"/>
          </p:cNvSpPr>
          <p:nvPr/>
        </p:nvSpPr>
        <p:spPr bwMode="auto">
          <a:xfrm flipH="1">
            <a:off x="3073400" y="2895600"/>
            <a:ext cx="50800" cy="454025"/>
          </a:xfrm>
          <a:prstGeom prst="line">
            <a:avLst/>
          </a:prstGeom>
          <a:noFill/>
          <a:ln w="9525">
            <a:solidFill>
              <a:srgbClr val="FF00FF"/>
            </a:solidFill>
            <a:round/>
            <a:headEnd/>
            <a:tailEnd type="triangle" w="med" len="med"/>
          </a:ln>
        </p:spPr>
        <p:txBody>
          <a:bodyPr/>
          <a:lstStyle/>
          <a:p>
            <a:endParaRPr lang="en-US"/>
          </a:p>
        </p:txBody>
      </p:sp>
      <p:sp>
        <p:nvSpPr>
          <p:cNvPr id="15376" name="Text Box 176"/>
          <p:cNvSpPr txBox="1">
            <a:spLocks noChangeArrowheads="1"/>
          </p:cNvSpPr>
          <p:nvPr/>
        </p:nvSpPr>
        <p:spPr bwMode="auto">
          <a:xfrm>
            <a:off x="4508500" y="5432425"/>
            <a:ext cx="2349500" cy="663575"/>
          </a:xfrm>
          <a:prstGeom prst="rect">
            <a:avLst/>
          </a:prstGeom>
          <a:solidFill>
            <a:srgbClr val="FFFFFF"/>
          </a:solidFill>
          <a:ln w="9525">
            <a:solidFill>
              <a:srgbClr val="000000"/>
            </a:solidFill>
            <a:miter lim="800000"/>
            <a:headEnd/>
            <a:tailEnd/>
          </a:ln>
        </p:spPr>
        <p:txBody>
          <a:bodyPr/>
          <a:lstStyle/>
          <a:p>
            <a:pPr eaLnBrk="0" hangingPunct="0"/>
            <a:r>
              <a:rPr lang="en-US" sz="1600">
                <a:latin typeface="Arial" charset="0"/>
              </a:rPr>
              <a:t>SpatiallyDirectedAction  </a:t>
            </a:r>
          </a:p>
          <a:p>
            <a:pPr eaLnBrk="0" hangingPunct="0"/>
            <a:r>
              <a:rPr lang="en-US" sz="800">
                <a:latin typeface="Arial" charset="0"/>
              </a:rPr>
              <a:t>   </a:t>
            </a:r>
            <a:endParaRPr lang="en-US" sz="1000" b="1">
              <a:latin typeface="Arial" charset="0"/>
            </a:endParaRPr>
          </a:p>
        </p:txBody>
      </p:sp>
      <p:sp>
        <p:nvSpPr>
          <p:cNvPr id="15377" name="Line 177"/>
          <p:cNvSpPr>
            <a:spLocks noChangeShapeType="1"/>
          </p:cNvSpPr>
          <p:nvPr/>
        </p:nvSpPr>
        <p:spPr bwMode="auto">
          <a:xfrm flipH="1">
            <a:off x="2989263" y="3962400"/>
            <a:ext cx="0" cy="1470025"/>
          </a:xfrm>
          <a:prstGeom prst="line">
            <a:avLst/>
          </a:prstGeom>
          <a:noFill/>
          <a:ln w="9525">
            <a:solidFill>
              <a:srgbClr val="FF00FF"/>
            </a:solidFill>
            <a:round/>
            <a:headEnd/>
            <a:tailEnd type="triangle" w="med" len="med"/>
          </a:ln>
        </p:spPr>
        <p:txBody>
          <a:bodyPr/>
          <a:lstStyle/>
          <a:p>
            <a:endParaRPr lang="en-US"/>
          </a:p>
        </p:txBody>
      </p:sp>
      <p:sp>
        <p:nvSpPr>
          <p:cNvPr id="15378" name="Text Box 178"/>
          <p:cNvSpPr txBox="1">
            <a:spLocks noChangeArrowheads="1"/>
          </p:cNvSpPr>
          <p:nvPr/>
        </p:nvSpPr>
        <p:spPr bwMode="auto">
          <a:xfrm>
            <a:off x="457200" y="3587750"/>
            <a:ext cx="1509713" cy="450850"/>
          </a:xfrm>
          <a:prstGeom prst="rect">
            <a:avLst/>
          </a:prstGeom>
          <a:solidFill>
            <a:srgbClr val="FFFFFF"/>
          </a:solidFill>
          <a:ln w="9525">
            <a:solidFill>
              <a:srgbClr val="000000"/>
            </a:solidFill>
            <a:miter lim="800000"/>
            <a:headEnd/>
            <a:tailEnd/>
          </a:ln>
        </p:spPr>
        <p:txBody>
          <a:bodyPr/>
          <a:lstStyle/>
          <a:p>
            <a:pPr eaLnBrk="0" hangingPunct="0"/>
            <a:r>
              <a:rPr lang="en-US" sz="1600" b="1">
                <a:latin typeface="Arial" charset="0"/>
              </a:rPr>
              <a:t>CauseEffect</a:t>
            </a:r>
          </a:p>
        </p:txBody>
      </p:sp>
      <p:sp>
        <p:nvSpPr>
          <p:cNvPr id="15379" name="Line 179"/>
          <p:cNvSpPr>
            <a:spLocks noChangeShapeType="1"/>
          </p:cNvSpPr>
          <p:nvPr/>
        </p:nvSpPr>
        <p:spPr bwMode="auto">
          <a:xfrm flipH="1">
            <a:off x="1976438" y="3776663"/>
            <a:ext cx="493712" cy="138112"/>
          </a:xfrm>
          <a:prstGeom prst="line">
            <a:avLst/>
          </a:prstGeom>
          <a:noFill/>
          <a:ln w="9525">
            <a:solidFill>
              <a:srgbClr val="FF0000"/>
            </a:solidFill>
            <a:round/>
            <a:headEnd/>
            <a:tailEnd type="triangle" w="med" len="med"/>
          </a:ln>
        </p:spPr>
        <p:txBody>
          <a:bodyPr/>
          <a:lstStyle/>
          <a:p>
            <a:endParaRPr lang="en-US"/>
          </a:p>
        </p:txBody>
      </p:sp>
      <p:sp>
        <p:nvSpPr>
          <p:cNvPr id="15380" name="Line 180"/>
          <p:cNvSpPr>
            <a:spLocks noChangeShapeType="1"/>
          </p:cNvSpPr>
          <p:nvPr/>
        </p:nvSpPr>
        <p:spPr bwMode="auto">
          <a:xfrm flipV="1">
            <a:off x="4267200" y="2655888"/>
            <a:ext cx="493713" cy="620712"/>
          </a:xfrm>
          <a:prstGeom prst="line">
            <a:avLst/>
          </a:prstGeom>
          <a:noFill/>
          <a:ln w="9525">
            <a:solidFill>
              <a:srgbClr val="FF0000"/>
            </a:solidFill>
            <a:round/>
            <a:headEnd type="triangle" w="med" len="med"/>
            <a:tailEnd/>
          </a:ln>
        </p:spPr>
        <p:txBody>
          <a:bodyPr/>
          <a:lstStyle/>
          <a:p>
            <a:endParaRPr lang="en-US"/>
          </a:p>
        </p:txBody>
      </p:sp>
      <p:sp>
        <p:nvSpPr>
          <p:cNvPr id="15381" name="Line 181"/>
          <p:cNvSpPr>
            <a:spLocks noChangeShapeType="1"/>
          </p:cNvSpPr>
          <p:nvPr/>
        </p:nvSpPr>
        <p:spPr bwMode="auto">
          <a:xfrm flipH="1">
            <a:off x="3241675" y="3962400"/>
            <a:ext cx="0" cy="1470025"/>
          </a:xfrm>
          <a:prstGeom prst="line">
            <a:avLst/>
          </a:prstGeom>
          <a:noFill/>
          <a:ln w="9525">
            <a:solidFill>
              <a:srgbClr val="FF0000"/>
            </a:solidFill>
            <a:round/>
            <a:headEnd/>
            <a:tailEnd type="triangle" w="med" len="med"/>
          </a:ln>
        </p:spPr>
        <p:txBody>
          <a:bodyPr/>
          <a:lstStyle/>
          <a:p>
            <a:endParaRPr lang="en-US"/>
          </a:p>
        </p:txBody>
      </p:sp>
      <p:sp>
        <p:nvSpPr>
          <p:cNvPr id="15382" name="Line 183"/>
          <p:cNvSpPr>
            <a:spLocks noChangeShapeType="1"/>
          </p:cNvSpPr>
          <p:nvPr/>
        </p:nvSpPr>
        <p:spPr bwMode="auto">
          <a:xfrm flipH="1">
            <a:off x="5267325" y="4941888"/>
            <a:ext cx="0" cy="490537"/>
          </a:xfrm>
          <a:prstGeom prst="line">
            <a:avLst/>
          </a:prstGeom>
          <a:noFill/>
          <a:ln w="9525">
            <a:solidFill>
              <a:srgbClr val="3366FF"/>
            </a:solidFill>
            <a:round/>
            <a:headEnd/>
            <a:tailEnd type="triangle" w="med" len="med"/>
          </a:ln>
        </p:spPr>
        <p:txBody>
          <a:bodyPr/>
          <a:lstStyle/>
          <a:p>
            <a:endParaRPr lang="en-US"/>
          </a:p>
        </p:txBody>
      </p:sp>
      <p:sp>
        <p:nvSpPr>
          <p:cNvPr id="15383" name="Line 184"/>
          <p:cNvSpPr>
            <a:spLocks noChangeShapeType="1"/>
          </p:cNvSpPr>
          <p:nvPr/>
        </p:nvSpPr>
        <p:spPr bwMode="auto">
          <a:xfrm flipH="1">
            <a:off x="5521325" y="4941888"/>
            <a:ext cx="0" cy="490537"/>
          </a:xfrm>
          <a:prstGeom prst="line">
            <a:avLst/>
          </a:prstGeom>
          <a:noFill/>
          <a:ln w="9525">
            <a:solidFill>
              <a:srgbClr val="00FF00"/>
            </a:solidFill>
            <a:round/>
            <a:headEnd/>
            <a:tailEnd type="triangle" w="med" len="med"/>
          </a:ln>
        </p:spPr>
        <p:txBody>
          <a:bodyPr/>
          <a:lstStyle/>
          <a:p>
            <a:endParaRPr lang="en-US"/>
          </a:p>
        </p:txBody>
      </p:sp>
      <p:sp>
        <p:nvSpPr>
          <p:cNvPr id="15384" name="Line 185"/>
          <p:cNvSpPr>
            <a:spLocks noChangeShapeType="1"/>
          </p:cNvSpPr>
          <p:nvPr/>
        </p:nvSpPr>
        <p:spPr bwMode="auto">
          <a:xfrm flipH="1">
            <a:off x="5014913" y="4941888"/>
            <a:ext cx="0" cy="490537"/>
          </a:xfrm>
          <a:prstGeom prst="line">
            <a:avLst/>
          </a:prstGeom>
          <a:noFill/>
          <a:ln w="9525">
            <a:solidFill>
              <a:srgbClr val="FF0000"/>
            </a:solidFill>
            <a:round/>
            <a:headEnd/>
            <a:tailEnd type="triangle" w="med" len="med"/>
          </a:ln>
        </p:spPr>
        <p:txBody>
          <a:bodyPr/>
          <a:lstStyle/>
          <a:p>
            <a:endParaRPr lang="en-US"/>
          </a:p>
        </p:txBody>
      </p:sp>
      <p:sp>
        <p:nvSpPr>
          <p:cNvPr id="15385" name="Line 186"/>
          <p:cNvSpPr>
            <a:spLocks noChangeShapeType="1"/>
          </p:cNvSpPr>
          <p:nvPr/>
        </p:nvSpPr>
        <p:spPr bwMode="auto">
          <a:xfrm flipH="1">
            <a:off x="1976438" y="3633788"/>
            <a:ext cx="506412" cy="161925"/>
          </a:xfrm>
          <a:prstGeom prst="line">
            <a:avLst/>
          </a:prstGeom>
          <a:noFill/>
          <a:ln w="9525">
            <a:solidFill>
              <a:srgbClr val="FF00FF"/>
            </a:solidFill>
            <a:round/>
            <a:headEnd/>
            <a:tailEnd type="triangle" w="med" len="med"/>
          </a:ln>
        </p:spPr>
        <p:txBody>
          <a:bodyPr/>
          <a:lstStyle/>
          <a:p>
            <a:endParaRPr lang="en-US"/>
          </a:p>
        </p:txBody>
      </p:sp>
      <p:sp>
        <p:nvSpPr>
          <p:cNvPr id="15386" name="Text Box 187"/>
          <p:cNvSpPr txBox="1">
            <a:spLocks noChangeArrowheads="1"/>
          </p:cNvSpPr>
          <p:nvPr/>
        </p:nvSpPr>
        <p:spPr bwMode="auto">
          <a:xfrm>
            <a:off x="2609850" y="1676400"/>
            <a:ext cx="1012825" cy="327025"/>
          </a:xfrm>
          <a:prstGeom prst="rect">
            <a:avLst/>
          </a:prstGeom>
          <a:solidFill>
            <a:srgbClr val="FFFFFF"/>
          </a:solidFill>
          <a:ln w="19050">
            <a:solidFill>
              <a:srgbClr val="339966"/>
            </a:solidFill>
            <a:miter lim="800000"/>
            <a:headEnd/>
            <a:tailEnd/>
          </a:ln>
        </p:spPr>
        <p:txBody>
          <a:bodyPr/>
          <a:lstStyle/>
          <a:p>
            <a:pPr eaLnBrk="0" hangingPunct="0"/>
            <a:r>
              <a:rPr lang="en-US" sz="1600" b="1">
                <a:latin typeface="Arial" charset="0"/>
              </a:rPr>
              <a:t>Contact</a:t>
            </a:r>
          </a:p>
        </p:txBody>
      </p:sp>
      <p:sp>
        <p:nvSpPr>
          <p:cNvPr id="15387" name="Line 188"/>
          <p:cNvSpPr>
            <a:spLocks noChangeShapeType="1"/>
          </p:cNvSpPr>
          <p:nvPr/>
        </p:nvSpPr>
        <p:spPr bwMode="auto">
          <a:xfrm>
            <a:off x="3241675" y="2003425"/>
            <a:ext cx="0" cy="488950"/>
          </a:xfrm>
          <a:prstGeom prst="line">
            <a:avLst/>
          </a:prstGeom>
          <a:noFill/>
          <a:ln w="9525">
            <a:solidFill>
              <a:srgbClr val="339966"/>
            </a:solidFill>
            <a:prstDash val="dash"/>
            <a:round/>
            <a:headEnd/>
            <a:tailEnd/>
          </a:ln>
        </p:spPr>
        <p:txBody>
          <a:bodyPr/>
          <a:lstStyle/>
          <a:p>
            <a:endParaRPr lang="en-US"/>
          </a:p>
        </p:txBody>
      </p:sp>
      <p:sp>
        <p:nvSpPr>
          <p:cNvPr id="15388" name="Text Box 189"/>
          <p:cNvSpPr txBox="1">
            <a:spLocks noChangeArrowheads="1"/>
          </p:cNvSpPr>
          <p:nvPr/>
        </p:nvSpPr>
        <p:spPr bwMode="auto">
          <a:xfrm>
            <a:off x="2103438" y="5432425"/>
            <a:ext cx="1898650" cy="739775"/>
          </a:xfrm>
          <a:prstGeom prst="rect">
            <a:avLst/>
          </a:prstGeom>
          <a:solidFill>
            <a:srgbClr val="FFFF99"/>
          </a:solidFill>
          <a:ln w="9525">
            <a:solidFill>
              <a:srgbClr val="000000"/>
            </a:solidFill>
            <a:miter lim="800000"/>
            <a:headEnd/>
            <a:tailEnd/>
          </a:ln>
        </p:spPr>
        <p:txBody>
          <a:bodyPr/>
          <a:lstStyle/>
          <a:p>
            <a:pPr eaLnBrk="0" hangingPunct="0"/>
            <a:r>
              <a:rPr lang="en-US" sz="1600" b="1">
                <a:latin typeface="Arial" charset="0"/>
              </a:rPr>
              <a:t>Agentive Impact</a:t>
            </a:r>
          </a:p>
          <a:p>
            <a:pPr eaLnBrk="0" hangingPunct="0"/>
            <a:endParaRPr lang="en-US" sz="900">
              <a:latin typeface="Arial" charset="0"/>
            </a:endParaRPr>
          </a:p>
        </p:txBody>
      </p:sp>
      <p:sp>
        <p:nvSpPr>
          <p:cNvPr id="15389" name="Line 190"/>
          <p:cNvSpPr>
            <a:spLocks noChangeShapeType="1"/>
          </p:cNvSpPr>
          <p:nvPr/>
        </p:nvSpPr>
        <p:spPr bwMode="auto">
          <a:xfrm flipH="1">
            <a:off x="4002088" y="5595938"/>
            <a:ext cx="506412" cy="0"/>
          </a:xfrm>
          <a:prstGeom prst="line">
            <a:avLst/>
          </a:prstGeom>
          <a:noFill/>
          <a:ln w="9525">
            <a:solidFill>
              <a:srgbClr val="FF0000"/>
            </a:solidFill>
            <a:round/>
            <a:headEnd/>
            <a:tailEnd type="triangle" w="med" len="med"/>
          </a:ln>
        </p:spPr>
        <p:txBody>
          <a:bodyPr/>
          <a:lstStyle/>
          <a:p>
            <a:endParaRPr lang="en-US"/>
          </a:p>
        </p:txBody>
      </p:sp>
      <p:sp>
        <p:nvSpPr>
          <p:cNvPr id="15390" name="Line 191"/>
          <p:cNvSpPr>
            <a:spLocks noChangeShapeType="1"/>
          </p:cNvSpPr>
          <p:nvPr/>
        </p:nvSpPr>
        <p:spPr bwMode="auto">
          <a:xfrm flipH="1">
            <a:off x="4002088" y="5757863"/>
            <a:ext cx="506412" cy="0"/>
          </a:xfrm>
          <a:prstGeom prst="line">
            <a:avLst/>
          </a:prstGeom>
          <a:noFill/>
          <a:ln w="9525">
            <a:solidFill>
              <a:srgbClr val="3366FF"/>
            </a:solidFill>
            <a:round/>
            <a:headEnd/>
            <a:tailEnd type="triangle" w="med" len="med"/>
          </a:ln>
        </p:spPr>
        <p:txBody>
          <a:bodyPr/>
          <a:lstStyle/>
          <a:p>
            <a:endParaRPr lang="en-US"/>
          </a:p>
        </p:txBody>
      </p:sp>
      <p:sp>
        <p:nvSpPr>
          <p:cNvPr id="15391" name="Line 192"/>
          <p:cNvSpPr>
            <a:spLocks noChangeShapeType="1"/>
          </p:cNvSpPr>
          <p:nvPr/>
        </p:nvSpPr>
        <p:spPr bwMode="auto">
          <a:xfrm flipH="1">
            <a:off x="4002088" y="5921375"/>
            <a:ext cx="506412" cy="0"/>
          </a:xfrm>
          <a:prstGeom prst="line">
            <a:avLst/>
          </a:prstGeom>
          <a:noFill/>
          <a:ln w="9525">
            <a:solidFill>
              <a:srgbClr val="00FF00"/>
            </a:solidFill>
            <a:round/>
            <a:headEnd/>
            <a:tailEnd type="triangle" w="med" len="med"/>
          </a:ln>
        </p:spPr>
        <p:txBody>
          <a:bodyPr/>
          <a:lstStyle/>
          <a:p>
            <a:endParaRPr lang="en-US"/>
          </a:p>
        </p:txBody>
      </p:sp>
      <p:sp>
        <p:nvSpPr>
          <p:cNvPr id="15392" name="Line 193"/>
          <p:cNvSpPr>
            <a:spLocks noChangeShapeType="1"/>
          </p:cNvSpPr>
          <p:nvPr/>
        </p:nvSpPr>
        <p:spPr bwMode="auto">
          <a:xfrm flipH="1">
            <a:off x="4002088" y="6084888"/>
            <a:ext cx="506412" cy="0"/>
          </a:xfrm>
          <a:prstGeom prst="line">
            <a:avLst/>
          </a:prstGeom>
          <a:noFill/>
          <a:ln w="9525">
            <a:solidFill>
              <a:srgbClr val="339966"/>
            </a:solidFill>
            <a:round/>
            <a:headEnd/>
            <a:tailEnd type="triangle" w="med" len="med"/>
          </a:ln>
        </p:spPr>
        <p:txBody>
          <a:bodyPr/>
          <a:lstStyle/>
          <a:p>
            <a:endParaRPr lang="en-US"/>
          </a:p>
        </p:txBody>
      </p:sp>
      <p:sp>
        <p:nvSpPr>
          <p:cNvPr id="15393" name="Line 194"/>
          <p:cNvSpPr>
            <a:spLocks noChangeShapeType="1"/>
          </p:cNvSpPr>
          <p:nvPr/>
        </p:nvSpPr>
        <p:spPr bwMode="auto">
          <a:xfrm>
            <a:off x="5867400" y="2362200"/>
            <a:ext cx="2286000" cy="914400"/>
          </a:xfrm>
          <a:prstGeom prst="line">
            <a:avLst/>
          </a:prstGeom>
          <a:noFill/>
          <a:ln w="9525">
            <a:solidFill>
              <a:srgbClr val="FF0000"/>
            </a:solidFill>
            <a:round/>
            <a:headEnd/>
            <a:tailEnd type="triangle" w="med" len="med"/>
          </a:ln>
        </p:spPr>
        <p:txBody>
          <a:bodyPr/>
          <a:lstStyle/>
          <a:p>
            <a:endParaRPr lang="en-US"/>
          </a:p>
        </p:txBody>
      </p:sp>
      <p:sp>
        <p:nvSpPr>
          <p:cNvPr id="15394" name="Text Box 195"/>
          <p:cNvSpPr txBox="1">
            <a:spLocks noChangeArrowheads="1"/>
          </p:cNvSpPr>
          <p:nvPr/>
        </p:nvSpPr>
        <p:spPr bwMode="auto">
          <a:xfrm>
            <a:off x="7419975" y="3309938"/>
            <a:ext cx="1343025" cy="488950"/>
          </a:xfrm>
          <a:prstGeom prst="rect">
            <a:avLst/>
          </a:prstGeom>
          <a:solidFill>
            <a:srgbClr val="FFFFFF"/>
          </a:solidFill>
          <a:ln w="9525">
            <a:solidFill>
              <a:srgbClr val="000000"/>
            </a:solidFill>
            <a:miter lim="800000"/>
            <a:headEnd/>
            <a:tailEnd/>
          </a:ln>
        </p:spPr>
        <p:txBody>
          <a:bodyPr/>
          <a:lstStyle/>
          <a:p>
            <a:pPr eaLnBrk="0" hangingPunct="0"/>
            <a:r>
              <a:rPr lang="en-US" sz="1600" b="1">
                <a:latin typeface="Arial" charset="0"/>
              </a:rPr>
              <a:t>SelfMotion</a:t>
            </a:r>
          </a:p>
        </p:txBody>
      </p:sp>
      <p:sp>
        <p:nvSpPr>
          <p:cNvPr id="15395" name="Line 196"/>
          <p:cNvSpPr>
            <a:spLocks noChangeShapeType="1"/>
          </p:cNvSpPr>
          <p:nvPr/>
        </p:nvSpPr>
        <p:spPr bwMode="auto">
          <a:xfrm>
            <a:off x="7162800" y="3276600"/>
            <a:ext cx="257175" cy="195263"/>
          </a:xfrm>
          <a:prstGeom prst="line">
            <a:avLst/>
          </a:prstGeom>
          <a:noFill/>
          <a:ln w="9525">
            <a:solidFill>
              <a:srgbClr val="0000FF"/>
            </a:solidFill>
            <a:round/>
            <a:headEnd/>
            <a:tailEnd type="triangle" w="med" len="med"/>
          </a:ln>
        </p:spPr>
        <p:txBody>
          <a:bodyPr/>
          <a:lstStyle/>
          <a:p>
            <a:endParaRPr lang="en-US"/>
          </a:p>
        </p:txBody>
      </p:sp>
      <p:sp>
        <p:nvSpPr>
          <p:cNvPr id="15396" name="Line 197"/>
          <p:cNvSpPr>
            <a:spLocks noChangeShapeType="1"/>
          </p:cNvSpPr>
          <p:nvPr/>
        </p:nvSpPr>
        <p:spPr bwMode="auto">
          <a:xfrm>
            <a:off x="7672388" y="3798888"/>
            <a:ext cx="0" cy="654050"/>
          </a:xfrm>
          <a:prstGeom prst="line">
            <a:avLst/>
          </a:prstGeom>
          <a:noFill/>
          <a:ln w="9525">
            <a:solidFill>
              <a:srgbClr val="FF0000"/>
            </a:solidFill>
            <a:round/>
            <a:headEnd/>
            <a:tailEnd type="triangle" w="med" len="med"/>
          </a:ln>
        </p:spPr>
        <p:txBody>
          <a:bodyPr/>
          <a:lstStyle/>
          <a:p>
            <a:endParaRPr lang="en-US"/>
          </a:p>
        </p:txBody>
      </p:sp>
      <p:sp>
        <p:nvSpPr>
          <p:cNvPr id="15397" name="Line 198"/>
          <p:cNvSpPr>
            <a:spLocks noChangeShapeType="1"/>
          </p:cNvSpPr>
          <p:nvPr/>
        </p:nvSpPr>
        <p:spPr bwMode="auto">
          <a:xfrm>
            <a:off x="7926388" y="3798888"/>
            <a:ext cx="0" cy="654050"/>
          </a:xfrm>
          <a:prstGeom prst="line">
            <a:avLst/>
          </a:prstGeom>
          <a:noFill/>
          <a:ln w="9525">
            <a:solidFill>
              <a:srgbClr val="3366FF"/>
            </a:solidFill>
            <a:round/>
            <a:headEnd/>
            <a:tailEnd type="triangle" w="med" len="med"/>
          </a:ln>
        </p:spPr>
        <p:txBody>
          <a:bodyPr/>
          <a:lstStyle/>
          <a:p>
            <a:endParaRPr lang="en-US"/>
          </a:p>
        </p:txBody>
      </p:sp>
      <p:sp>
        <p:nvSpPr>
          <p:cNvPr id="15398" name="Line 199"/>
          <p:cNvSpPr>
            <a:spLocks noChangeShapeType="1"/>
          </p:cNvSpPr>
          <p:nvPr/>
        </p:nvSpPr>
        <p:spPr bwMode="auto">
          <a:xfrm>
            <a:off x="7010400" y="4724400"/>
            <a:ext cx="379413" cy="0"/>
          </a:xfrm>
          <a:prstGeom prst="line">
            <a:avLst/>
          </a:prstGeom>
          <a:noFill/>
          <a:ln w="9525">
            <a:solidFill>
              <a:srgbClr val="00FF00"/>
            </a:solidFill>
            <a:round/>
            <a:headEnd/>
            <a:tailEnd type="triangle" w="med" len="med"/>
          </a:ln>
        </p:spPr>
        <p:txBody>
          <a:bodyPr/>
          <a:lstStyle/>
          <a:p>
            <a:endParaRPr lang="en-US"/>
          </a:p>
        </p:txBody>
      </p:sp>
      <p:sp>
        <p:nvSpPr>
          <p:cNvPr id="15399" name="Text Box 200"/>
          <p:cNvSpPr txBox="1">
            <a:spLocks noChangeArrowheads="1"/>
          </p:cNvSpPr>
          <p:nvPr/>
        </p:nvSpPr>
        <p:spPr bwMode="auto">
          <a:xfrm>
            <a:off x="7419975" y="4452938"/>
            <a:ext cx="1343025" cy="576262"/>
          </a:xfrm>
          <a:prstGeom prst="rect">
            <a:avLst/>
          </a:prstGeom>
          <a:solidFill>
            <a:srgbClr val="FFFFFF"/>
          </a:solidFill>
          <a:ln w="9525">
            <a:solidFill>
              <a:srgbClr val="000000"/>
            </a:solidFill>
            <a:miter lim="800000"/>
            <a:headEnd/>
            <a:tailEnd/>
          </a:ln>
        </p:spPr>
        <p:txBody>
          <a:bodyPr/>
          <a:lstStyle/>
          <a:p>
            <a:pPr eaLnBrk="0" hangingPunct="0"/>
            <a:r>
              <a:rPr lang="en-US" sz="1600" b="1">
                <a:latin typeface="Arial" charset="0"/>
              </a:rPr>
              <a:t>SelfMotion</a:t>
            </a:r>
          </a:p>
          <a:p>
            <a:pPr eaLnBrk="0" hangingPunct="0"/>
            <a:r>
              <a:rPr lang="en-US" sz="1600" b="1">
                <a:latin typeface="Arial" charset="0"/>
              </a:rPr>
              <a:t>Path</a:t>
            </a:r>
          </a:p>
        </p:txBody>
      </p:sp>
      <p:sp>
        <p:nvSpPr>
          <p:cNvPr id="15400" name="Line 201"/>
          <p:cNvSpPr>
            <a:spLocks noChangeShapeType="1"/>
          </p:cNvSpPr>
          <p:nvPr/>
        </p:nvSpPr>
        <p:spPr bwMode="auto">
          <a:xfrm flipH="1">
            <a:off x="6934200" y="5791200"/>
            <a:ext cx="457200" cy="0"/>
          </a:xfrm>
          <a:prstGeom prst="line">
            <a:avLst/>
          </a:prstGeom>
          <a:noFill/>
          <a:ln w="9525">
            <a:solidFill>
              <a:srgbClr val="339966"/>
            </a:solidFill>
            <a:prstDash val="dash"/>
            <a:round/>
            <a:headEnd/>
            <a:tailEnd type="triangle" w="med" len="med"/>
          </a:ln>
        </p:spPr>
        <p:txBody>
          <a:bodyPr/>
          <a:lstStyle/>
          <a:p>
            <a:endParaRPr lang="en-US"/>
          </a:p>
        </p:txBody>
      </p:sp>
      <p:sp>
        <p:nvSpPr>
          <p:cNvPr id="15401" name="Line 202"/>
          <p:cNvSpPr>
            <a:spLocks noChangeShapeType="1"/>
          </p:cNvSpPr>
          <p:nvPr/>
        </p:nvSpPr>
        <p:spPr bwMode="auto">
          <a:xfrm>
            <a:off x="4953000" y="3886200"/>
            <a:ext cx="0" cy="381000"/>
          </a:xfrm>
          <a:prstGeom prst="line">
            <a:avLst/>
          </a:prstGeom>
          <a:noFill/>
          <a:ln w="9525">
            <a:solidFill>
              <a:srgbClr val="FF0066"/>
            </a:solidFill>
            <a:round/>
            <a:headEnd/>
            <a:tailEnd type="triangle" w="med" len="med"/>
          </a:ln>
        </p:spPr>
        <p:txBody>
          <a:bodyPr/>
          <a:lstStyle/>
          <a:p>
            <a:endParaRPr lang="en-US"/>
          </a:p>
        </p:txBody>
      </p:sp>
      <p:sp>
        <p:nvSpPr>
          <p:cNvPr id="15402" name="Line 203"/>
          <p:cNvSpPr>
            <a:spLocks noChangeShapeType="1"/>
          </p:cNvSpPr>
          <p:nvPr/>
        </p:nvSpPr>
        <p:spPr bwMode="auto">
          <a:xfrm flipH="1">
            <a:off x="5181600" y="3886200"/>
            <a:ext cx="0" cy="381000"/>
          </a:xfrm>
          <a:prstGeom prst="line">
            <a:avLst/>
          </a:prstGeom>
          <a:noFill/>
          <a:ln w="9525">
            <a:solidFill>
              <a:srgbClr val="3366FF"/>
            </a:solidFill>
            <a:round/>
            <a:headEnd/>
            <a:tailEnd type="triangle" w="med" len="med"/>
          </a:ln>
        </p:spPr>
        <p:txBody>
          <a:bodyPr/>
          <a:lstStyle/>
          <a:p>
            <a:endParaRPr lang="en-US"/>
          </a:p>
        </p:txBody>
      </p:sp>
      <p:sp>
        <p:nvSpPr>
          <p:cNvPr id="15403" name="Text Box 204"/>
          <p:cNvSpPr txBox="1">
            <a:spLocks noChangeArrowheads="1"/>
          </p:cNvSpPr>
          <p:nvPr/>
        </p:nvSpPr>
        <p:spPr bwMode="auto">
          <a:xfrm>
            <a:off x="6019800" y="3886200"/>
            <a:ext cx="1295400" cy="346075"/>
          </a:xfrm>
          <a:prstGeom prst="rect">
            <a:avLst/>
          </a:prstGeom>
          <a:noFill/>
          <a:ln w="9525">
            <a:solidFill>
              <a:schemeClr val="tx1"/>
            </a:solidFill>
            <a:miter lim="800000"/>
            <a:headEnd/>
            <a:tailEnd/>
          </a:ln>
        </p:spPr>
        <p:txBody>
          <a:bodyPr>
            <a:spAutoFit/>
          </a:bodyPr>
          <a:lstStyle/>
          <a:p>
            <a:pPr>
              <a:spcBef>
                <a:spcPct val="50000"/>
              </a:spcBef>
            </a:pPr>
            <a:r>
              <a:rPr lang="en-US" sz="1600">
                <a:latin typeface="Arial Unicode MS" pitchFamily="34" charset="-128"/>
              </a:rPr>
              <a:t>MotionPath</a:t>
            </a:r>
          </a:p>
        </p:txBody>
      </p:sp>
      <p:sp>
        <p:nvSpPr>
          <p:cNvPr id="15404" name="Line 205"/>
          <p:cNvSpPr>
            <a:spLocks noChangeShapeType="1"/>
          </p:cNvSpPr>
          <p:nvPr/>
        </p:nvSpPr>
        <p:spPr bwMode="auto">
          <a:xfrm>
            <a:off x="6705600" y="3429000"/>
            <a:ext cx="0" cy="457200"/>
          </a:xfrm>
          <a:prstGeom prst="line">
            <a:avLst/>
          </a:prstGeom>
          <a:noFill/>
          <a:ln w="9525">
            <a:solidFill>
              <a:schemeClr val="accent2"/>
            </a:solidFill>
            <a:round/>
            <a:headEnd/>
            <a:tailEnd type="triangle" w="med" len="med"/>
          </a:ln>
        </p:spPr>
        <p:txBody>
          <a:bodyPr/>
          <a:lstStyle/>
          <a:p>
            <a:endParaRPr lang="en-US"/>
          </a:p>
        </p:txBody>
      </p:sp>
      <p:sp>
        <p:nvSpPr>
          <p:cNvPr id="15405" name="Line 206"/>
          <p:cNvSpPr>
            <a:spLocks noChangeShapeType="1"/>
          </p:cNvSpPr>
          <p:nvPr/>
        </p:nvSpPr>
        <p:spPr bwMode="auto">
          <a:xfrm flipV="1">
            <a:off x="6705600" y="4267200"/>
            <a:ext cx="0" cy="304800"/>
          </a:xfrm>
          <a:prstGeom prst="line">
            <a:avLst/>
          </a:prstGeom>
          <a:noFill/>
          <a:ln w="9525">
            <a:solidFill>
              <a:srgbClr val="66FF33"/>
            </a:solidFill>
            <a:round/>
            <a:headEnd/>
            <a:tailEnd type="triangle" w="med" len="med"/>
          </a:ln>
        </p:spPr>
        <p:txBody>
          <a:bodyPr/>
          <a:lstStyle/>
          <a:p>
            <a:endParaRPr lang="en-US"/>
          </a:p>
        </p:txBody>
      </p:sp>
    </p:spTree>
    <p:extLst>
      <p:ext uri="{BB962C8B-B14F-4D97-AF65-F5344CB8AC3E}">
        <p14:creationId xmlns:p14="http://schemas.microsoft.com/office/powerpoint/2010/main" val="24583716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457200" y="1600200"/>
            <a:ext cx="4419600" cy="4525963"/>
          </a:xfrm>
        </p:spPr>
        <p:txBody>
          <a:bodyPr>
            <a:normAutofit fontScale="92500" lnSpcReduction="10000"/>
          </a:bodyPr>
          <a:lstStyle/>
          <a:p>
            <a:r>
              <a:rPr lang="en-US" dirty="0" smtClean="0"/>
              <a:t>ECG: the notation</a:t>
            </a:r>
          </a:p>
          <a:p>
            <a:pPr lvl="1"/>
            <a:r>
              <a:rPr lang="en-US" dirty="0" smtClean="0"/>
              <a:t>the semantics of </a:t>
            </a:r>
            <a:r>
              <a:rPr lang="en-US" i="1" dirty="0" smtClean="0"/>
              <a:t>he slid</a:t>
            </a:r>
          </a:p>
          <a:p>
            <a:r>
              <a:rPr lang="en-US" dirty="0" smtClean="0"/>
              <a:t>Just two more schemas</a:t>
            </a:r>
          </a:p>
          <a:p>
            <a:pPr lvl="1"/>
            <a:r>
              <a:rPr lang="en-US" dirty="0" err="1" smtClean="0"/>
              <a:t>EventDescriptor</a:t>
            </a:r>
            <a:r>
              <a:rPr lang="en-US" dirty="0" smtClean="0"/>
              <a:t> (or ED)</a:t>
            </a:r>
          </a:p>
          <a:p>
            <a:pPr lvl="2"/>
            <a:r>
              <a:rPr lang="en-US" dirty="0" smtClean="0"/>
              <a:t>the meaning of an entire scene</a:t>
            </a:r>
          </a:p>
          <a:p>
            <a:pPr lvl="2"/>
            <a:r>
              <a:rPr lang="en-US" dirty="0" smtClean="0"/>
              <a:t>the verb’s meaning is usually bound to </a:t>
            </a:r>
            <a:r>
              <a:rPr lang="en-US" dirty="0" err="1" smtClean="0"/>
              <a:t>profiledProcess</a:t>
            </a:r>
            <a:endParaRPr lang="en-US" dirty="0" smtClean="0"/>
          </a:p>
          <a:p>
            <a:pPr lvl="1"/>
            <a:r>
              <a:rPr lang="en-US" dirty="0" err="1" smtClean="0"/>
              <a:t>ReferentDescriptor</a:t>
            </a:r>
            <a:r>
              <a:rPr lang="en-US" dirty="0" smtClean="0"/>
              <a:t> (or RD)</a:t>
            </a:r>
          </a:p>
          <a:p>
            <a:pPr lvl="2"/>
            <a:r>
              <a:rPr lang="en-US" dirty="0" smtClean="0"/>
              <a:t>typically represents constraints associated with referents of nominal and pronominal constructions</a:t>
            </a:r>
          </a:p>
          <a:p>
            <a:pPr lvl="2"/>
            <a:endParaRPr lang="en-US" dirty="0" smtClean="0"/>
          </a:p>
          <a:p>
            <a:pPr lvl="2"/>
            <a:endParaRPr lang="en-US" dirty="0" smtClean="0"/>
          </a:p>
          <a:p>
            <a:pPr lvl="1"/>
            <a:endParaRPr lang="en-US" dirty="0"/>
          </a:p>
        </p:txBody>
      </p:sp>
      <p:sp>
        <p:nvSpPr>
          <p:cNvPr id="14337" name="Rectangle 1"/>
          <p:cNvSpPr>
            <a:spLocks noChangeArrowheads="1"/>
          </p:cNvSpPr>
          <p:nvPr/>
        </p:nvSpPr>
        <p:spPr bwMode="auto">
          <a:xfrm>
            <a:off x="5410200" y="2667000"/>
            <a:ext cx="3124200" cy="1815882"/>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ea typeface="Calibri" pitchFamily="34" charset="0"/>
                <a:cs typeface="Courier New" pitchFamily="49" charset="0"/>
              </a:rPr>
              <a:t>schema</a:t>
            </a:r>
            <a:r>
              <a:rPr kumimoji="0" lang="en-US" sz="1400" b="1"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EventDescriptor</a:t>
            </a: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roles</a:t>
            </a:r>
            <a:endParaRPr kumimoji="0" lang="en-US" sz="1100" b="0" i="0" u="none" strike="noStrike" cap="none" normalizeH="0" baseline="0" dirty="0" smtClean="0">
              <a:ln>
                <a:noFill/>
              </a:ln>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eventType</a:t>
            </a:r>
            <a:r>
              <a:rPr kumimoji="0" lang="en-US" sz="1400" i="0" u="none" strike="noStrike" cap="none" normalizeH="0" baseline="0" dirty="0" smtClean="0">
                <a:ln>
                  <a:noFill/>
                </a:ln>
                <a:solidFill>
                  <a:srgbClr val="000000"/>
                </a:solidFill>
                <a:effectLst/>
                <a:ea typeface="Calibri" pitchFamily="34" charset="0"/>
                <a:cs typeface="Courier New" pitchFamily="49" charset="0"/>
              </a:rPr>
              <a:t>: Process		</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profiledProcess</a:t>
            </a:r>
            <a:r>
              <a:rPr kumimoji="0" lang="en-US" sz="1400" i="0" u="none" strike="noStrike" cap="none" normalizeH="0" baseline="0" dirty="0" smtClean="0">
                <a:ln>
                  <a:noFill/>
                </a:ln>
                <a:solidFill>
                  <a:srgbClr val="000000"/>
                </a:solidFill>
                <a:effectLst/>
                <a:ea typeface="Calibri" pitchFamily="34" charset="0"/>
                <a:cs typeface="Courier New" pitchFamily="49" charset="0"/>
              </a:rPr>
              <a:t>: Process	</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profiledParticipant</a:t>
            </a: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profiledState</a:t>
            </a: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spatialSetting</a:t>
            </a:r>
            <a:endParaRPr kumimoji="0" lang="en-US" sz="11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a:t>
            </a:r>
            <a:r>
              <a:rPr kumimoji="0" lang="en-US" sz="1400" i="0" u="none" strike="noStrike" cap="none" normalizeH="0" baseline="0" dirty="0" err="1" smtClean="0">
                <a:ln>
                  <a:noFill/>
                </a:ln>
                <a:solidFill>
                  <a:srgbClr val="000000"/>
                </a:solidFill>
                <a:effectLst/>
                <a:ea typeface="Calibri" pitchFamily="34" charset="0"/>
                <a:cs typeface="Courier New" pitchFamily="49" charset="0"/>
              </a:rPr>
              <a:t>temporalSetting</a:t>
            </a:r>
            <a:endParaRPr kumimoji="0" lang="en-US" sz="1100" i="0" u="none" strike="noStrike" cap="none" normalizeH="0" baseline="0" dirty="0" smtClean="0">
              <a:ln>
                <a:noFill/>
              </a:ln>
              <a:solidFill>
                <a:schemeClr val="tx1"/>
              </a:solidFill>
              <a:effectLst/>
              <a:cs typeface="Arial" pitchFamily="34" charset="0"/>
            </a:endParaRPr>
          </a:p>
        </p:txBody>
      </p:sp>
      <p:sp>
        <p:nvSpPr>
          <p:cNvPr id="14338" name="Rectangle 2"/>
          <p:cNvSpPr>
            <a:spLocks noChangeArrowheads="1"/>
          </p:cNvSpPr>
          <p:nvPr/>
        </p:nvSpPr>
        <p:spPr bwMode="auto">
          <a:xfrm>
            <a:off x="5410200" y="4648200"/>
            <a:ext cx="3048000" cy="1384995"/>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ea typeface="Calibri" pitchFamily="34" charset="0"/>
                <a:cs typeface="Courier New" pitchFamily="49" charset="0"/>
              </a:rPr>
              <a:t>schema</a:t>
            </a:r>
            <a:r>
              <a:rPr kumimoji="0" lang="en-US" sz="1400" i="0" u="none" strike="noStrike" cap="none" normalizeH="0" baseline="0" dirty="0" smtClean="0">
                <a:ln>
                  <a:noFill/>
                </a:ln>
                <a:solidFill>
                  <a:srgbClr val="000000"/>
                </a:solidFill>
                <a:effectLst/>
                <a:ea typeface="Calibri" pitchFamily="34" charset="0"/>
                <a:cs typeface="Courier New" pitchFamily="49" charset="0"/>
              </a:rPr>
              <a:t> RD</a:t>
            </a:r>
            <a:endParaRPr kumimoji="0" lang="en-US" sz="14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80"/>
                </a:solidFill>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roles</a:t>
            </a:r>
            <a:endParaRPr kumimoji="0" lang="en-US" sz="1400" b="1" i="0" u="none" strike="noStrike" cap="none" normalizeH="0" baseline="0" dirty="0" smtClean="0">
              <a:ln>
                <a:noFill/>
              </a:ln>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ontological-category</a:t>
            </a:r>
            <a:endParaRPr kumimoji="0" lang="en-US" sz="14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givenness</a:t>
            </a:r>
            <a:endParaRPr kumimoji="0" lang="en-US" sz="14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referent </a:t>
            </a:r>
            <a:endParaRPr kumimoji="0" lang="en-US" sz="1400" i="0" u="none" strike="noStrike" cap="none" normalizeH="0" baseline="0" dirty="0" smtClean="0">
              <a:ln>
                <a:noFill/>
              </a:ln>
              <a:solidFill>
                <a:schemeClr val="tx1"/>
              </a:solidFill>
              <a:effectLst/>
              <a:cs typeface="Arial"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ea typeface="Calibri" pitchFamily="34" charset="0"/>
                <a:cs typeface="Courier New" pitchFamily="49" charset="0"/>
              </a:rPr>
              <a:t>    		number</a:t>
            </a:r>
            <a:endParaRPr kumimoji="0" lang="en-US" sz="140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5883189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for linguistic analysis</a:t>
            </a:r>
            <a:endParaRPr lang="en-US" dirty="0"/>
          </a:p>
        </p:txBody>
      </p:sp>
      <p:sp>
        <p:nvSpPr>
          <p:cNvPr id="3" name="Content Placeholder 2"/>
          <p:cNvSpPr>
            <a:spLocks noGrp="1"/>
          </p:cNvSpPr>
          <p:nvPr>
            <p:ph idx="1"/>
          </p:nvPr>
        </p:nvSpPr>
        <p:spPr>
          <a:xfrm>
            <a:off x="228600" y="1600200"/>
            <a:ext cx="4191000" cy="5029199"/>
          </a:xfrm>
        </p:spPr>
        <p:txBody>
          <a:bodyPr>
            <a:normAutofit/>
          </a:bodyPr>
          <a:lstStyle/>
          <a:p>
            <a:r>
              <a:rPr lang="en-US" sz="2400" dirty="0" smtClean="0"/>
              <a:t>ECG: the notation</a:t>
            </a:r>
          </a:p>
          <a:p>
            <a:pPr lvl="1"/>
            <a:r>
              <a:rPr lang="en-US" sz="2000" dirty="0" smtClean="0"/>
              <a:t>the analysis of </a:t>
            </a:r>
            <a:r>
              <a:rPr lang="en-US" sz="2000" i="1" dirty="0" smtClean="0"/>
              <a:t>he slid</a:t>
            </a:r>
          </a:p>
          <a:p>
            <a:r>
              <a:rPr lang="en-US" sz="2400" dirty="0" smtClean="0"/>
              <a:t>Clause-level construction</a:t>
            </a:r>
          </a:p>
          <a:p>
            <a:pPr lvl="1"/>
            <a:r>
              <a:rPr lang="en-US" sz="2000" dirty="0" smtClean="0"/>
              <a:t>Declarative: brings together</a:t>
            </a:r>
          </a:p>
          <a:p>
            <a:pPr lvl="2"/>
            <a:r>
              <a:rPr lang="en-US" sz="1800" dirty="0" smtClean="0"/>
              <a:t>a subject (an NP constituent),</a:t>
            </a:r>
          </a:p>
          <a:p>
            <a:pPr lvl="3"/>
            <a:r>
              <a:rPr lang="en-US" sz="1600" dirty="0" smtClean="0"/>
              <a:t>the construction for He is a subcase of NP</a:t>
            </a:r>
          </a:p>
          <a:p>
            <a:pPr lvl="2"/>
            <a:r>
              <a:rPr lang="en-US" sz="1800" dirty="0" smtClean="0"/>
              <a:t>and a finite verb phrase, fin, of type </a:t>
            </a:r>
            <a:r>
              <a:rPr lang="en-US" sz="1800" dirty="0" err="1" smtClean="0"/>
              <a:t>VerbPlusArguments</a:t>
            </a:r>
            <a:endParaRPr lang="en-US" sz="1800" dirty="0" smtClean="0"/>
          </a:p>
          <a:p>
            <a:pPr lvl="2"/>
            <a:r>
              <a:rPr lang="en-US" sz="1800" dirty="0" err="1" smtClean="0"/>
              <a:t>IntransitiveArgStructure</a:t>
            </a:r>
            <a:r>
              <a:rPr lang="en-US" sz="1800" dirty="0" smtClean="0"/>
              <a:t> is a subcase of this </a:t>
            </a:r>
          </a:p>
          <a:p>
            <a:pPr lvl="2">
              <a:buNone/>
            </a:pPr>
            <a:r>
              <a:rPr lang="en-US" dirty="0" smtClean="0"/>
              <a:t>(</a:t>
            </a:r>
            <a:r>
              <a:rPr lang="en-US" dirty="0" smtClean="0">
                <a:solidFill>
                  <a:srgbClr val="00B050"/>
                </a:solidFill>
              </a:rPr>
              <a:t>green</a:t>
            </a:r>
            <a:r>
              <a:rPr lang="en-US" dirty="0" smtClean="0"/>
              <a:t> marks the inherited structure)</a:t>
            </a:r>
            <a:endParaRPr lang="en-US" dirty="0"/>
          </a:p>
        </p:txBody>
      </p:sp>
      <p:sp>
        <p:nvSpPr>
          <p:cNvPr id="12289" name="Rectangle 1"/>
          <p:cNvSpPr>
            <a:spLocks noChangeArrowheads="1"/>
          </p:cNvSpPr>
          <p:nvPr/>
        </p:nvSpPr>
        <p:spPr bwMode="auto">
          <a:xfrm>
            <a:off x="4648200" y="2278135"/>
            <a:ext cx="4419600" cy="3108543"/>
          </a:xfrm>
          <a:prstGeom prst="rect">
            <a:avLst/>
          </a:prstGeom>
          <a:no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18288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ea typeface="Calibri" pitchFamily="34" charset="0"/>
                <a:cs typeface="Courier New" pitchFamily="49" charset="0"/>
              </a:rPr>
              <a:t>construction</a:t>
            </a:r>
            <a:r>
              <a:rPr kumimoji="0" lang="en-US" sz="1400" i="0" u="none" strike="noStrike" cap="none" normalizeH="0" baseline="0" dirty="0" smtClean="0">
                <a:ln>
                  <a:noFill/>
                </a:ln>
                <a:effectLst/>
                <a:ea typeface="Calibri" pitchFamily="34" charset="0"/>
                <a:cs typeface="Courier New" pitchFamily="49" charset="0"/>
              </a:rPr>
              <a:t> Declarative</a:t>
            </a:r>
            <a:endParaRPr kumimoji="0" lang="en-US" sz="1100"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subcase</a:t>
            </a: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of</a:t>
            </a: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smtClean="0">
                <a:ln>
                  <a:noFill/>
                </a:ln>
                <a:solidFill>
                  <a:srgbClr val="00B050"/>
                </a:solidFill>
                <a:effectLst/>
                <a:ea typeface="Calibri" pitchFamily="34" charset="0"/>
                <a:cs typeface="Courier New" pitchFamily="49" charset="0"/>
              </a:rPr>
              <a:t>S-With-</a:t>
            </a:r>
            <a:r>
              <a:rPr kumimoji="0" lang="en-US" sz="1400" i="0" u="none" strike="noStrike" cap="none" normalizeH="0" baseline="0" dirty="0" err="1" smtClean="0">
                <a:ln>
                  <a:noFill/>
                </a:ln>
                <a:solidFill>
                  <a:srgbClr val="00B050"/>
                </a:solidFill>
                <a:effectLst/>
                <a:ea typeface="Calibri" pitchFamily="34" charset="0"/>
                <a:cs typeface="Courier New" pitchFamily="49" charset="0"/>
              </a:rPr>
              <a:t>Subj</a:t>
            </a:r>
            <a:endParaRPr kumimoji="0" lang="en-US" sz="1100" i="0" u="none" strike="noStrike" cap="none" normalizeH="0" baseline="0" dirty="0" smtClean="0">
              <a:ln>
                <a:noFill/>
              </a:ln>
              <a:solidFill>
                <a:srgbClr val="00B050"/>
              </a:solidFill>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constructional</a:t>
            </a:r>
            <a:endParaRPr kumimoji="0" lang="en-US" sz="1100" b="1"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constituents</a:t>
            </a:r>
            <a:endParaRPr kumimoji="0" lang="en-US" sz="1100" b="1"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err="1" smtClean="0">
                <a:ln>
                  <a:noFill/>
                </a:ln>
                <a:solidFill>
                  <a:srgbClr val="00B050"/>
                </a:solidFill>
                <a:effectLst/>
                <a:ea typeface="Calibri" pitchFamily="34" charset="0"/>
                <a:cs typeface="Courier New" pitchFamily="49" charset="0"/>
              </a:rPr>
              <a:t>subj</a:t>
            </a:r>
            <a:r>
              <a:rPr kumimoji="0" lang="en-US" sz="1400" i="0" u="none" strike="noStrike" cap="none" normalizeH="0" baseline="0" dirty="0" smtClean="0">
                <a:ln>
                  <a:noFill/>
                </a:ln>
                <a:solidFill>
                  <a:srgbClr val="00B050"/>
                </a:solidFill>
                <a:effectLst/>
                <a:ea typeface="Calibri" pitchFamily="34" charset="0"/>
                <a:cs typeface="Courier New" pitchFamily="49" charset="0"/>
              </a:rPr>
              <a:t>: NP</a:t>
            </a:r>
            <a:endParaRPr kumimoji="0" lang="en-US" sz="1100" i="0" u="none" strike="noStrike" cap="none" normalizeH="0" baseline="0" dirty="0" smtClean="0">
              <a:ln>
                <a:noFill/>
              </a:ln>
              <a:solidFill>
                <a:srgbClr val="00B050"/>
              </a:solidFill>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fin: </a:t>
            </a:r>
            <a:r>
              <a:rPr kumimoji="0" lang="en-US" sz="1400" i="0" u="none" strike="noStrike" cap="none" normalizeH="0" baseline="0" dirty="0" err="1" smtClean="0">
                <a:ln>
                  <a:noFill/>
                </a:ln>
                <a:effectLst/>
                <a:ea typeface="Calibri" pitchFamily="34" charset="0"/>
                <a:cs typeface="Courier New" pitchFamily="49" charset="0"/>
              </a:rPr>
              <a:t>VerbPlusArguments</a:t>
            </a:r>
            <a:endParaRPr kumimoji="0" lang="en-US" sz="1100"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form</a:t>
            </a:r>
            <a:endParaRPr kumimoji="0" lang="en-US" sz="1100" b="1"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constraints</a:t>
            </a:r>
            <a:endParaRPr kumimoji="0" lang="en-US" sz="1100" b="1"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err="1" smtClean="0">
                <a:ln>
                  <a:noFill/>
                </a:ln>
                <a:effectLst/>
                <a:ea typeface="Calibri" pitchFamily="34" charset="0"/>
                <a:cs typeface="Courier New" pitchFamily="49" charset="0"/>
              </a:rPr>
              <a:t>subj.f</a:t>
            </a:r>
            <a:r>
              <a:rPr kumimoji="0" lang="en-US" sz="1400" i="0" u="none" strike="noStrike" cap="none" normalizeH="0" baseline="0" dirty="0" smtClean="0">
                <a:ln>
                  <a:noFill/>
                </a:ln>
                <a:effectLst/>
                <a:ea typeface="Calibri" pitchFamily="34" charset="0"/>
                <a:cs typeface="Courier New" pitchFamily="49" charset="0"/>
              </a:rPr>
              <a:t> before </a:t>
            </a:r>
            <a:r>
              <a:rPr kumimoji="0" lang="en-US" sz="1400" i="0" u="none" strike="noStrike" cap="none" normalizeH="0" baseline="0" dirty="0" err="1" smtClean="0">
                <a:ln>
                  <a:noFill/>
                </a:ln>
                <a:effectLst/>
                <a:ea typeface="Calibri" pitchFamily="34" charset="0"/>
                <a:cs typeface="Courier New" pitchFamily="49" charset="0"/>
              </a:rPr>
              <a:t>fin.f</a:t>
            </a:r>
            <a:endParaRPr kumimoji="0" lang="en-US" sz="1100"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meaning</a:t>
            </a:r>
            <a:endParaRPr kumimoji="0" lang="en-US" sz="1100" b="1"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b="1" i="0" u="none" strike="noStrike" cap="none" normalizeH="0" baseline="0" dirty="0" smtClean="0">
                <a:ln>
                  <a:noFill/>
                </a:ln>
                <a:effectLst/>
                <a:ea typeface="Calibri" pitchFamily="34" charset="0"/>
                <a:cs typeface="Courier New" pitchFamily="49" charset="0"/>
              </a:rPr>
              <a:t>constraints</a:t>
            </a:r>
            <a:endParaRPr lang="en-US" sz="1100" b="1" dirty="0">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effectLst/>
                <a:ea typeface="Calibri" pitchFamily="34" charset="0"/>
                <a:cs typeface="Arial" pitchFamily="34" charset="0"/>
              </a:rPr>
              <a:t>			</a:t>
            </a:r>
            <a:r>
              <a:rPr kumimoji="0" lang="en-US" sz="1400" i="0" u="none" strike="noStrike" cap="none" normalizeH="0" baseline="0" dirty="0" err="1" smtClean="0">
                <a:ln>
                  <a:noFill/>
                </a:ln>
                <a:solidFill>
                  <a:srgbClr val="00B050"/>
                </a:solidFill>
                <a:effectLst/>
                <a:ea typeface="Calibri" pitchFamily="34" charset="0"/>
                <a:cs typeface="Courier New" pitchFamily="49" charset="0"/>
              </a:rPr>
              <a:t>subj.m.referent</a:t>
            </a:r>
            <a:r>
              <a:rPr kumimoji="0" lang="en-US" sz="1400" i="0" u="none" strike="noStrike" cap="none" normalizeH="0" baseline="0" dirty="0" smtClean="0">
                <a:ln>
                  <a:noFill/>
                </a:ln>
                <a:solidFill>
                  <a:srgbClr val="00B050"/>
                </a:solidFill>
                <a:effectLst/>
                <a:ea typeface="Calibri" pitchFamily="34" charset="0"/>
                <a:cs typeface="Courier New" pitchFamily="49" charset="0"/>
              </a:rPr>
              <a:t> </a:t>
            </a:r>
            <a:r>
              <a:rPr kumimoji="0" lang="en-US" sz="1400" i="0" u="none" strike="noStrike" cap="none" normalizeH="0" baseline="0" dirty="0" smtClean="0">
                <a:ln>
                  <a:noFill/>
                </a:ln>
                <a:solidFill>
                  <a:srgbClr val="00B050"/>
                </a:solidFill>
                <a:effectLst/>
                <a:ea typeface="Calibri" pitchFamily="34" charset="0"/>
                <a:cs typeface="Times New Roman" pitchFamily="18" charset="0"/>
              </a:rPr>
              <a:t>↔</a:t>
            </a:r>
            <a:r>
              <a:rPr kumimoji="0" lang="en-US" sz="1400" i="0" u="none" strike="noStrike" cap="none" normalizeH="0" baseline="0" dirty="0" smtClean="0">
                <a:ln>
                  <a:noFill/>
                </a:ln>
                <a:solidFill>
                  <a:srgbClr val="00B050"/>
                </a:solidFill>
                <a:effectLst/>
                <a:ea typeface="Calibri" pitchFamily="34" charset="0"/>
                <a:cs typeface="Courier New" pitchFamily="49" charset="0"/>
              </a:rPr>
              <a:t> </a:t>
            </a:r>
            <a:r>
              <a:rPr kumimoji="0" lang="en-US" sz="1400" i="0" u="none" strike="noStrike" cap="none" normalizeH="0" baseline="0" dirty="0" err="1" smtClean="0">
                <a:ln>
                  <a:noFill/>
                </a:ln>
                <a:solidFill>
                  <a:srgbClr val="00B050"/>
                </a:solidFill>
                <a:effectLst/>
                <a:ea typeface="Calibri" pitchFamily="34" charset="0"/>
                <a:cs typeface="Courier New" pitchFamily="49" charset="0"/>
              </a:rPr>
              <a:t>self.m.profiledParticipant</a:t>
            </a:r>
            <a:endParaRPr kumimoji="0" lang="en-US" sz="1100" i="0" u="none" strike="noStrike" cap="none" normalizeH="0" baseline="0" dirty="0" smtClean="0">
              <a:ln>
                <a:noFill/>
              </a:ln>
              <a:solidFill>
                <a:srgbClr val="00B050"/>
              </a:solidFill>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err="1" smtClean="0">
                <a:ln>
                  <a:noFill/>
                </a:ln>
                <a:effectLst/>
                <a:ea typeface="Calibri" pitchFamily="34" charset="0"/>
                <a:cs typeface="Courier New" pitchFamily="49" charset="0"/>
              </a:rPr>
              <a:t>self.m</a:t>
            </a: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smtClean="0">
                <a:ln>
                  <a:noFill/>
                </a:ln>
                <a:effectLst/>
                <a:ea typeface="Calibri" pitchFamily="34" charset="0"/>
                <a:cs typeface="Times New Roman" pitchFamily="18" charset="0"/>
              </a:rPr>
              <a:t>↔</a:t>
            </a: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err="1" smtClean="0">
                <a:ln>
                  <a:noFill/>
                </a:ln>
                <a:effectLst/>
                <a:ea typeface="Calibri" pitchFamily="34" charset="0"/>
                <a:cs typeface="Courier New" pitchFamily="49" charset="0"/>
              </a:rPr>
              <a:t>fin.ed</a:t>
            </a:r>
            <a:endParaRPr kumimoji="0" lang="en-US" sz="1100" i="0" u="none" strike="noStrike" cap="none" normalizeH="0" baseline="0" dirty="0" smtClean="0">
              <a:ln>
                <a:noFill/>
              </a:ln>
              <a:effectLst/>
              <a:cs typeface="Arial" pitchFamily="34" charset="0"/>
            </a:endParaRPr>
          </a:p>
          <a:p>
            <a:pPr marL="0" marR="0" lvl="0" indent="0" algn="l" defTabSz="18288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err="1" smtClean="0">
                <a:ln>
                  <a:noFill/>
                </a:ln>
                <a:effectLst/>
                <a:ea typeface="Calibri" pitchFamily="34" charset="0"/>
                <a:cs typeface="Courier New" pitchFamily="49" charset="0"/>
              </a:rPr>
              <a:t>self.m.speechAct</a:t>
            </a:r>
            <a:r>
              <a:rPr kumimoji="0" lang="en-US" sz="1400" i="0" u="none" strike="noStrike" cap="none" normalizeH="0" baseline="0" dirty="0" smtClean="0">
                <a:ln>
                  <a:noFill/>
                </a:ln>
                <a:effectLst/>
                <a:ea typeface="Calibri" pitchFamily="34" charset="0"/>
                <a:cs typeface="Courier New" pitchFamily="49" charset="0"/>
              </a:rPr>
              <a:t> </a:t>
            </a:r>
            <a:r>
              <a:rPr kumimoji="0" lang="en-US" sz="1400" i="0" u="none" strike="noStrike" cap="none" normalizeH="0" baseline="0" dirty="0" smtClean="0">
                <a:ln>
                  <a:noFill/>
                </a:ln>
                <a:effectLst/>
                <a:ea typeface="Calibri" pitchFamily="34" charset="0"/>
                <a:cs typeface="Times New Roman" pitchFamily="18" charset="0"/>
              </a:rPr>
              <a:t>←</a:t>
            </a:r>
            <a:r>
              <a:rPr kumimoji="0" lang="en-US" sz="1400" i="0" u="none" strike="noStrike" cap="none" normalizeH="0" baseline="0" dirty="0" smtClean="0">
                <a:ln>
                  <a:noFill/>
                </a:ln>
                <a:effectLst/>
                <a:ea typeface="Calibri" pitchFamily="34" charset="0"/>
                <a:cs typeface="Courier New" pitchFamily="49" charset="0"/>
              </a:rPr>
              <a:t> "Declarative”</a:t>
            </a:r>
            <a:endParaRPr kumimoji="0" lang="en-US" sz="320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23901158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0" y="0"/>
          <a:ext cx="5095875" cy="7077075"/>
        </p:xfrm>
        <a:graphic>
          <a:graphicData uri="http://schemas.openxmlformats.org/presentationml/2006/ole">
            <mc:AlternateContent xmlns:mc="http://schemas.openxmlformats.org/markup-compatibility/2006">
              <mc:Choice xmlns:v="urn:schemas-microsoft-com:vml" Requires="v">
                <p:oleObj spid="_x0000_s164890" r:id="rId3" imgW="5148300" imgH="9515544" progId="">
                  <p:embed/>
                </p:oleObj>
              </mc:Choice>
              <mc:Fallback>
                <p:oleObj r:id="rId3" imgW="5148300" imgH="951554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95875" cy="707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42028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ECG - NLU  Beyond the 1980s</a:t>
            </a:r>
            <a:br>
              <a:rPr lang="en-US" sz="3600" dirty="0"/>
            </a:br>
            <a:endParaRPr lang="en-US" sz="3600" dirty="0"/>
          </a:p>
        </p:txBody>
      </p:sp>
      <p:sp>
        <p:nvSpPr>
          <p:cNvPr id="3" name="Content Placeholder 2"/>
          <p:cNvSpPr>
            <a:spLocks noGrp="1"/>
          </p:cNvSpPr>
          <p:nvPr>
            <p:ph idx="1"/>
          </p:nvPr>
        </p:nvSpPr>
        <p:spPr>
          <a:xfrm>
            <a:off x="457200" y="914400"/>
            <a:ext cx="8229600" cy="5135563"/>
          </a:xfrm>
        </p:spPr>
        <p:txBody>
          <a:bodyPr>
            <a:normAutofit fontScale="62500" lnSpcReduction="20000"/>
          </a:bodyPr>
          <a:lstStyle/>
          <a:p>
            <a:pPr marL="0" indent="0">
              <a:buNone/>
            </a:pPr>
            <a:r>
              <a:rPr lang="en-US" dirty="0"/>
              <a:t> </a:t>
            </a:r>
          </a:p>
          <a:p>
            <a:pPr marL="514350" lvl="0" indent="-514350">
              <a:buFont typeface="+mj-lt"/>
              <a:buAutoNum type="arabicPeriod"/>
            </a:pPr>
            <a:r>
              <a:rPr lang="en-US" dirty="0"/>
              <a:t>Much more computation</a:t>
            </a:r>
          </a:p>
          <a:p>
            <a:pPr marL="514350" lvl="0" indent="-514350">
              <a:buFont typeface="+mj-lt"/>
              <a:buAutoNum type="arabicPeriod"/>
            </a:pPr>
            <a:r>
              <a:rPr lang="en-US" dirty="0"/>
              <a:t>NLP technology</a:t>
            </a:r>
          </a:p>
          <a:p>
            <a:pPr marL="514350" lvl="0" indent="-514350">
              <a:buFont typeface="+mj-lt"/>
              <a:buAutoNum type="arabicPeriod"/>
            </a:pPr>
            <a:r>
              <a:rPr lang="en-US" dirty="0"/>
              <a:t>Construction Grammar: form-meaning pairs</a:t>
            </a:r>
          </a:p>
          <a:p>
            <a:pPr marL="0" indent="0">
              <a:buNone/>
            </a:pPr>
            <a:r>
              <a:rPr lang="en-US" dirty="0"/>
              <a:t>  </a:t>
            </a:r>
            <a:r>
              <a:rPr lang="en-US" dirty="0" smtClean="0"/>
              <a:t>	Conceptual </a:t>
            </a:r>
            <a:r>
              <a:rPr lang="en-US" dirty="0"/>
              <a:t>compositionality + Idioms, etc.</a:t>
            </a:r>
          </a:p>
          <a:p>
            <a:pPr marL="0" lvl="0" indent="0">
              <a:buNone/>
            </a:pPr>
            <a:r>
              <a:rPr lang="en-US" dirty="0"/>
              <a:t>4</a:t>
            </a:r>
            <a:r>
              <a:rPr lang="en-US" dirty="0" smtClean="0"/>
              <a:t>.     Cognitive </a:t>
            </a:r>
            <a:r>
              <a:rPr lang="en-US" dirty="0"/>
              <a:t>Linguistics: Conceptual primitives</a:t>
            </a:r>
          </a:p>
          <a:p>
            <a:pPr marL="0" indent="0">
              <a:buNone/>
            </a:pPr>
            <a:r>
              <a:rPr lang="en-US" dirty="0"/>
              <a:t>  </a:t>
            </a:r>
            <a:r>
              <a:rPr lang="en-US" dirty="0" smtClean="0"/>
              <a:t>	ECG </a:t>
            </a:r>
            <a:r>
              <a:rPr lang="en-US" dirty="0"/>
              <a:t>= Embodied Construction Grammar; 6 distinct uses of formalism</a:t>
            </a:r>
          </a:p>
          <a:p>
            <a:pPr marL="0" lvl="0" indent="0">
              <a:buNone/>
            </a:pPr>
            <a:r>
              <a:rPr lang="en-US" dirty="0" smtClean="0"/>
              <a:t>5.      Constrained </a:t>
            </a:r>
            <a:r>
              <a:rPr lang="en-US" dirty="0"/>
              <a:t>Best Fit : Analysis, Simulation, Learning</a:t>
            </a:r>
          </a:p>
          <a:p>
            <a:pPr marL="0" indent="0">
              <a:buNone/>
            </a:pPr>
            <a:r>
              <a:rPr lang="en-US" dirty="0" smtClean="0"/>
              <a:t>	  </a:t>
            </a:r>
            <a:r>
              <a:rPr lang="en-US" dirty="0"/>
              <a:t>Analysis uses Bayesian (form, meaning and context) best fit</a:t>
            </a:r>
          </a:p>
          <a:p>
            <a:pPr marL="0" lvl="0" indent="0">
              <a:buNone/>
            </a:pPr>
            <a:r>
              <a:rPr lang="en-US" dirty="0" smtClean="0"/>
              <a:t>6.       Under-specification</a:t>
            </a:r>
            <a:r>
              <a:rPr lang="en-US" dirty="0"/>
              <a:t>: Meaning involves context, goals, etc.</a:t>
            </a:r>
          </a:p>
          <a:p>
            <a:pPr marL="0" indent="0">
              <a:buNone/>
            </a:pPr>
            <a:r>
              <a:rPr lang="en-US" dirty="0" smtClean="0"/>
              <a:t>	  </a:t>
            </a:r>
            <a:r>
              <a:rPr lang="en-US" dirty="0"/>
              <a:t>SemSpec = Semantic/Simulation Specification</a:t>
            </a:r>
          </a:p>
          <a:p>
            <a:pPr marL="0" lvl="0" indent="0">
              <a:buNone/>
            </a:pPr>
            <a:r>
              <a:rPr lang="en-US" dirty="0" smtClean="0"/>
              <a:t>7.        Simulation </a:t>
            </a:r>
            <a:r>
              <a:rPr lang="en-US" dirty="0"/>
              <a:t>Semantics; Meaning as action/simulation</a:t>
            </a:r>
          </a:p>
          <a:p>
            <a:pPr marL="0" lvl="0" indent="0">
              <a:buNone/>
            </a:pPr>
            <a:r>
              <a:rPr lang="en-US" dirty="0" smtClean="0"/>
              <a:t>8.        CPRM</a:t>
            </a:r>
            <a:r>
              <a:rPr lang="en-US" dirty="0"/>
              <a:t>= Coordinated Probabilistic Relational Models; Petri Nets ++</a:t>
            </a:r>
          </a:p>
          <a:p>
            <a:pPr marL="0" indent="0">
              <a:buNone/>
            </a:pPr>
            <a:r>
              <a:rPr lang="en-US" dirty="0" smtClean="0"/>
              <a:t>	  </a:t>
            </a:r>
            <a:r>
              <a:rPr lang="en-US" dirty="0"/>
              <a:t>Action formalism works as a generative model </a:t>
            </a:r>
          </a:p>
          <a:p>
            <a:pPr marL="0" lvl="0" indent="0">
              <a:buNone/>
            </a:pPr>
            <a:r>
              <a:rPr lang="en-US" dirty="0" smtClean="0">
                <a:solidFill>
                  <a:srgbClr val="FF0000"/>
                </a:solidFill>
              </a:rPr>
              <a:t>9.        Domain </a:t>
            </a:r>
            <a:r>
              <a:rPr lang="en-US" dirty="0">
                <a:solidFill>
                  <a:srgbClr val="FF0000"/>
                </a:solidFill>
              </a:rPr>
              <a:t>Semantics; Need rich semantics on the Action side</a:t>
            </a:r>
          </a:p>
          <a:p>
            <a:pPr marL="0" indent="0">
              <a:buNone/>
            </a:pPr>
            <a:r>
              <a:rPr lang="en-US" dirty="0">
                <a:solidFill>
                  <a:srgbClr val="FF0000"/>
                </a:solidFill>
              </a:rPr>
              <a:t>10. </a:t>
            </a:r>
            <a:r>
              <a:rPr lang="en-US" dirty="0" smtClean="0">
                <a:solidFill>
                  <a:srgbClr val="FF0000"/>
                </a:solidFill>
              </a:rPr>
              <a:t>     General </a:t>
            </a:r>
            <a:r>
              <a:rPr lang="en-US" dirty="0">
                <a:solidFill>
                  <a:srgbClr val="FF0000"/>
                </a:solidFill>
              </a:rPr>
              <a:t>NLU front end: Modest effort to link to a new Action side</a:t>
            </a:r>
          </a:p>
          <a:p>
            <a:pPr marL="0" indent="0">
              <a:buNone/>
            </a:pPr>
            <a:r>
              <a:rPr lang="en-US" dirty="0"/>
              <a:t> </a:t>
            </a:r>
          </a:p>
          <a:p>
            <a:pPr marL="0" indent="0">
              <a:buNone/>
            </a:pPr>
            <a:r>
              <a:rPr lang="en-US" dirty="0"/>
              <a:t> </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21756632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3200" dirty="0" smtClean="0"/>
              <a:t>Action Language Understanding System</a:t>
            </a:r>
            <a:endParaRPr lang="en-US" sz="3200" dirty="0"/>
          </a:p>
        </p:txBody>
      </p:sp>
      <p:sp>
        <p:nvSpPr>
          <p:cNvPr id="3" name="Content Placeholder 2"/>
          <p:cNvSpPr>
            <a:spLocks noGrp="1"/>
          </p:cNvSpPr>
          <p:nvPr>
            <p:ph idx="1"/>
          </p:nvPr>
        </p:nvSpPr>
        <p:spPr>
          <a:xfrm>
            <a:off x="381000" y="1066800"/>
            <a:ext cx="8229600" cy="4525963"/>
          </a:xfrm>
        </p:spPr>
        <p:txBody>
          <a:bodyPr>
            <a:normAutofit fontScale="77500" lnSpcReduction="20000"/>
          </a:bodyPr>
          <a:lstStyle/>
          <a:p>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Demonstrate </a:t>
            </a:r>
            <a:r>
              <a:rPr lang="en-US" dirty="0">
                <a:latin typeface="Arial" charset="0"/>
                <a:cs typeface="Arial" charset="0"/>
              </a:rPr>
              <a:t>utility through a series of scalable prototypes </a:t>
            </a:r>
          </a:p>
          <a:p>
            <a:pPr lvl="1"/>
            <a:r>
              <a:rPr lang="en-US" dirty="0">
                <a:latin typeface="Arial" charset="0"/>
                <a:cs typeface="Arial" charset="0"/>
              </a:rPr>
              <a:t>t</a:t>
            </a:r>
            <a:r>
              <a:rPr lang="en-US" dirty="0" smtClean="0">
                <a:latin typeface="Arial" charset="0"/>
                <a:cs typeface="Arial" charset="0"/>
              </a:rPr>
              <a:t>hat show </a:t>
            </a:r>
            <a:r>
              <a:rPr lang="en-US" dirty="0">
                <a:latin typeface="Arial" charset="0"/>
                <a:cs typeface="Arial" charset="0"/>
              </a:rPr>
              <a:t>the ability of the system to handle increasingly complex </a:t>
            </a:r>
            <a:r>
              <a:rPr lang="en-US" dirty="0" smtClean="0">
                <a:latin typeface="Arial" charset="0"/>
                <a:cs typeface="Arial" charset="0"/>
              </a:rPr>
              <a:t>language</a:t>
            </a:r>
          </a:p>
          <a:p>
            <a:pPr lvl="1"/>
            <a:r>
              <a:rPr lang="en-US" dirty="0" smtClean="0">
                <a:latin typeface="Arial" charset="0"/>
                <a:cs typeface="Arial" charset="0"/>
              </a:rPr>
              <a:t>in </a:t>
            </a:r>
            <a:r>
              <a:rPr lang="en-US" dirty="0">
                <a:latin typeface="Arial" charset="0"/>
                <a:cs typeface="Arial" charset="0"/>
              </a:rPr>
              <a:t>a general way across multiple tasks and environments </a:t>
            </a:r>
          </a:p>
          <a:p>
            <a:pPr lvl="1"/>
            <a:r>
              <a:rPr lang="en-US" dirty="0">
                <a:latin typeface="Arial" charset="0"/>
                <a:cs typeface="Arial" charset="0"/>
              </a:rPr>
              <a:t>to support communication in communities </a:t>
            </a:r>
            <a:r>
              <a:rPr lang="en-US" dirty="0" smtClean="0">
                <a:latin typeface="Arial" charset="0"/>
                <a:cs typeface="Arial" charset="0"/>
              </a:rPr>
              <a:t>comprised </a:t>
            </a:r>
            <a:r>
              <a:rPr lang="en-US" dirty="0">
                <a:latin typeface="Arial" charset="0"/>
                <a:cs typeface="Arial" charset="0"/>
              </a:rPr>
              <a:t>of both human and artificial </a:t>
            </a:r>
            <a:r>
              <a:rPr lang="en-US" dirty="0" smtClean="0">
                <a:latin typeface="Arial" charset="0"/>
                <a:cs typeface="Arial" charset="0"/>
              </a:rPr>
              <a:t>agents</a:t>
            </a:r>
          </a:p>
          <a:p>
            <a:pPr lvl="1">
              <a:buNone/>
            </a:pPr>
            <a:endParaRPr lang="en-US" dirty="0">
              <a:cs typeface="Arial" charset="0"/>
            </a:endParaRPr>
          </a:p>
          <a:p>
            <a:r>
              <a:rPr lang="en-US" dirty="0" smtClean="0">
                <a:cs typeface="Arial" charset="0"/>
              </a:rPr>
              <a:t>Current Goal: I</a:t>
            </a:r>
            <a:r>
              <a:rPr lang="en-US" dirty="0" smtClean="0"/>
              <a:t>mplement </a:t>
            </a:r>
            <a:r>
              <a:rPr lang="en-US" dirty="0"/>
              <a:t>a </a:t>
            </a:r>
            <a:r>
              <a:rPr lang="en-US" dirty="0" smtClean="0"/>
              <a:t>prototype system </a:t>
            </a:r>
            <a:r>
              <a:rPr lang="en-US" dirty="0"/>
              <a:t>that can follow </a:t>
            </a:r>
            <a:r>
              <a:rPr lang="en-US" dirty="0" smtClean="0"/>
              <a:t>instructions and synthesize actions and procedures </a:t>
            </a:r>
            <a:r>
              <a:rPr lang="en-US" dirty="0"/>
              <a:t>expressed in natural language. </a:t>
            </a:r>
            <a:endParaRPr lang="en-US" dirty="0" smtClean="0"/>
          </a:p>
          <a:p>
            <a:pPr lvl="1"/>
            <a:r>
              <a:rPr lang="en-US" dirty="0" smtClean="0"/>
              <a:t>This requires </a:t>
            </a:r>
            <a:r>
              <a:rPr lang="en-US" dirty="0"/>
              <a:t>the system to analyze natural language and translate this language </a:t>
            </a:r>
            <a:r>
              <a:rPr lang="en-US" dirty="0" smtClean="0"/>
              <a:t>in context into </a:t>
            </a:r>
            <a:r>
              <a:rPr lang="en-US" dirty="0"/>
              <a:t>a coordinated </a:t>
            </a:r>
            <a:r>
              <a:rPr lang="en-US" dirty="0" smtClean="0"/>
              <a:t>network of actions and complex </a:t>
            </a:r>
            <a:r>
              <a:rPr lang="en-US" dirty="0"/>
              <a:t>commands. </a:t>
            </a:r>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71930674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8"/>
          <p:cNvSpPr>
            <a:spLocks noGrp="1"/>
          </p:cNvSpPr>
          <p:nvPr>
            <p:ph type="title"/>
          </p:nvPr>
        </p:nvSpPr>
        <p:spPr>
          <a:xfrm>
            <a:off x="228600" y="0"/>
            <a:ext cx="8610600" cy="1143000"/>
          </a:xfrm>
        </p:spPr>
        <p:txBody>
          <a:bodyPr/>
          <a:lstStyle/>
          <a:p>
            <a:pPr eaLnBrk="1" hangingPunct="1"/>
            <a:r>
              <a:rPr lang="en-US" sz="3200" dirty="0" smtClean="0"/>
              <a:t>Integrated Pilot System for Action Synthesis</a:t>
            </a:r>
          </a:p>
        </p:txBody>
      </p:sp>
      <p:sp>
        <p:nvSpPr>
          <p:cNvPr id="43010" name="Content Placeholder 62"/>
          <p:cNvSpPr>
            <a:spLocks noGrp="1"/>
          </p:cNvSpPr>
          <p:nvPr>
            <p:ph idx="1"/>
          </p:nvPr>
        </p:nvSpPr>
        <p:spPr/>
        <p:txBody>
          <a:bodyPr/>
          <a:lstStyle/>
          <a:p>
            <a:pPr eaLnBrk="1" hangingPunct="1">
              <a:buFont typeface="Arial" charset="0"/>
              <a:buNone/>
            </a:pPr>
            <a:r>
              <a:rPr lang="en-US" dirty="0" smtClean="0"/>
              <a:t> </a:t>
            </a:r>
          </a:p>
        </p:txBody>
      </p:sp>
      <p:sp>
        <p:nvSpPr>
          <p:cNvPr id="4"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A1073A3F-2E81-42E4-82E8-C825C5CC2133}" type="slidenum">
              <a:rPr lang="en-US"/>
              <a:pPr algn="ctr">
                <a:defRPr/>
              </a:pPr>
              <a:t>38</a:t>
            </a:fld>
            <a:endParaRPr lang="en-US" dirty="0"/>
          </a:p>
        </p:txBody>
      </p:sp>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pSp>
        <p:nvGrpSpPr>
          <p:cNvPr id="43013" name="Group 59"/>
          <p:cNvGrpSpPr>
            <a:grpSpLocks/>
          </p:cNvGrpSpPr>
          <p:nvPr/>
        </p:nvGrpSpPr>
        <p:grpSpPr bwMode="auto">
          <a:xfrm>
            <a:off x="533400" y="1371600"/>
            <a:ext cx="7623175" cy="4851400"/>
            <a:chOff x="437341" y="555283"/>
            <a:chExt cx="7699496" cy="5667568"/>
          </a:xfrm>
        </p:grpSpPr>
        <p:grpSp>
          <p:nvGrpSpPr>
            <p:cNvPr id="43017" name="Group 44"/>
            <p:cNvGrpSpPr>
              <a:grpSpLocks/>
            </p:cNvGrpSpPr>
            <p:nvPr/>
          </p:nvGrpSpPr>
          <p:grpSpPr bwMode="auto">
            <a:xfrm>
              <a:off x="838190" y="2094577"/>
              <a:ext cx="7298647" cy="4128274"/>
              <a:chOff x="838189" y="1639710"/>
              <a:chExt cx="7361594" cy="4570590"/>
            </a:xfrm>
          </p:grpSpPr>
          <p:sp>
            <p:nvSpPr>
              <p:cNvPr id="20" name="Oval 19"/>
              <p:cNvSpPr/>
              <p:nvPr/>
            </p:nvSpPr>
            <p:spPr>
              <a:xfrm>
                <a:off x="3200951" y="2684828"/>
                <a:ext cx="1981096" cy="1831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a:xfrm>
                <a:off x="838189" y="2781331"/>
                <a:ext cx="1523423" cy="163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Discourse Analyzer </a:t>
                </a:r>
              </a:p>
              <a:p>
                <a:pPr algn="ctr" fontAlgn="auto">
                  <a:spcBef>
                    <a:spcPts val="0"/>
                  </a:spcBef>
                  <a:spcAft>
                    <a:spcPts val="0"/>
                  </a:spcAft>
                  <a:defRPr/>
                </a:pPr>
                <a:r>
                  <a:rPr lang="en-US" i="1" dirty="0">
                    <a:solidFill>
                      <a:schemeClr val="tx1"/>
                    </a:solidFill>
                  </a:rPr>
                  <a:t>ECG Grammar</a:t>
                </a:r>
              </a:p>
            </p:txBody>
          </p:sp>
          <p:sp>
            <p:nvSpPr>
              <p:cNvPr id="25" name="Rectangle 24"/>
              <p:cNvSpPr/>
              <p:nvPr/>
            </p:nvSpPr>
            <p:spPr>
              <a:xfrm>
                <a:off x="838189" y="4419844"/>
                <a:ext cx="1523423" cy="163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err="1">
                    <a:solidFill>
                      <a:schemeClr val="tx1"/>
                    </a:solidFill>
                  </a:rPr>
                  <a:t>SemSpec</a:t>
                </a:r>
                <a:endParaRPr lang="en-US" i="1" dirty="0">
                  <a:solidFill>
                    <a:schemeClr val="tx1"/>
                  </a:solidFill>
                </a:endParaRPr>
              </a:p>
              <a:p>
                <a:pPr algn="ctr" fontAlgn="auto">
                  <a:spcBef>
                    <a:spcPts val="0"/>
                  </a:spcBef>
                  <a:spcAft>
                    <a:spcPts val="0"/>
                  </a:spcAft>
                  <a:defRPr/>
                </a:pPr>
                <a:r>
                  <a:rPr lang="en-US" dirty="0">
                    <a:solidFill>
                      <a:schemeClr val="tx1"/>
                    </a:solidFill>
                  </a:rPr>
                  <a:t>Specializer</a:t>
                </a:r>
              </a:p>
            </p:txBody>
          </p:sp>
          <p:sp>
            <p:nvSpPr>
              <p:cNvPr id="26" name="Rectangle 25"/>
              <p:cNvSpPr/>
              <p:nvPr/>
            </p:nvSpPr>
            <p:spPr>
              <a:xfrm>
                <a:off x="4858603" y="4571787"/>
                <a:ext cx="1817757" cy="163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Application</a:t>
                </a:r>
              </a:p>
              <a:p>
                <a:pPr algn="ctr" fontAlgn="auto">
                  <a:spcBef>
                    <a:spcPts val="0"/>
                  </a:spcBef>
                  <a:spcAft>
                    <a:spcPts val="0"/>
                  </a:spcAft>
                  <a:defRPr/>
                </a:pPr>
                <a:r>
                  <a:rPr lang="en-US" i="1" dirty="0" smtClean="0">
                    <a:solidFill>
                      <a:schemeClr val="tx1"/>
                    </a:solidFill>
                  </a:rPr>
                  <a:t>Problem Solver</a:t>
                </a:r>
                <a:endParaRPr lang="en-US" i="1" dirty="0">
                  <a:solidFill>
                    <a:schemeClr val="tx1"/>
                  </a:solidFill>
                </a:endParaRPr>
              </a:p>
            </p:txBody>
          </p:sp>
          <p:sp>
            <p:nvSpPr>
              <p:cNvPr id="27" name="Rectangle 26"/>
              <p:cNvSpPr/>
              <p:nvPr/>
            </p:nvSpPr>
            <p:spPr>
              <a:xfrm>
                <a:off x="6066667" y="1639710"/>
                <a:ext cx="2133115" cy="1371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API ~ Morse etc.</a:t>
                </a:r>
                <a:endParaRPr lang="en-US" dirty="0">
                  <a:solidFill>
                    <a:schemeClr val="tx1"/>
                  </a:solidFill>
                </a:endParaRPr>
              </a:p>
            </p:txBody>
          </p:sp>
          <p:sp>
            <p:nvSpPr>
              <p:cNvPr id="28" name="Rectangle 27"/>
              <p:cNvSpPr/>
              <p:nvPr/>
            </p:nvSpPr>
            <p:spPr>
              <a:xfrm>
                <a:off x="6066668" y="3011298"/>
                <a:ext cx="2133115" cy="1371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Actions</a:t>
                </a:r>
              </a:p>
              <a:p>
                <a:pPr algn="ctr" fontAlgn="auto">
                  <a:spcBef>
                    <a:spcPts val="0"/>
                  </a:spcBef>
                  <a:spcAft>
                    <a:spcPts val="0"/>
                  </a:spcAft>
                  <a:defRPr/>
                </a:pPr>
                <a:r>
                  <a:rPr lang="en-US" i="1" dirty="0" smtClean="0">
                    <a:solidFill>
                      <a:schemeClr val="tx1"/>
                    </a:solidFill>
                  </a:rPr>
                  <a:t>(X-nets)</a:t>
                </a:r>
                <a:r>
                  <a:rPr lang="en-US" dirty="0" smtClean="0">
                    <a:solidFill>
                      <a:schemeClr val="tx1"/>
                    </a:solidFill>
                  </a:rPr>
                  <a:t>  </a:t>
                </a: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29" name="Rectangle 28"/>
              <p:cNvSpPr/>
              <p:nvPr/>
            </p:nvSpPr>
            <p:spPr>
              <a:xfrm>
                <a:off x="6676360" y="4571787"/>
                <a:ext cx="1523423" cy="163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solidFill>
                      <a:schemeClr val="tx1"/>
                    </a:solidFill>
                  </a:rPr>
                  <a:t>Compiled</a:t>
                </a:r>
              </a:p>
              <a:p>
                <a:pPr algn="ctr" fontAlgn="auto">
                  <a:spcBef>
                    <a:spcPts val="0"/>
                  </a:spcBef>
                  <a:spcAft>
                    <a:spcPts val="0"/>
                  </a:spcAft>
                  <a:defRPr/>
                </a:pPr>
                <a:r>
                  <a:rPr lang="en-US" i="1" dirty="0">
                    <a:solidFill>
                      <a:schemeClr val="tx1"/>
                    </a:solidFill>
                  </a:rPr>
                  <a:t>CPRM</a:t>
                </a:r>
              </a:p>
            </p:txBody>
          </p:sp>
          <p:cxnSp>
            <p:nvCxnSpPr>
              <p:cNvPr id="31" name="Straight Connector 30"/>
              <p:cNvCxnSpPr>
                <a:stCxn id="20" idx="2"/>
                <a:endCxn id="20" idx="6"/>
              </p:cNvCxnSpPr>
              <p:nvPr/>
            </p:nvCxnSpPr>
            <p:spPr>
              <a:xfrm>
                <a:off x="3200951" y="3600588"/>
                <a:ext cx="1981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Left-Right Arrow 37"/>
              <p:cNvSpPr/>
              <p:nvPr/>
            </p:nvSpPr>
            <p:spPr>
              <a:xfrm>
                <a:off x="2361612" y="5105638"/>
                <a:ext cx="2496991" cy="6857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a:solidFill>
                      <a:schemeClr val="tx1"/>
                    </a:solidFill>
                  </a:rPr>
                  <a:t>N-Tuples</a:t>
                </a:r>
              </a:p>
            </p:txBody>
          </p:sp>
          <p:cxnSp>
            <p:nvCxnSpPr>
              <p:cNvPr id="40" name="Straight Arrow Connector 39"/>
              <p:cNvCxnSpPr>
                <a:stCxn id="20" idx="2"/>
                <a:endCxn id="24" idx="3"/>
              </p:cNvCxnSpPr>
              <p:nvPr/>
            </p:nvCxnSpPr>
            <p:spPr>
              <a:xfrm flipH="1">
                <a:off x="2361612" y="3600588"/>
                <a:ext cx="839339"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0" idx="6"/>
                <a:endCxn id="26" idx="0"/>
              </p:cNvCxnSpPr>
              <p:nvPr/>
            </p:nvCxnSpPr>
            <p:spPr>
              <a:xfrm>
                <a:off x="5182047" y="3600588"/>
                <a:ext cx="585434" cy="971198"/>
              </a:xfrm>
              <a:prstGeom prst="bentConnector2">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3018" name="Picture 6" descr="http://icons.iconarchive.com/icons/laurent-baumann/blend/256/Clipping-Text-icon.png"/>
            <p:cNvPicPr>
              <a:picLocks noChangeAspect="1" noChangeArrowheads="1"/>
            </p:cNvPicPr>
            <p:nvPr/>
          </p:nvPicPr>
          <p:blipFill>
            <a:blip r:embed="rId2"/>
            <a:srcRect/>
            <a:stretch>
              <a:fillRect/>
            </a:stretch>
          </p:blipFill>
          <p:spPr bwMode="auto">
            <a:xfrm>
              <a:off x="437341" y="1115793"/>
              <a:ext cx="2327345" cy="2327346"/>
            </a:xfrm>
            <a:prstGeom prst="rect">
              <a:avLst/>
            </a:prstGeom>
            <a:noFill/>
            <a:ln w="9525">
              <a:noFill/>
              <a:miter lim="800000"/>
              <a:headEnd/>
              <a:tailEnd/>
            </a:ln>
          </p:spPr>
        </p:pic>
        <p:grpSp>
          <p:nvGrpSpPr>
            <p:cNvPr id="5" name="Group 50"/>
            <p:cNvGrpSpPr/>
            <p:nvPr/>
          </p:nvGrpSpPr>
          <p:grpSpPr>
            <a:xfrm>
              <a:off x="3286032" y="555283"/>
              <a:ext cx="1752600" cy="1908849"/>
              <a:chOff x="3505200" y="1232398"/>
              <a:chExt cx="1752600" cy="1908849"/>
            </a:xfrm>
            <a:solidFill>
              <a:srgbClr val="FFC000"/>
            </a:solidFill>
          </p:grpSpPr>
          <p:sp>
            <p:nvSpPr>
              <p:cNvPr id="50" name="Rectangle 49"/>
              <p:cNvSpPr/>
              <p:nvPr/>
            </p:nvSpPr>
            <p:spPr>
              <a:xfrm>
                <a:off x="3505200" y="1232398"/>
                <a:ext cx="1752600" cy="18939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48"/>
              <p:cNvGrpSpPr/>
              <p:nvPr/>
            </p:nvGrpSpPr>
            <p:grpSpPr>
              <a:xfrm>
                <a:off x="3651159" y="1371598"/>
                <a:ext cx="1463741" cy="1769649"/>
                <a:chOff x="3180202" y="1244049"/>
                <a:chExt cx="1729499" cy="1915385"/>
              </a:xfrm>
              <a:grpFill/>
            </p:grpSpPr>
            <p:pic>
              <p:nvPicPr>
                <p:cNvPr id="3080" name="Picture 8" descr="http://t3.gstatic.com/images?q=tbn:ANd9GcTe5H2dpwL5CNlwphKNF3GpfbbLl1uONISOJLm30pGwnQq7iKnimQ"/>
                <p:cNvPicPr>
                  <a:picLocks noChangeAspect="1" noChangeArrowheads="1"/>
                </p:cNvPicPr>
                <p:nvPr/>
              </p:nvPicPr>
              <p:blipFill>
                <a:blip r:embed="rId3" cstate="print">
                  <a:extLst/>
                </a:blip>
                <a:srcRect/>
                <a:stretch>
                  <a:fillRect/>
                </a:stretch>
              </p:blipFill>
              <p:spPr bwMode="auto">
                <a:xfrm>
                  <a:off x="3180202" y="1244049"/>
                  <a:ext cx="1729499" cy="1676400"/>
                </a:xfrm>
                <a:prstGeom prst="rect">
                  <a:avLst/>
                </a:prstGeom>
                <a:grpFill/>
                <a:extLst/>
              </p:spPr>
            </p:pic>
            <p:sp>
              <p:nvSpPr>
                <p:cNvPr id="48" name="TextBox 47"/>
                <p:cNvSpPr txBox="1"/>
                <p:nvPr/>
              </p:nvSpPr>
              <p:spPr>
                <a:xfrm>
                  <a:off x="3492602" y="2759686"/>
                  <a:ext cx="1170045" cy="399748"/>
                </a:xfrm>
                <a:prstGeom prst="rect">
                  <a:avLst/>
                </a:prstGeom>
                <a:solidFill>
                  <a:srgbClr val="00B0F0"/>
                </a:solidFill>
              </p:spPr>
              <p:txBody>
                <a:bodyPr>
                  <a:spAutoFit/>
                </a:bodyPr>
                <a:lstStyle/>
                <a:p>
                  <a:pPr fontAlgn="auto">
                    <a:spcBef>
                      <a:spcPts val="0"/>
                    </a:spcBef>
                    <a:spcAft>
                      <a:spcPts val="0"/>
                    </a:spcAft>
                    <a:defRPr/>
                  </a:pPr>
                  <a:r>
                    <a:rPr lang="en-US" dirty="0">
                      <a:latin typeface="+mn-lt"/>
                      <a:cs typeface="+mn-cs"/>
                    </a:rPr>
                    <a:t>World</a:t>
                  </a:r>
                </a:p>
              </p:txBody>
            </p:sp>
          </p:grpSp>
        </p:grpSp>
        <p:cxnSp>
          <p:nvCxnSpPr>
            <p:cNvPr id="53" name="Straight Arrow Connector 52"/>
            <p:cNvCxnSpPr>
              <a:stCxn id="50" idx="2"/>
              <a:endCxn id="20" idx="0"/>
            </p:cNvCxnSpPr>
            <p:nvPr/>
          </p:nvCxnSpPr>
          <p:spPr>
            <a:xfrm>
              <a:off x="4162025" y="2448800"/>
              <a:ext cx="0" cy="5897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50" idx="3"/>
              <a:endCxn id="27" idx="0"/>
            </p:cNvCxnSpPr>
            <p:nvPr/>
          </p:nvCxnSpPr>
          <p:spPr>
            <a:xfrm>
              <a:off x="5039081" y="1502969"/>
              <a:ext cx="2039517" cy="591607"/>
            </a:xfrm>
            <a:prstGeom prst="bentConnector2">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073" name="Elbow Connector 3072"/>
          <p:cNvCxnSpPr>
            <a:stCxn id="29" idx="3"/>
            <a:endCxn id="28" idx="3"/>
          </p:cNvCxnSpPr>
          <p:nvPr/>
        </p:nvCxnSpPr>
        <p:spPr>
          <a:xfrm flipV="1">
            <a:off x="8156575" y="4279900"/>
            <a:ext cx="1588" cy="1309688"/>
          </a:xfrm>
          <a:prstGeom prst="bentConnector3">
            <a:avLst>
              <a:gd name="adj1" fmla="val 14395466"/>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015" name="Rectangle 29"/>
          <p:cNvSpPr>
            <a:spLocks noChangeArrowheads="1"/>
          </p:cNvSpPr>
          <p:nvPr/>
        </p:nvSpPr>
        <p:spPr bwMode="auto">
          <a:xfrm>
            <a:off x="3276600" y="3581400"/>
            <a:ext cx="1905000" cy="646113"/>
          </a:xfrm>
          <a:prstGeom prst="rect">
            <a:avLst/>
          </a:prstGeom>
          <a:noFill/>
          <a:ln w="9525">
            <a:noFill/>
            <a:miter lim="800000"/>
            <a:headEnd/>
            <a:tailEnd/>
          </a:ln>
        </p:spPr>
        <p:txBody>
          <a:bodyPr>
            <a:spAutoFit/>
          </a:bodyPr>
          <a:lstStyle/>
          <a:p>
            <a:pPr algn="ctr"/>
            <a:r>
              <a:rPr lang="en-US" i="1" dirty="0">
                <a:latin typeface="Calibri" pitchFamily="34" charset="0"/>
              </a:rPr>
              <a:t>Situation</a:t>
            </a:r>
          </a:p>
          <a:p>
            <a:pPr algn="ctr"/>
            <a:r>
              <a:rPr lang="en-US" dirty="0" smtClean="0">
                <a:latin typeface="Calibri" pitchFamily="34" charset="0"/>
              </a:rPr>
              <a:t>(PRM Inference)</a:t>
            </a:r>
            <a:endParaRPr lang="en-US" dirty="0">
              <a:latin typeface="Calibri" pitchFamily="34" charset="0"/>
            </a:endParaRPr>
          </a:p>
        </p:txBody>
      </p:sp>
      <p:sp>
        <p:nvSpPr>
          <p:cNvPr id="43016" name="Rectangle 31"/>
          <p:cNvSpPr>
            <a:spLocks noChangeArrowheads="1"/>
          </p:cNvSpPr>
          <p:nvPr/>
        </p:nvSpPr>
        <p:spPr bwMode="auto">
          <a:xfrm>
            <a:off x="3581400" y="4267200"/>
            <a:ext cx="1282700" cy="646331"/>
          </a:xfrm>
          <a:prstGeom prst="rect">
            <a:avLst/>
          </a:prstGeom>
          <a:noFill/>
          <a:ln w="9525">
            <a:noFill/>
            <a:miter lim="800000"/>
            <a:headEnd/>
            <a:tailEnd/>
          </a:ln>
        </p:spPr>
        <p:txBody>
          <a:bodyPr>
            <a:spAutoFit/>
          </a:bodyPr>
          <a:lstStyle/>
          <a:p>
            <a:pPr algn="ctr"/>
            <a:r>
              <a:rPr lang="en-US" i="1" dirty="0" smtClean="0">
                <a:latin typeface="Calibri" pitchFamily="34" charset="0"/>
              </a:rPr>
              <a:t>Shared</a:t>
            </a:r>
          </a:p>
          <a:p>
            <a:pPr algn="ctr"/>
            <a:r>
              <a:rPr lang="en-US" i="1" dirty="0" smtClean="0">
                <a:latin typeface="Calibri" pitchFamily="34" charset="0"/>
              </a:rPr>
              <a:t>Ontology</a:t>
            </a:r>
            <a:endParaRPr lang="en-US" i="1" dirty="0">
              <a:latin typeface="Calibri" pitchFamily="34" charset="0"/>
            </a:endParaRPr>
          </a:p>
        </p:txBody>
      </p:sp>
      <p:sp>
        <p:nvSpPr>
          <p:cNvPr id="3" name="TextBox 2"/>
          <p:cNvSpPr txBox="1"/>
          <p:nvPr/>
        </p:nvSpPr>
        <p:spPr>
          <a:xfrm>
            <a:off x="228600" y="1782090"/>
            <a:ext cx="2819400" cy="400110"/>
          </a:xfrm>
          <a:prstGeom prst="rect">
            <a:avLst/>
          </a:prstGeom>
          <a:noFill/>
        </p:spPr>
        <p:txBody>
          <a:bodyPr wrap="square" rtlCol="0">
            <a:spAutoFit/>
          </a:bodyPr>
          <a:lstStyle/>
          <a:p>
            <a:r>
              <a:rPr lang="en-US" sz="2000" dirty="0" smtClean="0"/>
              <a:t>  Robot1, move North!</a:t>
            </a:r>
            <a:endParaRPr lang="en-US" sz="2000" dirty="0"/>
          </a:p>
        </p:txBody>
      </p:sp>
    </p:spTree>
    <p:extLst>
      <p:ext uri="{BB962C8B-B14F-4D97-AF65-F5344CB8AC3E}">
        <p14:creationId xmlns:p14="http://schemas.microsoft.com/office/powerpoint/2010/main" val="26919984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54875" cy="609600"/>
          </a:xfrm>
        </p:spPr>
        <p:txBody>
          <a:bodyPr/>
          <a:lstStyle/>
          <a:p>
            <a:r>
              <a:rPr lang="en-US" sz="1800" b="1" dirty="0" smtClean="0"/>
              <a:t/>
            </a:r>
            <a:br>
              <a:rPr lang="en-US" sz="1800" b="1" dirty="0" smtClean="0"/>
            </a:br>
            <a:r>
              <a:rPr lang="en-US" sz="1800" b="1" dirty="0" smtClean="0"/>
              <a:t/>
            </a:r>
            <a:br>
              <a:rPr lang="en-US" sz="1800" b="1" dirty="0" smtClean="0"/>
            </a:br>
            <a:r>
              <a:rPr lang="en-US" sz="1800" b="1" dirty="0" smtClean="0"/>
              <a:t>Sentence</a:t>
            </a:r>
            <a:r>
              <a:rPr lang="en-US" sz="1800" b="1" dirty="0"/>
              <a:t>: "Robot1, move North!"    </a:t>
            </a:r>
            <a:r>
              <a:rPr lang="en-US" sz="1800" dirty="0"/>
              <a:t>Cost: -16.686874963360513</a:t>
            </a:r>
            <a:r>
              <a:rPr lang="en-US" dirty="0"/>
              <a:t/>
            </a:r>
            <a:br>
              <a:rPr lang="en-US" dirty="0"/>
            </a:br>
            <a:endParaRPr lang="en-US" dirty="0"/>
          </a:p>
        </p:txBody>
      </p:sp>
      <p:sp>
        <p:nvSpPr>
          <p:cNvPr id="3" name="Content Placeholder 2"/>
          <p:cNvSpPr>
            <a:spLocks noGrp="1"/>
          </p:cNvSpPr>
          <p:nvPr>
            <p:ph idx="1"/>
          </p:nvPr>
        </p:nvSpPr>
        <p:spPr>
          <a:xfrm>
            <a:off x="533400" y="609600"/>
            <a:ext cx="8229600" cy="5181600"/>
          </a:xfrm>
        </p:spPr>
        <p:txBody>
          <a:bodyPr numCol="2"/>
          <a:lstStyle/>
          <a:p>
            <a:pPr marL="0" indent="0">
              <a:buNone/>
            </a:pPr>
            <a:r>
              <a:rPr lang="en-US" sz="1200" dirty="0" smtClean="0"/>
              <a:t>	Analysis</a:t>
            </a:r>
            <a:r>
              <a:rPr lang="en-US" sz="1200" dirty="0"/>
              <a:t>: ROOT(0, 5)</a:t>
            </a:r>
          </a:p>
          <a:p>
            <a:pPr marL="0" indent="0">
              <a:buNone/>
            </a:pPr>
            <a:r>
              <a:rPr lang="en-US" sz="1200" dirty="0"/>
              <a:t>	Constructions Used:</a:t>
            </a:r>
          </a:p>
          <a:p>
            <a:pPr marL="0" indent="0">
              <a:buNone/>
            </a:pPr>
            <a:r>
              <a:rPr lang="en-US" sz="1200" dirty="0"/>
              <a:t>		ROOT[1] (0, 5)</a:t>
            </a:r>
          </a:p>
          <a:p>
            <a:pPr marL="0" indent="0">
              <a:buNone/>
            </a:pPr>
            <a:r>
              <a:rPr lang="en-US" sz="1200" dirty="0"/>
              <a:t>		</a:t>
            </a:r>
            <a:r>
              <a:rPr lang="en-US" sz="1200" dirty="0" err="1"/>
              <a:t>AddressedImperative</a:t>
            </a:r>
            <a:r>
              <a:rPr lang="en-US" sz="1200" dirty="0"/>
              <a:t>[0] (0, 5)</a:t>
            </a:r>
          </a:p>
          <a:p>
            <a:pPr marL="0" indent="0">
              <a:buNone/>
            </a:pPr>
            <a:r>
              <a:rPr lang="en-US" sz="1200" dirty="0"/>
              <a:t>		ROBOT1[11] (0, 1)</a:t>
            </a:r>
          </a:p>
          <a:p>
            <a:pPr marL="0" indent="0">
              <a:buNone/>
            </a:pPr>
            <a:r>
              <a:rPr lang="en-US" sz="1200" dirty="0"/>
              <a:t>		Comma[4] (1, 2)</a:t>
            </a:r>
          </a:p>
          <a:p>
            <a:pPr marL="0" indent="0">
              <a:buNone/>
            </a:pPr>
            <a:r>
              <a:rPr lang="en-US" sz="1200" dirty="0"/>
              <a:t>		</a:t>
            </a:r>
            <a:r>
              <a:rPr lang="en-US" sz="1200" dirty="0" err="1"/>
              <a:t>SimpleImperative</a:t>
            </a:r>
            <a:r>
              <a:rPr lang="en-US" sz="1200" dirty="0"/>
              <a:t>[5] (2, 4)</a:t>
            </a:r>
          </a:p>
          <a:p>
            <a:pPr marL="0" indent="0">
              <a:buNone/>
            </a:pPr>
            <a:r>
              <a:rPr lang="en-US" sz="1200" dirty="0"/>
              <a:t>		</a:t>
            </a:r>
            <a:r>
              <a:rPr lang="en-US" sz="1200" dirty="0" err="1"/>
              <a:t>ActiveMotionPath</a:t>
            </a:r>
            <a:r>
              <a:rPr lang="en-US" sz="1200" dirty="0"/>
              <a:t>[27] (2, 4)</a:t>
            </a:r>
          </a:p>
          <a:p>
            <a:pPr marL="0" indent="0">
              <a:buNone/>
            </a:pPr>
            <a:r>
              <a:rPr lang="en-US" sz="1200" dirty="0"/>
              <a:t>		</a:t>
            </a:r>
            <a:r>
              <a:rPr lang="en-US" sz="1200" dirty="0" err="1"/>
              <a:t>MoveBase</a:t>
            </a:r>
            <a:r>
              <a:rPr lang="en-US" sz="1200" dirty="0"/>
              <a:t>[47] (2, 3)</a:t>
            </a:r>
          </a:p>
          <a:p>
            <a:pPr marL="0" indent="0">
              <a:buNone/>
            </a:pPr>
            <a:r>
              <a:rPr lang="en-US" sz="1200" dirty="0"/>
              <a:t>		North[48] (3, 4)</a:t>
            </a:r>
          </a:p>
          <a:p>
            <a:pPr marL="0" indent="0">
              <a:buNone/>
            </a:pPr>
            <a:r>
              <a:rPr lang="en-US" sz="1200" dirty="0"/>
              <a:t>		</a:t>
            </a:r>
            <a:r>
              <a:rPr lang="en-US" sz="1200" dirty="0" err="1"/>
              <a:t>IMark</a:t>
            </a:r>
            <a:r>
              <a:rPr lang="en-US" sz="1200" dirty="0"/>
              <a:t>[7] (4, 5</a:t>
            </a:r>
            <a:r>
              <a:rPr lang="en-US" sz="1200" dirty="0" smtClean="0"/>
              <a:t>)</a:t>
            </a:r>
            <a:endParaRPr lang="en-US" sz="1200" dirty="0"/>
          </a:p>
          <a:p>
            <a:pPr marL="0" indent="0">
              <a:buNone/>
            </a:pPr>
            <a:r>
              <a:rPr lang="en-US" sz="1200" dirty="0"/>
              <a:t>	Schemas Used</a:t>
            </a:r>
            <a:r>
              <a:rPr lang="en-US" sz="1200" dirty="0" smtClean="0"/>
              <a:t>:</a:t>
            </a:r>
            <a:r>
              <a:rPr lang="en-US" sz="1200" dirty="0"/>
              <a:t/>
            </a:r>
            <a:br>
              <a:rPr lang="en-US" sz="1200" dirty="0"/>
            </a:br>
            <a:r>
              <a:rPr lang="en-US" sz="1200" dirty="0" smtClean="0"/>
              <a:t>		</a:t>
            </a:r>
            <a:r>
              <a:rPr lang="en-US" sz="1200" dirty="0" err="1" smtClean="0"/>
              <a:t>DiscourseElement</a:t>
            </a:r>
            <a:r>
              <a:rPr lang="en-US" sz="1200" dirty="0" smtClean="0"/>
              <a:t>[2</a:t>
            </a:r>
            <a:r>
              <a:rPr lang="en-US" sz="1200" dirty="0"/>
              <a:t>]</a:t>
            </a:r>
          </a:p>
          <a:p>
            <a:pPr marL="0" indent="0">
              <a:buNone/>
            </a:pPr>
            <a:r>
              <a:rPr lang="en-US" sz="1200" dirty="0"/>
              <a:t>		</a:t>
            </a:r>
            <a:r>
              <a:rPr lang="en-US" sz="1200" dirty="0" err="1"/>
              <a:t>EventDescriptor</a:t>
            </a:r>
            <a:r>
              <a:rPr lang="en-US" sz="1200" dirty="0"/>
              <a:t>[3]</a:t>
            </a:r>
          </a:p>
          <a:p>
            <a:pPr marL="0" indent="0">
              <a:buNone/>
            </a:pPr>
            <a:r>
              <a:rPr lang="en-US" sz="1200" dirty="0"/>
              <a:t>		@sentient[6]</a:t>
            </a:r>
          </a:p>
          <a:p>
            <a:pPr marL="0" indent="0">
              <a:buNone/>
            </a:pPr>
            <a:r>
              <a:rPr lang="en-US" sz="1200" dirty="0"/>
              <a:t>		RD[8]</a:t>
            </a:r>
          </a:p>
          <a:p>
            <a:pPr marL="0" indent="0">
              <a:buNone/>
            </a:pPr>
            <a:r>
              <a:rPr lang="en-US" sz="1200" dirty="0"/>
              <a:t>		@robot[9]</a:t>
            </a:r>
          </a:p>
          <a:p>
            <a:pPr marL="0" indent="0">
              <a:buNone/>
            </a:pPr>
            <a:r>
              <a:rPr lang="en-US" sz="1200" dirty="0"/>
              <a:t>		RD[10]</a:t>
            </a:r>
          </a:p>
          <a:p>
            <a:pPr marL="0" indent="0">
              <a:buNone/>
            </a:pPr>
            <a:r>
              <a:rPr lang="en-US" sz="1200" dirty="0"/>
              <a:t>		@mood[12]</a:t>
            </a:r>
          </a:p>
          <a:p>
            <a:pPr marL="0" indent="0">
              <a:buNone/>
            </a:pPr>
            <a:r>
              <a:rPr lang="en-US" sz="1200" dirty="0"/>
              <a:t>		@</a:t>
            </a:r>
            <a:r>
              <a:rPr lang="en-US" sz="1200" dirty="0" err="1"/>
              <a:t>boundingValues</a:t>
            </a:r>
            <a:r>
              <a:rPr lang="en-US" sz="1200" dirty="0"/>
              <a:t>[14</a:t>
            </a:r>
            <a:r>
              <a:rPr lang="en-US" sz="1200" dirty="0" smtClean="0"/>
              <a:t>]</a:t>
            </a:r>
            <a:r>
              <a:rPr lang="en-US" sz="1200" dirty="0"/>
              <a:t> </a:t>
            </a:r>
            <a:r>
              <a:rPr lang="en-US" sz="1200" dirty="0" smtClean="0"/>
              <a:t>			@</a:t>
            </a:r>
            <a:r>
              <a:rPr lang="en-US" sz="1200" dirty="0"/>
              <a:t>singular[18]</a:t>
            </a:r>
          </a:p>
          <a:p>
            <a:pPr marL="0" indent="0">
              <a:buNone/>
            </a:pPr>
            <a:r>
              <a:rPr lang="en-US" sz="1200" dirty="0"/>
              <a:t>		@</a:t>
            </a:r>
            <a:r>
              <a:rPr lang="en-US" sz="1200" dirty="0" err="1"/>
              <a:t>hedgeVal</a:t>
            </a:r>
            <a:r>
              <a:rPr lang="en-US" sz="1200" dirty="0"/>
              <a:t>[20]</a:t>
            </a:r>
          </a:p>
          <a:p>
            <a:pPr marL="0" indent="0">
              <a:buNone/>
            </a:pPr>
            <a:r>
              <a:rPr lang="en-US" sz="1200" dirty="0"/>
              <a:t>		@scale[22]</a:t>
            </a:r>
          </a:p>
          <a:p>
            <a:pPr marL="0" indent="0">
              <a:buNone/>
            </a:pPr>
            <a:endParaRPr lang="en-US" sz="1200" dirty="0"/>
          </a:p>
          <a:p>
            <a:pPr marL="0" indent="0">
              <a:buNone/>
            </a:pPr>
            <a:r>
              <a:rPr lang="en-US" sz="1200" dirty="0"/>
              <a:t>		</a:t>
            </a:r>
            <a:endParaRPr lang="en-US" sz="1200" dirty="0" smtClean="0"/>
          </a:p>
          <a:p>
            <a:pPr marL="0" indent="0">
              <a:buNone/>
            </a:pPr>
            <a:endParaRPr lang="en-US" sz="1200" dirty="0"/>
          </a:p>
          <a:p>
            <a:pPr marL="0" indent="0">
              <a:buNone/>
            </a:pPr>
            <a:r>
              <a:rPr lang="en-US" sz="1200" dirty="0"/>
              <a:t>	</a:t>
            </a:r>
            <a:r>
              <a:rPr lang="en-US" sz="1200" dirty="0" smtClean="0"/>
              <a:t>	</a:t>
            </a:r>
          </a:p>
          <a:p>
            <a:pPr marL="0" indent="0">
              <a:buNone/>
            </a:pPr>
            <a:r>
              <a:rPr lang="en-US" sz="1200" dirty="0" smtClean="0"/>
              <a:t>	</a:t>
            </a:r>
            <a:endParaRPr lang="en-US" sz="1200" dirty="0"/>
          </a:p>
          <a:p>
            <a:pPr marL="0" indent="0">
              <a:buNone/>
            </a:pPr>
            <a:r>
              <a:rPr lang="en-US" sz="1200" dirty="0"/>
              <a:t>	</a:t>
            </a:r>
            <a:r>
              <a:rPr lang="en-US" sz="1200" dirty="0" smtClean="0"/>
              <a:t>	@</a:t>
            </a:r>
            <a:r>
              <a:rPr lang="en-US" sz="1200" dirty="0" err="1"/>
              <a:t>givennessValues</a:t>
            </a:r>
            <a:r>
              <a:rPr lang="en-US" sz="1200" dirty="0"/>
              <a:t>[16]</a:t>
            </a:r>
          </a:p>
          <a:p>
            <a:pPr marL="0" indent="0">
              <a:buNone/>
            </a:pPr>
            <a:r>
              <a:rPr lang="en-US" sz="1200" dirty="0"/>
              <a:t>		@neuter[17</a:t>
            </a:r>
            <a:r>
              <a:rPr lang="en-US" sz="1200" dirty="0" smtClean="0"/>
              <a:t>]</a:t>
            </a:r>
            <a:r>
              <a:rPr lang="en-US" sz="1200" dirty="0"/>
              <a:t>		</a:t>
            </a:r>
            <a:r>
              <a:rPr lang="en-US" sz="1200" dirty="0" smtClean="0"/>
              <a:t>		@</a:t>
            </a:r>
            <a:r>
              <a:rPr lang="en-US" sz="1200" dirty="0"/>
              <a:t>robot1-instance[23]</a:t>
            </a:r>
          </a:p>
          <a:p>
            <a:pPr marL="0" indent="0">
              <a:buNone/>
            </a:pPr>
            <a:r>
              <a:rPr lang="en-US" sz="1200" dirty="0"/>
              <a:t>		</a:t>
            </a:r>
            <a:r>
              <a:rPr lang="en-US" sz="1200" dirty="0" err="1"/>
              <a:t>NominalFeatureSet</a:t>
            </a:r>
            <a:r>
              <a:rPr lang="en-US" sz="1200" dirty="0"/>
              <a:t>[24]</a:t>
            </a:r>
          </a:p>
          <a:p>
            <a:pPr marL="0" indent="0">
              <a:buNone/>
            </a:pPr>
            <a:r>
              <a:rPr lang="en-US" sz="1200" dirty="0"/>
              <a:t>		Amount[25]</a:t>
            </a:r>
          </a:p>
          <a:p>
            <a:pPr marL="0" indent="0">
              <a:buNone/>
            </a:pPr>
            <a:r>
              <a:rPr lang="en-US" sz="1200" dirty="0"/>
              <a:t>		@</a:t>
            </a:r>
            <a:r>
              <a:rPr lang="en-US" sz="1200" dirty="0" err="1"/>
              <a:t>EventKind</a:t>
            </a:r>
            <a:r>
              <a:rPr lang="en-US" sz="1200" dirty="0"/>
              <a:t>[28]</a:t>
            </a:r>
          </a:p>
          <a:p>
            <a:pPr marL="0" indent="0">
              <a:buNone/>
            </a:pPr>
            <a:r>
              <a:rPr lang="en-US" sz="1200" dirty="0"/>
              <a:t>		</a:t>
            </a:r>
            <a:r>
              <a:rPr lang="en-US" sz="1200" dirty="0" err="1"/>
              <a:t>MotionPath</a:t>
            </a:r>
            <a:r>
              <a:rPr lang="en-US" sz="1200" dirty="0"/>
              <a:t>[29]</a:t>
            </a:r>
          </a:p>
          <a:p>
            <a:pPr marL="1828800" lvl="4" indent="0">
              <a:buNone/>
            </a:pPr>
            <a:r>
              <a:rPr lang="en-US" sz="1000" dirty="0"/>
              <a:t>Base[30]</a:t>
            </a:r>
          </a:p>
          <a:p>
            <a:pPr marL="0" indent="0">
              <a:buNone/>
            </a:pPr>
            <a:r>
              <a:rPr lang="en-US" sz="1200" dirty="0"/>
              <a:t>		</a:t>
            </a:r>
            <a:r>
              <a:rPr lang="en-US" sz="1200" dirty="0" err="1"/>
              <a:t>VerbFeatureSet</a:t>
            </a:r>
            <a:r>
              <a:rPr lang="en-US" sz="1200" dirty="0"/>
              <a:t>[31]</a:t>
            </a:r>
          </a:p>
          <a:p>
            <a:pPr marL="0" indent="0">
              <a:buNone/>
            </a:pPr>
            <a:r>
              <a:rPr lang="en-US" sz="1200" dirty="0"/>
              <a:t>		</a:t>
            </a:r>
            <a:r>
              <a:rPr lang="en-US" sz="1200" dirty="0" err="1"/>
              <a:t>EventFeatures</a:t>
            </a:r>
            <a:r>
              <a:rPr lang="en-US" sz="1200" dirty="0"/>
              <a:t>[32]</a:t>
            </a:r>
          </a:p>
          <a:p>
            <a:pPr marL="0" indent="0">
              <a:buNone/>
            </a:pPr>
            <a:r>
              <a:rPr lang="en-US" sz="1200" dirty="0"/>
              <a:t>		@move[35]</a:t>
            </a:r>
          </a:p>
          <a:p>
            <a:pPr marL="0" indent="0">
              <a:buNone/>
            </a:pPr>
            <a:r>
              <a:rPr lang="en-US" sz="1200" dirty="0"/>
              <a:t>		RD[36]</a:t>
            </a:r>
          </a:p>
          <a:p>
            <a:pPr marL="0" indent="0">
              <a:buNone/>
            </a:pPr>
            <a:r>
              <a:rPr lang="en-US" sz="1200" dirty="0"/>
              <a:t>		@location[39]</a:t>
            </a:r>
          </a:p>
          <a:p>
            <a:pPr marL="0" indent="0">
              <a:buNone/>
            </a:pPr>
            <a:r>
              <a:rPr lang="en-US" sz="1200" dirty="0"/>
              <a:t>		A123[40]</a:t>
            </a:r>
          </a:p>
          <a:p>
            <a:pPr marL="0" indent="0">
              <a:buNone/>
            </a:pPr>
            <a:r>
              <a:rPr lang="en-US" sz="1200" dirty="0"/>
              <a:t>		</a:t>
            </a:r>
            <a:r>
              <a:rPr lang="en-US" sz="1200" dirty="0" err="1"/>
              <a:t>QuantifiedSpatialRD</a:t>
            </a:r>
            <a:r>
              <a:rPr lang="en-US" sz="1200" dirty="0"/>
              <a:t>[41]</a:t>
            </a:r>
          </a:p>
          <a:p>
            <a:pPr marL="0" indent="0">
              <a:buNone/>
            </a:pPr>
            <a:r>
              <a:rPr lang="en-US" sz="1200" dirty="0"/>
              <a:t>		SPG[42]</a:t>
            </a:r>
          </a:p>
          <a:p>
            <a:pPr marL="0" indent="0">
              <a:buNone/>
            </a:pPr>
            <a:r>
              <a:rPr lang="en-US" sz="1200" dirty="0"/>
              <a:t>		</a:t>
            </a:r>
            <a:r>
              <a:rPr lang="en-US" sz="1200" dirty="0" err="1"/>
              <a:t>NotPassive</a:t>
            </a:r>
            <a:r>
              <a:rPr lang="en-US" sz="1200" dirty="0"/>
              <a:t>[43]</a:t>
            </a:r>
          </a:p>
          <a:p>
            <a:pPr marL="0" indent="0">
              <a:buNone/>
            </a:pPr>
            <a:r>
              <a:rPr lang="en-US" sz="1200" dirty="0"/>
              <a:t>		@</a:t>
            </a:r>
            <a:r>
              <a:rPr lang="en-US" sz="1200" dirty="0" err="1"/>
              <a:t>notPassive</a:t>
            </a:r>
            <a:r>
              <a:rPr lang="en-US" sz="1200" dirty="0"/>
              <a:t>[44]</a:t>
            </a:r>
          </a:p>
          <a:p>
            <a:pPr marL="0" indent="0">
              <a:buNone/>
            </a:pPr>
            <a:r>
              <a:rPr lang="en-US" sz="1200" dirty="0"/>
              <a:t>		</a:t>
            </a:r>
            <a:r>
              <a:rPr lang="en-US" sz="1200" dirty="0" err="1"/>
              <a:t>ProcessFeatures</a:t>
            </a:r>
            <a:r>
              <a:rPr lang="en-US" sz="1200" dirty="0"/>
              <a:t>[45]</a:t>
            </a:r>
          </a:p>
          <a:p>
            <a:pPr marL="0" indent="0">
              <a:buNone/>
            </a:pPr>
            <a:r>
              <a:rPr lang="en-US" sz="1200" dirty="0"/>
              <a:t>		</a:t>
            </a:r>
            <a:r>
              <a:rPr lang="en-US" sz="1200" dirty="0" err="1"/>
              <a:t>NotTransitive</a:t>
            </a:r>
            <a:r>
              <a:rPr lang="en-US" sz="1200" dirty="0"/>
              <a:t>[49</a:t>
            </a:r>
            <a:r>
              <a:rPr lang="en-US" sz="1200" dirty="0" smtClean="0"/>
              <a:t>]</a:t>
            </a:r>
            <a:endParaRPr lang="en-US" sz="1200" dirty="0"/>
          </a:p>
          <a:p>
            <a:pPr marL="0" indent="0">
              <a:buNone/>
            </a:pPr>
            <a:r>
              <a:rPr lang="en-US" sz="1200" dirty="0"/>
              <a:t>		@north[51]</a:t>
            </a:r>
          </a:p>
          <a:p>
            <a:pPr marL="0" indent="0">
              <a:buNone/>
            </a:pPr>
            <a:endParaRPr lang="en-US" sz="1200" dirty="0"/>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12258891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600" dirty="0" smtClean="0"/>
              <a:t>Neural Theory of Language: NTL</a:t>
            </a:r>
            <a:endParaRPr lang="en-US" sz="3600" dirty="0"/>
          </a:p>
        </p:txBody>
      </p:sp>
      <p:sp>
        <p:nvSpPr>
          <p:cNvPr id="3" name="Content Placeholder 2"/>
          <p:cNvSpPr>
            <a:spLocks noGrp="1"/>
          </p:cNvSpPr>
          <p:nvPr>
            <p:ph idx="1"/>
          </p:nvPr>
        </p:nvSpPr>
        <p:spPr>
          <a:xfrm>
            <a:off x="457200" y="1066800"/>
            <a:ext cx="8153400" cy="6172200"/>
          </a:xfrm>
        </p:spPr>
        <p:txBody>
          <a:bodyPr>
            <a:noAutofit/>
          </a:bodyPr>
          <a:lstStyle/>
          <a:p>
            <a:r>
              <a:rPr lang="en-US" sz="2400" dirty="0" smtClean="0"/>
              <a:t>NTL’s main tenets</a:t>
            </a:r>
          </a:p>
          <a:p>
            <a:pPr lvl="1"/>
            <a:r>
              <a:rPr lang="en-US" sz="2400" i="1" dirty="0" smtClean="0"/>
              <a:t>direct neural realization</a:t>
            </a:r>
            <a:r>
              <a:rPr lang="en-US" sz="2400" dirty="0" smtClean="0"/>
              <a:t>, and</a:t>
            </a:r>
          </a:p>
          <a:p>
            <a:pPr lvl="1"/>
            <a:r>
              <a:rPr lang="en-US" sz="2400" i="1" dirty="0" smtClean="0"/>
              <a:t>continuity</a:t>
            </a:r>
            <a:r>
              <a:rPr lang="en-US" sz="2400" dirty="0" smtClean="0"/>
              <a:t> of thought and language, evolution</a:t>
            </a:r>
          </a:p>
          <a:p>
            <a:pPr lvl="2"/>
            <a:r>
              <a:rPr lang="en-US" dirty="0" smtClean="0"/>
              <a:t>both of which entail a commitment to parallel processing and spreading activation</a:t>
            </a:r>
          </a:p>
          <a:p>
            <a:pPr lvl="1"/>
            <a:r>
              <a:rPr lang="en-US" sz="2400" dirty="0" smtClean="0"/>
              <a:t>importance of language communities</a:t>
            </a:r>
          </a:p>
          <a:p>
            <a:pPr lvl="2"/>
            <a:r>
              <a:rPr lang="en-US" dirty="0" smtClean="0"/>
              <a:t>skeletal beliefs, grammars</a:t>
            </a:r>
          </a:p>
          <a:p>
            <a:pPr lvl="1"/>
            <a:r>
              <a:rPr lang="en-US" sz="2400" dirty="0" smtClean="0"/>
              <a:t>simulation semantics</a:t>
            </a:r>
          </a:p>
          <a:p>
            <a:pPr lvl="2"/>
            <a:r>
              <a:rPr lang="en-US" dirty="0" smtClean="0"/>
              <a:t>language understanding involves some of the brain circuitry involved in perception, motion, and emotion</a:t>
            </a:r>
          </a:p>
          <a:p>
            <a:pPr lvl="2"/>
            <a:r>
              <a:rPr lang="en-US" dirty="0" smtClean="0"/>
              <a:t>formalization of actions and events</a:t>
            </a:r>
          </a:p>
          <a:p>
            <a:pPr lvl="1"/>
            <a:r>
              <a:rPr lang="en-US" sz="2400" dirty="0" smtClean="0"/>
              <a:t>best-fit process</a:t>
            </a:r>
          </a:p>
          <a:p>
            <a:pPr lvl="2"/>
            <a:r>
              <a:rPr lang="en-US" dirty="0" smtClean="0"/>
              <a:t>underlies learning, understanding, and production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40</a:t>
            </a:fld>
            <a:endParaRPr lang="en-US">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4171366"/>
              </p:ext>
            </p:extLst>
          </p:nvPr>
        </p:nvGraphicFramePr>
        <p:xfrm>
          <a:off x="5105400" y="2362200"/>
          <a:ext cx="901700" cy="685800"/>
        </p:xfrm>
        <a:graphic>
          <a:graphicData uri="http://schemas.openxmlformats.org/presentationml/2006/ole">
            <mc:AlternateContent xmlns:mc="http://schemas.openxmlformats.org/markup-compatibility/2006">
              <mc:Choice xmlns:v="urn:schemas-microsoft-com:vml" Requires="v">
                <p:oleObj spid="_x0000_s158785" name="Packager Shell Object" showAsIcon="1" r:id="rId3" imgW="902160" imgH="685080" progId="Package">
                  <p:embed/>
                </p:oleObj>
              </mc:Choice>
              <mc:Fallback>
                <p:oleObj name="Packager Shell Object" showAsIcon="1" r:id="rId3" imgW="902160" imgH="685080" progId="Package">
                  <p:embed/>
                  <p:pic>
                    <p:nvPicPr>
                      <p:cNvPr id="0" name=""/>
                      <p:cNvPicPr/>
                      <p:nvPr/>
                    </p:nvPicPr>
                    <p:blipFill>
                      <a:blip r:embed="rId4"/>
                      <a:stretch>
                        <a:fillRect/>
                      </a:stretch>
                    </p:blipFill>
                    <p:spPr>
                      <a:xfrm>
                        <a:off x="5105400" y="2362200"/>
                        <a:ext cx="901700" cy="685800"/>
                      </a:xfrm>
                      <a:prstGeom prst="rect">
                        <a:avLst/>
                      </a:prstGeom>
                    </p:spPr>
                  </p:pic>
                </p:oleObj>
              </mc:Fallback>
            </mc:AlternateContent>
          </a:graphicData>
        </a:graphic>
      </p:graphicFrame>
      <p:pic>
        <p:nvPicPr>
          <p:cNvPr id="15872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624843" y="0"/>
            <a:ext cx="6223757" cy="74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3917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Research Scientist or Postdoctoral Fellow Opening at ICSI </a:t>
            </a:r>
          </a:p>
        </p:txBody>
      </p:sp>
      <p:sp>
        <p:nvSpPr>
          <p:cNvPr id="3" name="Content Placeholder 2"/>
          <p:cNvSpPr>
            <a:spLocks noGrp="1"/>
          </p:cNvSpPr>
          <p:nvPr>
            <p:ph idx="1"/>
          </p:nvPr>
        </p:nvSpPr>
        <p:spPr>
          <a:xfrm>
            <a:off x="457200" y="1447800"/>
            <a:ext cx="8229600" cy="4678363"/>
          </a:xfrm>
        </p:spPr>
        <p:txBody>
          <a:bodyPr>
            <a:normAutofit fontScale="62500" lnSpcReduction="20000"/>
          </a:bodyPr>
          <a:lstStyle/>
          <a:p>
            <a:pPr marL="0" indent="0">
              <a:buNone/>
            </a:pPr>
            <a:r>
              <a:rPr lang="en-US" dirty="0"/>
              <a:t> The International Computer Science Institute (ICSI) in Berkeley invites applications for a Research Scientist or Postdoctoral Fellow position in the area of applying deep semantic models of language to natural language interfaces for varying applications. The post is available now.</a:t>
            </a:r>
            <a:br>
              <a:rPr lang="en-US" dirty="0"/>
            </a:br>
            <a:r>
              <a:rPr lang="en-US" dirty="0"/>
              <a:t/>
            </a:r>
            <a:br>
              <a:rPr lang="en-US" dirty="0"/>
            </a:br>
            <a:r>
              <a:rPr lang="en-US" dirty="0"/>
              <a:t>The Fellow will be working with Prof. Jerome Feldman and ICSI's Artificial Intelligence group on designing, implementing, and evaluating systems to bridge between specific knowledge-intensive applications and the existing ICSI systems for deep semantic analysis and simulation. </a:t>
            </a:r>
            <a:br>
              <a:rPr lang="en-US" dirty="0"/>
            </a:br>
            <a:r>
              <a:rPr lang="en-US" dirty="0"/>
              <a:t/>
            </a:r>
            <a:br>
              <a:rPr lang="en-US" dirty="0"/>
            </a:br>
            <a:r>
              <a:rPr lang="en-US" dirty="0"/>
              <a:t>We are looking for candidates with a strong AI and systems background, ideally including previous work with natural language interfaces. Familiarity with current NLP systems and with agent support systems like JADE is required. Some experience with (simulated) robotics would be helpful. </a:t>
            </a:r>
            <a:br>
              <a:rPr lang="en-US" dirty="0"/>
            </a:br>
            <a:r>
              <a:rPr lang="en-US" dirty="0"/>
              <a:t/>
            </a:r>
            <a:br>
              <a:rPr lang="en-US" dirty="0"/>
            </a:br>
            <a:r>
              <a:rPr lang="en-US" dirty="0"/>
              <a:t>To apply, email an application to:  </a:t>
            </a:r>
            <a:r>
              <a:rPr lang="en-US" u="sng" dirty="0">
                <a:hlinkClick r:id="rId2"/>
              </a:rPr>
              <a:t>jobs@icsi.berkeley.edu</a:t>
            </a:r>
            <a:r>
              <a:rPr lang="en-US" dirty="0"/>
              <a:t> , including a cover letter, curriculum vitae and contact information for at least two references. </a:t>
            </a:r>
            <a:br>
              <a:rPr lang="en-US" dirty="0"/>
            </a:br>
            <a:endParaRPr lang="en-US" dirty="0"/>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48277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ICSI Metaphor Project Team</a:t>
            </a:r>
            <a:endParaRPr lang="en-US" dirty="0"/>
          </a:p>
        </p:txBody>
      </p:sp>
      <p:sp>
        <p:nvSpPr>
          <p:cNvPr id="4" name="Slide Number Placeholder 3"/>
          <p:cNvSpPr>
            <a:spLocks noGrp="1"/>
          </p:cNvSpPr>
          <p:nvPr>
            <p:ph type="sldNum" sz="quarter" idx="11"/>
          </p:nvPr>
        </p:nvSpPr>
        <p:spPr/>
        <p:txBody>
          <a:bodyPr/>
          <a:lstStyle/>
          <a:p>
            <a:pPr>
              <a:buFont typeface="Wingdings" pitchFamily="2" charset="2"/>
              <a:buNone/>
              <a:defRPr/>
            </a:pPr>
            <a:fld id="{5B18D483-7BE3-40AD-8171-7D701767F80B}" type="slidenum">
              <a:rPr lang="en-US" smtClean="0">
                <a:solidFill>
                  <a:srgbClr val="000000">
                    <a:lumMod val="50000"/>
                    <a:lumOff val="50000"/>
                  </a:srgbClr>
                </a:solidFill>
              </a:rPr>
              <a:pPr>
                <a:buFont typeface="Wingdings" pitchFamily="2" charset="2"/>
                <a:buNone/>
                <a:defRPr/>
              </a:pPr>
              <a:t>42</a:t>
            </a:fld>
            <a:endParaRPr lang="en-US" dirty="0">
              <a:solidFill>
                <a:srgbClr val="000000">
                  <a:lumMod val="50000"/>
                  <a:lumOff val="50000"/>
                </a:srgbClr>
              </a:solidFill>
            </a:endParaRPr>
          </a:p>
        </p:txBody>
      </p:sp>
      <p:sp>
        <p:nvSpPr>
          <p:cNvPr id="3" name="Content Placeholder 2"/>
          <p:cNvSpPr>
            <a:spLocks noGrp="1"/>
          </p:cNvSpPr>
          <p:nvPr>
            <p:ph idx="4294967295"/>
          </p:nvPr>
        </p:nvSpPr>
        <p:spPr>
          <a:xfrm>
            <a:off x="228600" y="1229046"/>
            <a:ext cx="8305800" cy="5118776"/>
          </a:xfrm>
        </p:spPr>
        <p:txBody>
          <a:bodyPr>
            <a:normAutofit fontScale="70000" lnSpcReduction="20000"/>
          </a:bodyPr>
          <a:lstStyle/>
          <a:p>
            <a:r>
              <a:rPr lang="en-US" dirty="0" smtClean="0"/>
              <a:t>ICSI, UCB</a:t>
            </a:r>
          </a:p>
          <a:p>
            <a:pPr lvl="1"/>
            <a:r>
              <a:rPr lang="en-US" dirty="0" smtClean="0">
                <a:solidFill>
                  <a:srgbClr val="0000FF"/>
                </a:solidFill>
              </a:rPr>
              <a:t>PI</a:t>
            </a:r>
            <a:r>
              <a:rPr lang="en-US" dirty="0" smtClean="0"/>
              <a:t>: James Hieronymus</a:t>
            </a:r>
          </a:p>
          <a:p>
            <a:pPr lvl="1"/>
            <a:r>
              <a:rPr lang="en-US" dirty="0" smtClean="0"/>
              <a:t>Srini Narayanan (AI and Cognitive Science) </a:t>
            </a:r>
          </a:p>
          <a:p>
            <a:pPr lvl="1"/>
            <a:r>
              <a:rPr lang="en-US" dirty="0" smtClean="0"/>
              <a:t>George </a:t>
            </a:r>
            <a:r>
              <a:rPr lang="en-US" dirty="0" err="1" smtClean="0"/>
              <a:t>Lakoff</a:t>
            </a:r>
            <a:r>
              <a:rPr lang="en-US" dirty="0"/>
              <a:t> </a:t>
            </a:r>
            <a:r>
              <a:rPr lang="en-US" dirty="0" smtClean="0"/>
              <a:t>(Linguistics and Cognitive Science)</a:t>
            </a:r>
          </a:p>
          <a:p>
            <a:pPr lvl="1"/>
            <a:r>
              <a:rPr lang="en-US" dirty="0" smtClean="0"/>
              <a:t>Collin Baker (Project Manager, Linguistics)</a:t>
            </a:r>
          </a:p>
          <a:p>
            <a:pPr lvl="1"/>
            <a:r>
              <a:rPr lang="en-US" dirty="0" smtClean="0"/>
              <a:t>Jerome Feldman (EECS and Cognitive Science)</a:t>
            </a:r>
          </a:p>
          <a:p>
            <a:pPr lvl="1"/>
            <a:r>
              <a:rPr lang="en-US" dirty="0" smtClean="0"/>
              <a:t>Ekaterina </a:t>
            </a:r>
            <a:r>
              <a:rPr lang="en-US" dirty="0" err="1" smtClean="0"/>
              <a:t>Shutova</a:t>
            </a:r>
            <a:r>
              <a:rPr lang="en-US" dirty="0" smtClean="0"/>
              <a:t> (Computational Linguistics) </a:t>
            </a:r>
            <a:endParaRPr lang="en-US" dirty="0"/>
          </a:p>
          <a:p>
            <a:r>
              <a:rPr lang="en-US" dirty="0" smtClean="0"/>
              <a:t>ICSI/CMU-Qatar</a:t>
            </a:r>
          </a:p>
          <a:p>
            <a:pPr lvl="1"/>
            <a:r>
              <a:rPr lang="en-US" dirty="0" err="1" smtClean="0"/>
              <a:t>Behrang</a:t>
            </a:r>
            <a:r>
              <a:rPr lang="en-US" dirty="0" smtClean="0"/>
              <a:t> </a:t>
            </a:r>
            <a:r>
              <a:rPr lang="en-US" dirty="0" err="1" smtClean="0"/>
              <a:t>Mohit</a:t>
            </a:r>
            <a:r>
              <a:rPr lang="en-US" dirty="0" smtClean="0"/>
              <a:t> (NLP, MT, Persian Expert)</a:t>
            </a:r>
          </a:p>
          <a:p>
            <a:r>
              <a:rPr lang="en-US" dirty="0" smtClean="0"/>
              <a:t>ICSI/UC Merced</a:t>
            </a:r>
          </a:p>
          <a:p>
            <a:pPr lvl="1"/>
            <a:r>
              <a:rPr lang="en-US" dirty="0" err="1" smtClean="0"/>
              <a:t>Teenie</a:t>
            </a:r>
            <a:r>
              <a:rPr lang="en-US" dirty="0" smtClean="0"/>
              <a:t> Matlock (Cognitive Science)</a:t>
            </a:r>
          </a:p>
          <a:p>
            <a:r>
              <a:rPr lang="en-US" dirty="0" smtClean="0"/>
              <a:t>UCSD</a:t>
            </a:r>
          </a:p>
          <a:p>
            <a:pPr lvl="1"/>
            <a:r>
              <a:rPr lang="en-US" dirty="0" smtClean="0"/>
              <a:t>Ben Bergen (Cognitive Science)</a:t>
            </a:r>
          </a:p>
          <a:p>
            <a:pPr lvl="1"/>
            <a:r>
              <a:rPr lang="en-US" dirty="0" err="1"/>
              <a:t>Lera</a:t>
            </a:r>
            <a:r>
              <a:rPr lang="en-US" dirty="0"/>
              <a:t> </a:t>
            </a:r>
            <a:r>
              <a:rPr lang="en-US" dirty="0" err="1"/>
              <a:t>Boroditsky</a:t>
            </a:r>
            <a:r>
              <a:rPr lang="en-US" dirty="0"/>
              <a:t> (Psychology</a:t>
            </a:r>
            <a:r>
              <a:rPr lang="en-US" dirty="0" smtClean="0"/>
              <a:t>)</a:t>
            </a:r>
          </a:p>
          <a:p>
            <a:r>
              <a:rPr lang="en-US" dirty="0" smtClean="0"/>
              <a:t>USC</a:t>
            </a:r>
          </a:p>
          <a:p>
            <a:pPr lvl="1"/>
            <a:r>
              <a:rPr lang="en-US" dirty="0" smtClean="0"/>
              <a:t>Lisa Aziz-</a:t>
            </a:r>
            <a:r>
              <a:rPr lang="en-US" dirty="0" err="1" smtClean="0"/>
              <a:t>Zadeh</a:t>
            </a:r>
            <a:r>
              <a:rPr lang="en-US" dirty="0" smtClean="0"/>
              <a:t> (Neuroscience)</a:t>
            </a:r>
          </a:p>
          <a:p>
            <a:r>
              <a:rPr lang="en-US" dirty="0" smtClean="0"/>
              <a:t>ICSI/</a:t>
            </a:r>
            <a:r>
              <a:rPr lang="en-US" dirty="0" err="1" smtClean="0"/>
              <a:t>Eötvös</a:t>
            </a:r>
            <a:r>
              <a:rPr lang="en-US" dirty="0" smtClean="0"/>
              <a:t> </a:t>
            </a:r>
            <a:r>
              <a:rPr lang="en-US" dirty="0" err="1"/>
              <a:t>Loránd</a:t>
            </a:r>
            <a:r>
              <a:rPr lang="en-US" dirty="0"/>
              <a:t> </a:t>
            </a:r>
            <a:r>
              <a:rPr lang="en-US" dirty="0" smtClean="0"/>
              <a:t>University, Hungary</a:t>
            </a:r>
          </a:p>
          <a:p>
            <a:pPr lvl="1"/>
            <a:r>
              <a:rPr lang="en-US" dirty="0" err="1" smtClean="0"/>
              <a:t>Zoltan</a:t>
            </a:r>
            <a:r>
              <a:rPr lang="en-US" dirty="0" smtClean="0"/>
              <a:t> </a:t>
            </a:r>
            <a:r>
              <a:rPr lang="en-US" dirty="0" err="1" smtClean="0"/>
              <a:t>Kovecses</a:t>
            </a:r>
            <a:r>
              <a:rPr lang="en-US" dirty="0" smtClean="0"/>
              <a:t> (Language)</a:t>
            </a:r>
          </a:p>
          <a:p>
            <a:pPr marL="0" indent="0">
              <a:buNone/>
            </a:pPr>
            <a:endParaRPr lang="en-US" dirty="0" smtClean="0"/>
          </a:p>
          <a:p>
            <a:pPr marL="0" indent="0">
              <a:buNone/>
            </a:pPr>
            <a:endParaRPr lang="en-US" dirty="0" smtClean="0"/>
          </a:p>
          <a:p>
            <a:pPr lvl="1"/>
            <a:endParaRPr lang="en-US" dirty="0"/>
          </a:p>
        </p:txBody>
      </p:sp>
      <p:grpSp>
        <p:nvGrpSpPr>
          <p:cNvPr id="5" name="Group 4"/>
          <p:cNvGrpSpPr/>
          <p:nvPr/>
        </p:nvGrpSpPr>
        <p:grpSpPr>
          <a:xfrm>
            <a:off x="6582445" y="1306416"/>
            <a:ext cx="2168903" cy="5175144"/>
            <a:chOff x="75328" y="1265953"/>
            <a:chExt cx="2054073" cy="4956070"/>
          </a:xfrm>
        </p:grpSpPr>
        <p:pic>
          <p:nvPicPr>
            <p:cNvPr id="6" name="Picture 2" descr="http://www.icsi.berkeley.edu/gfx/nav/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8" y="1265953"/>
              <a:ext cx="2054073" cy="556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1.gstatic.com/images?q=tbn:ANd9GcREJG6GEZ_HCVFjZGFAL6NPRPsuz4oFhfo6xmvl-KZYFzFBz34X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7" y="2335714"/>
              <a:ext cx="1025840" cy="1025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niversity of Southern Califor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64" y="3596001"/>
              <a:ext cx="1462058" cy="317072"/>
            </a:xfrm>
            <a:prstGeom prst="rect">
              <a:avLst/>
            </a:prstGeom>
            <a:solidFill>
              <a:srgbClr val="FF0000"/>
            </a:solidFill>
          </p:spPr>
        </p:pic>
        <p:pic>
          <p:nvPicPr>
            <p:cNvPr id="10" name="Picture 10" descr="http://t0.gstatic.com/images?q=tbn:ANd9GcQ1c7BIaNSLHoKa-LJUz3tQT-7ASx2A6Bx3NTqL0MQ8_I1dJmg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08" y="4237892"/>
              <a:ext cx="994929" cy="973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2.google.com/images?q=tbn:ANd9GcSHmNaJMYkf7_vFlmuZP3o-PeKvriLW-U0ZTSOBjBxL9ndDxKx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75" y="5269918"/>
              <a:ext cx="952104" cy="9521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58221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 Project Goals</a:t>
            </a:r>
            <a:endParaRPr lang="en-US" dirty="0"/>
          </a:p>
        </p:txBody>
      </p:sp>
      <p:sp>
        <p:nvSpPr>
          <p:cNvPr id="3" name="Content Placeholder 2"/>
          <p:cNvSpPr>
            <a:spLocks noGrp="1"/>
          </p:cNvSpPr>
          <p:nvPr>
            <p:ph idx="1"/>
          </p:nvPr>
        </p:nvSpPr>
        <p:spPr>
          <a:xfrm>
            <a:off x="381000" y="1676400"/>
            <a:ext cx="8305800" cy="4648200"/>
          </a:xfrm>
        </p:spPr>
        <p:txBody>
          <a:bodyPr>
            <a:normAutofit fontScale="85000" lnSpcReduction="20000"/>
          </a:bodyPr>
          <a:lstStyle/>
          <a:p>
            <a:r>
              <a:rPr lang="en-US" dirty="0" smtClean="0"/>
              <a:t>Build a methodology for metaphor analysis</a:t>
            </a:r>
          </a:p>
          <a:p>
            <a:pPr lvl="1"/>
            <a:r>
              <a:rPr lang="en-US" dirty="0" smtClean="0"/>
              <a:t>Automated extraction</a:t>
            </a:r>
          </a:p>
          <a:p>
            <a:pPr lvl="1"/>
            <a:r>
              <a:rPr lang="en-US" dirty="0"/>
              <a:t>C</a:t>
            </a:r>
            <a:r>
              <a:rPr lang="en-US" dirty="0" smtClean="0"/>
              <a:t>ross-cultural repository </a:t>
            </a:r>
          </a:p>
          <a:p>
            <a:pPr lvl="1"/>
            <a:r>
              <a:rPr lang="en-US" dirty="0" smtClean="0"/>
              <a:t>Affect identification</a:t>
            </a:r>
          </a:p>
          <a:p>
            <a:pPr lvl="1"/>
            <a:r>
              <a:rPr lang="en-US" dirty="0" smtClean="0"/>
              <a:t>Belief/world-view discovery</a:t>
            </a:r>
          </a:p>
          <a:p>
            <a:r>
              <a:rPr lang="en-US" dirty="0" smtClean="0"/>
              <a:t>Validate/Evaluate methodology</a:t>
            </a:r>
          </a:p>
          <a:p>
            <a:pPr lvl="1"/>
            <a:r>
              <a:rPr lang="en-US" dirty="0" smtClean="0"/>
              <a:t>Extraction in four languages for target concepts</a:t>
            </a:r>
          </a:p>
          <a:p>
            <a:pPr lvl="2"/>
            <a:r>
              <a:rPr lang="en-US" dirty="0" smtClean="0"/>
              <a:t>English, Persian, Russian, Spanish</a:t>
            </a:r>
          </a:p>
          <a:p>
            <a:pPr lvl="1"/>
            <a:r>
              <a:rPr lang="en-US" dirty="0"/>
              <a:t>C</a:t>
            </a:r>
            <a:r>
              <a:rPr lang="en-US" dirty="0" smtClean="0"/>
              <a:t>omputational model based on Cognitive Linguistics results</a:t>
            </a:r>
          </a:p>
          <a:p>
            <a:pPr lvl="2"/>
            <a:r>
              <a:rPr lang="en-US" dirty="0" smtClean="0"/>
              <a:t>Functional repository with framings and mappings</a:t>
            </a:r>
          </a:p>
          <a:p>
            <a:pPr lvl="2"/>
            <a:r>
              <a:rPr lang="en-US" dirty="0" smtClean="0"/>
              <a:t>Mappings at multiple levels and cultural variations</a:t>
            </a:r>
          </a:p>
          <a:p>
            <a:pPr lvl="2"/>
            <a:r>
              <a:rPr lang="en-US" dirty="0" smtClean="0"/>
              <a:t>Dimensions relevant to world-views/belief discovery and intervention</a:t>
            </a:r>
          </a:p>
          <a:p>
            <a:pPr lvl="1"/>
            <a:r>
              <a:rPr lang="en-US" dirty="0" smtClean="0"/>
              <a:t>Demonstrate coherence, inference, decision impact of metaphors in a series of case studies</a:t>
            </a:r>
          </a:p>
          <a:p>
            <a:pPr lvl="1"/>
            <a:r>
              <a:rPr lang="en-US" dirty="0" smtClean="0"/>
              <a:t>Investigate metaphoric affect and role in decision making</a:t>
            </a:r>
          </a:p>
        </p:txBody>
      </p:sp>
      <p:sp>
        <p:nvSpPr>
          <p:cNvPr id="4" name="Slide Number Placeholder 3"/>
          <p:cNvSpPr>
            <a:spLocks noGrp="1"/>
          </p:cNvSpPr>
          <p:nvPr>
            <p:ph type="sldNum" sz="quarter" idx="11"/>
          </p:nvPr>
        </p:nvSpPr>
        <p:spPr/>
        <p:txBody>
          <a:bodyPr/>
          <a:lstStyle/>
          <a:p>
            <a:pPr>
              <a:buFont typeface="Wingdings" pitchFamily="2" charset="2"/>
              <a:buNone/>
              <a:defRPr/>
            </a:pPr>
            <a:fld id="{5B18D483-7BE3-40AD-8171-7D701767F80B}" type="slidenum">
              <a:rPr lang="en-US" smtClean="0">
                <a:solidFill>
                  <a:srgbClr val="000000">
                    <a:lumMod val="50000"/>
                    <a:lumOff val="50000"/>
                  </a:srgbClr>
                </a:solidFill>
              </a:rPr>
              <a:pPr>
                <a:buFont typeface="Wingdings" pitchFamily="2" charset="2"/>
                <a:buNone/>
                <a:defRPr/>
              </a:pPr>
              <a:t>43</a:t>
            </a:fld>
            <a:endParaRPr lang="en-US" dirty="0">
              <a:solidFill>
                <a:srgbClr val="000000">
                  <a:lumMod val="50000"/>
                  <a:lumOff val="50000"/>
                </a:srgbClr>
              </a:solidFill>
            </a:endParaRPr>
          </a:p>
        </p:txBody>
      </p:sp>
    </p:spTree>
    <p:extLst>
      <p:ext uri="{BB962C8B-B14F-4D97-AF65-F5344CB8AC3E}">
        <p14:creationId xmlns:p14="http://schemas.microsoft.com/office/powerpoint/2010/main" val="296314400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981575"/>
          </a:xfrm>
        </p:spPr>
        <p:txBody>
          <a:bodyPr/>
          <a:lstStyle/>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74685533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48200" y="1371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solidFill>
                  <a:srgbClr val="CC0000"/>
                </a:solidFill>
              </a:rPr>
              <a:t>Mother (I) give you this (a toy).</a:t>
            </a:r>
          </a:p>
        </p:txBody>
      </p:sp>
      <p:sp>
        <p:nvSpPr>
          <p:cNvPr id="7171" name="Rectangle 3"/>
          <p:cNvSpPr>
            <a:spLocks noChangeArrowheads="1"/>
          </p:cNvSpPr>
          <p:nvPr/>
        </p:nvSpPr>
        <p:spPr bwMode="auto">
          <a:xfrm>
            <a:off x="2895600" y="6248400"/>
            <a:ext cx="57721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10000"/>
              </a:lnSpc>
              <a:spcBef>
                <a:spcPct val="40000"/>
              </a:spcBef>
              <a:buClr>
                <a:schemeClr val="tx1"/>
              </a:buClr>
              <a:buSzPct val="70000"/>
              <a:buFont typeface="Wingdings" pitchFamily="2" charset="2"/>
              <a:buNone/>
            </a:pPr>
            <a:r>
              <a:rPr lang="en-US">
                <a:latin typeface="Helvetica" pitchFamily="34" charset="0"/>
              </a:rPr>
              <a:t>CHILDES Beijing Corpus (Tardiff, 1993; Tardiff, 1996)</a:t>
            </a:r>
          </a:p>
        </p:txBody>
      </p:sp>
      <p:graphicFrame>
        <p:nvGraphicFramePr>
          <p:cNvPr id="38028" name="Group 140"/>
          <p:cNvGraphicFramePr>
            <a:graphicFrameLocks noGrp="1"/>
          </p:cNvGraphicFramePr>
          <p:nvPr/>
        </p:nvGraphicFramePr>
        <p:xfrm>
          <a:off x="685800" y="1371600"/>
          <a:ext cx="3868738" cy="792408"/>
        </p:xfrm>
        <a:graphic>
          <a:graphicData uri="http://schemas.openxmlformats.org/drawingml/2006/table">
            <a:tbl>
              <a:tblPr/>
              <a:tblGrid>
                <a:gridCol w="1104900"/>
                <a:gridCol w="711200"/>
                <a:gridCol w="709613"/>
                <a:gridCol w="1343025"/>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ma1+ma</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ni3</a:t>
                      </a: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zhei4+ge</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mother</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this+CLS</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21" name="Rectangle 33"/>
          <p:cNvSpPr>
            <a:spLocks noChangeArrowheads="1"/>
          </p:cNvSpPr>
          <p:nvPr/>
        </p:nvSpPr>
        <p:spPr bwMode="auto">
          <a:xfrm>
            <a:off x="2971800" y="251460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ltLang="zh-TW">
                <a:solidFill>
                  <a:srgbClr val="CC0000"/>
                </a:solidFill>
                <a:ea typeface="PMingLiU" pitchFamily="18" charset="-120"/>
              </a:rPr>
              <a:t>You give auntie</a:t>
            </a:r>
            <a:r>
              <a:rPr lang="en-US" altLang="zh-TW">
                <a:ea typeface="PMingLiU" pitchFamily="18" charset="-120"/>
              </a:rPr>
              <a:t> </a:t>
            </a:r>
            <a:r>
              <a:rPr lang="en-US" altLang="zh-TW">
                <a:solidFill>
                  <a:schemeClr val="bg2"/>
                </a:solidFill>
                <a:ea typeface="PMingLiU" pitchFamily="18" charset="-120"/>
              </a:rPr>
              <a:t>[the peach]</a:t>
            </a:r>
            <a:r>
              <a:rPr lang="en-US" altLang="zh-TW">
                <a:ea typeface="PMingLiU" pitchFamily="18" charset="-120"/>
              </a:rPr>
              <a:t>.</a:t>
            </a:r>
            <a:endParaRPr lang="en-US"/>
          </a:p>
        </p:txBody>
      </p:sp>
      <p:sp>
        <p:nvSpPr>
          <p:cNvPr id="37922" name="Rectangle 34"/>
          <p:cNvSpPr>
            <a:spLocks noChangeArrowheads="1"/>
          </p:cNvSpPr>
          <p:nvPr/>
        </p:nvSpPr>
        <p:spPr bwMode="auto">
          <a:xfrm>
            <a:off x="3810000" y="36576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ltLang="zh-TW">
                <a:solidFill>
                  <a:srgbClr val="CC0000"/>
                </a:solidFill>
                <a:ea typeface="PMingLiU" pitchFamily="18" charset="-120"/>
              </a:rPr>
              <a:t>Oh (go on)! You give</a:t>
            </a:r>
            <a:r>
              <a:rPr lang="en-US" altLang="zh-TW">
                <a:ea typeface="PMingLiU" pitchFamily="18" charset="-120"/>
              </a:rPr>
              <a:t> </a:t>
            </a:r>
            <a:r>
              <a:rPr lang="en-US" altLang="zh-TW">
                <a:solidFill>
                  <a:schemeClr val="bg2"/>
                </a:solidFill>
                <a:ea typeface="PMingLiU" pitchFamily="18" charset="-120"/>
              </a:rPr>
              <a:t>[auntie] [that]</a:t>
            </a:r>
            <a:r>
              <a:rPr lang="en-US" altLang="zh-TW">
                <a:ea typeface="PMingLiU" pitchFamily="18" charset="-120"/>
              </a:rPr>
              <a:t>.</a:t>
            </a:r>
            <a:endParaRPr lang="en-US"/>
          </a:p>
        </p:txBody>
      </p:sp>
      <p:sp>
        <p:nvSpPr>
          <p:cNvPr id="7187" name="Rectangle 35"/>
          <p:cNvSpPr>
            <a:spLocks noGrp="1" noChangeArrowheads="1"/>
          </p:cNvSpPr>
          <p:nvPr>
            <p:ph type="title"/>
          </p:nvPr>
        </p:nvSpPr>
        <p:spPr/>
        <p:txBody>
          <a:bodyPr/>
          <a:lstStyle/>
          <a:p>
            <a:pPr eaLnBrk="1" hangingPunct="1"/>
            <a:r>
              <a:rPr lang="en-US" sz="3200" smtClean="0"/>
              <a:t>Productive Argument Omission (in Mandarin)</a:t>
            </a:r>
          </a:p>
        </p:txBody>
      </p:sp>
      <p:sp>
        <p:nvSpPr>
          <p:cNvPr id="37924" name="Text Box 36"/>
          <p:cNvSpPr txBox="1">
            <a:spLocks noChangeArrowheads="1"/>
          </p:cNvSpPr>
          <p:nvPr/>
        </p:nvSpPr>
        <p:spPr bwMode="auto">
          <a:xfrm>
            <a:off x="457200" y="1371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1</a:t>
            </a:r>
          </a:p>
        </p:txBody>
      </p:sp>
      <p:sp>
        <p:nvSpPr>
          <p:cNvPr id="37925" name="Text Box 37"/>
          <p:cNvSpPr txBox="1">
            <a:spLocks noChangeArrowheads="1"/>
          </p:cNvSpPr>
          <p:nvPr/>
        </p:nvSpPr>
        <p:spPr bwMode="auto">
          <a:xfrm>
            <a:off x="457200" y="2514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2</a:t>
            </a:r>
          </a:p>
        </p:txBody>
      </p:sp>
      <p:sp>
        <p:nvSpPr>
          <p:cNvPr id="37926" name="Text Box 38"/>
          <p:cNvSpPr txBox="1">
            <a:spLocks noChangeArrowheads="1"/>
          </p:cNvSpPr>
          <p:nvPr/>
        </p:nvSpPr>
        <p:spPr bwMode="auto">
          <a:xfrm>
            <a:off x="457200" y="3657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3</a:t>
            </a:r>
          </a:p>
        </p:txBody>
      </p:sp>
      <p:graphicFrame>
        <p:nvGraphicFramePr>
          <p:cNvPr id="38027" name="Group 139"/>
          <p:cNvGraphicFramePr>
            <a:graphicFrameLocks noGrp="1"/>
          </p:cNvGraphicFramePr>
          <p:nvPr/>
        </p:nvGraphicFramePr>
        <p:xfrm>
          <a:off x="685800" y="2514600"/>
          <a:ext cx="2209800" cy="792408"/>
        </p:xfrm>
        <a:graphic>
          <a:graphicData uri="http://schemas.openxmlformats.org/drawingml/2006/table">
            <a:tbl>
              <a:tblPr/>
              <a:tblGrid>
                <a:gridCol w="685800"/>
                <a:gridCol w="685800"/>
                <a:gridCol w="838200"/>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ni3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yi2</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auntie</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8037" name="Group 149"/>
          <p:cNvGraphicFramePr>
            <a:graphicFrameLocks noGrp="1"/>
          </p:cNvGraphicFramePr>
          <p:nvPr/>
        </p:nvGraphicFramePr>
        <p:xfrm>
          <a:off x="685800" y="3657600"/>
          <a:ext cx="2819400" cy="792408"/>
        </p:xfrm>
        <a:graphic>
          <a:graphicData uri="http://schemas.openxmlformats.org/drawingml/2006/table">
            <a:tbl>
              <a:tblPr/>
              <a:tblGrid>
                <a:gridCol w="668338"/>
                <a:gridCol w="669925"/>
                <a:gridCol w="666750"/>
                <a:gridCol w="814387"/>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ao</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ni3</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Minion Pro" pitchFamily="18" charset="0"/>
                          <a:cs typeface="Arial" charset="0"/>
                        </a:rPr>
                        <a:t>ya</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EMP</a:t>
                      </a:r>
                    </a:p>
                  </a:txBody>
                  <a:tcPr marL="45720" marR="45720" marT="45702" marB="45702" anchor="ctr" anchorCtr="1"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2PS</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EMP</a:t>
                      </a:r>
                    </a:p>
                  </a:txBody>
                  <a:tcPr marL="45720" marR="45720" marT="45702" marB="45702" anchor="ctr" anchorCtr="1"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10" name="Text Box 122"/>
          <p:cNvSpPr txBox="1">
            <a:spLocks noChangeArrowheads="1"/>
          </p:cNvSpPr>
          <p:nvPr/>
        </p:nvSpPr>
        <p:spPr bwMode="auto">
          <a:xfrm>
            <a:off x="457200" y="48006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bg2"/>
                </a:solidFill>
              </a:rPr>
              <a:t>4</a:t>
            </a:r>
          </a:p>
        </p:txBody>
      </p:sp>
      <p:graphicFrame>
        <p:nvGraphicFramePr>
          <p:cNvPr id="38025" name="Group 137"/>
          <p:cNvGraphicFramePr>
            <a:graphicFrameLocks noGrp="1"/>
          </p:cNvGraphicFramePr>
          <p:nvPr/>
        </p:nvGraphicFramePr>
        <p:xfrm>
          <a:off x="685800" y="4800600"/>
          <a:ext cx="685800" cy="792408"/>
        </p:xfrm>
        <a:graphic>
          <a:graphicData uri="http://schemas.openxmlformats.org/drawingml/2006/table">
            <a:tbl>
              <a:tblPr/>
              <a:tblGrid>
                <a:gridCol w="685800"/>
              </a:tblGrid>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zh-TW" sz="2000" b="0" i="1" u="none" strike="noStrike" cap="none" normalizeH="0" baseline="0" smtClean="0">
                          <a:ln>
                            <a:noFill/>
                          </a:ln>
                          <a:solidFill>
                            <a:schemeClr val="tx1"/>
                          </a:solidFill>
                          <a:effectLst/>
                          <a:latin typeface="Minion Pro" pitchFamily="18" charset="0"/>
                          <a:ea typeface="PMingLiU" pitchFamily="18" charset="-120"/>
                          <a:cs typeface="Arial" charset="0"/>
                        </a:rPr>
                        <a:t>gei3 </a:t>
                      </a:r>
                      <a:endParaRPr kumimoji="0" lang="en-US" sz="2000" b="0" i="1" u="none" strike="noStrike" cap="none" normalizeH="0" baseline="0" smtClean="0">
                        <a:ln>
                          <a:noFill/>
                        </a:ln>
                        <a:solidFill>
                          <a:schemeClr val="tx1"/>
                        </a:solidFill>
                        <a:effectLst/>
                        <a:latin typeface="Minion Pro" pitchFamily="18" charset="0"/>
                        <a:cs typeface="Arial" charset="0"/>
                      </a:endParaRPr>
                    </a:p>
                  </a:txBody>
                  <a:tcPr marL="45720" marR="45720" marT="45702" marB="45702" anchor="ctr" anchorCtr="1"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a:t>
                      </a:r>
                    </a:p>
                  </a:txBody>
                  <a:tcPr marL="45720" marR="45720" marT="45702" marB="45702" anchor="ctr" anchorCtr="1"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24" name="Rectangle 136"/>
          <p:cNvSpPr>
            <a:spLocks noChangeArrowheads="1"/>
          </p:cNvSpPr>
          <p:nvPr/>
        </p:nvSpPr>
        <p:spPr bwMode="auto">
          <a:xfrm>
            <a:off x="1447800" y="48006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5000"/>
              </a:spcBef>
              <a:buClr>
                <a:schemeClr val="accent1"/>
              </a:buClr>
              <a:buSzPct val="65000"/>
              <a:buFont typeface="Wingdings" pitchFamily="2" charset="2"/>
              <a:buChar char="n"/>
            </a:pPr>
            <a:r>
              <a:rPr lang="en-US">
                <a:solidFill>
                  <a:schemeClr val="bg2"/>
                </a:solidFill>
              </a:rPr>
              <a:t>[I]</a:t>
            </a:r>
            <a:r>
              <a:rPr lang="en-US"/>
              <a:t> </a:t>
            </a:r>
            <a:r>
              <a:rPr lang="en-US">
                <a:solidFill>
                  <a:srgbClr val="CC0000"/>
                </a:solidFill>
              </a:rPr>
              <a:t>give</a:t>
            </a:r>
            <a:r>
              <a:rPr lang="en-US"/>
              <a:t> </a:t>
            </a:r>
            <a:r>
              <a:rPr lang="en-US">
                <a:solidFill>
                  <a:schemeClr val="bg2"/>
                </a:solidFill>
              </a:rPr>
              <a:t>[you] [some peach]</a:t>
            </a:r>
            <a:r>
              <a:rPr lang="en-US"/>
              <a:t>.</a:t>
            </a:r>
          </a:p>
        </p:txBody>
      </p:sp>
    </p:spTree>
    <p:extLst>
      <p:ext uri="{BB962C8B-B14F-4D97-AF65-F5344CB8AC3E}">
        <p14:creationId xmlns:p14="http://schemas.microsoft.com/office/powerpoint/2010/main" val="100686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0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0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0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0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921" grpId="0"/>
      <p:bldP spid="37922" grpId="0"/>
      <p:bldP spid="37924" grpId="0"/>
      <p:bldP spid="37925" grpId="0"/>
      <p:bldP spid="37926" grpId="0"/>
      <p:bldP spid="38010" grpId="0"/>
      <p:bldP spid="380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smtClean="0"/>
              <a:t>Arguments are omitted with different probabilities</a:t>
            </a:r>
          </a:p>
        </p:txBody>
      </p:sp>
      <p:sp>
        <p:nvSpPr>
          <p:cNvPr id="1028" name="Rectangle 5"/>
          <p:cNvSpPr>
            <a:spLocks noGrp="1" noChangeArrowheads="1"/>
          </p:cNvSpPr>
          <p:nvPr>
            <p:ph type="body" idx="1"/>
          </p:nvPr>
        </p:nvSpPr>
        <p:spPr>
          <a:xfrm>
            <a:off x="304800" y="5562600"/>
            <a:ext cx="8458200" cy="415925"/>
          </a:xfrm>
        </p:spPr>
        <p:txBody>
          <a:bodyPr/>
          <a:lstStyle/>
          <a:p>
            <a:pPr eaLnBrk="1" hangingPunct="1">
              <a:lnSpc>
                <a:spcPct val="90000"/>
              </a:lnSpc>
              <a:buFont typeface="Wingdings" pitchFamily="2" charset="2"/>
              <a:buNone/>
            </a:pPr>
            <a:r>
              <a:rPr lang="en-US" sz="2200" smtClean="0"/>
              <a:t>All arguments omitted: 30.6%		No arguments omitted: 6.1%</a:t>
            </a:r>
          </a:p>
        </p:txBody>
      </p:sp>
      <p:graphicFrame>
        <p:nvGraphicFramePr>
          <p:cNvPr id="1026" name="Object 4"/>
          <p:cNvGraphicFramePr>
            <a:graphicFrameLocks noChangeAspect="1"/>
          </p:cNvGraphicFramePr>
          <p:nvPr/>
        </p:nvGraphicFramePr>
        <p:xfrm>
          <a:off x="1676400" y="990600"/>
          <a:ext cx="5486400" cy="4319588"/>
        </p:xfrm>
        <a:graphic>
          <a:graphicData uri="http://schemas.openxmlformats.org/presentationml/2006/ole">
            <mc:AlternateContent xmlns:mc="http://schemas.openxmlformats.org/markup-compatibility/2006">
              <mc:Choice xmlns:v="urn:schemas-microsoft-com:vml" Requires="v">
                <p:oleObj spid="_x0000_s161838" name="Chart" r:id="rId3" imgW="3181470" imgH="2505050" progId="Excel.Chart.8">
                  <p:embed/>
                </p:oleObj>
              </mc:Choice>
              <mc:Fallback>
                <p:oleObj name="Chart" r:id="rId3" imgW="3181470" imgH="25050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5486400"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2085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0"/>
            <a:ext cx="7772400" cy="1143000"/>
          </a:xfrm>
        </p:spPr>
        <p:txBody>
          <a:bodyPr/>
          <a:lstStyle/>
          <a:p>
            <a:pPr algn="ctr" eaLnBrk="1" hangingPunct="1"/>
            <a:r>
              <a:rPr lang="en-US" sz="3200" dirty="0" smtClean="0"/>
              <a:t>Best-fit analysis process takes the burden </a:t>
            </a:r>
            <a:br>
              <a:rPr lang="en-US" sz="3200" dirty="0" smtClean="0"/>
            </a:br>
            <a:r>
              <a:rPr lang="en-US" sz="3200" dirty="0" smtClean="0"/>
              <a:t>off of the grammar representation</a:t>
            </a:r>
          </a:p>
        </p:txBody>
      </p:sp>
      <p:sp>
        <p:nvSpPr>
          <p:cNvPr id="43013" name="AutoShape 5"/>
          <p:cNvSpPr>
            <a:spLocks noChangeArrowheads="1"/>
          </p:cNvSpPr>
          <p:nvPr/>
        </p:nvSpPr>
        <p:spPr bwMode="auto">
          <a:xfrm>
            <a:off x="6548438" y="1676400"/>
            <a:ext cx="1757362" cy="838200"/>
          </a:xfrm>
          <a:prstGeom prst="can">
            <a:avLst>
              <a:gd name="adj" fmla="val 25000"/>
            </a:avLst>
          </a:prstGeom>
          <a:solidFill>
            <a:srgbClr val="99CCFF"/>
          </a:solidFill>
          <a:ln w="38100">
            <a:solidFill>
              <a:srgbClr val="666699"/>
            </a:solidFill>
            <a:round/>
            <a:headEnd/>
            <a:tailEnd/>
          </a:ln>
        </p:spPr>
        <p:txBody>
          <a:bodyPr lIns="0" tIns="77724" rIns="0" bIns="0"/>
          <a:lstStyle/>
          <a:p>
            <a:pPr algn="ctr" eaLnBrk="0" hangingPunct="0"/>
            <a:r>
              <a:rPr lang="en-US" altLang="zh-TW">
                <a:latin typeface="Verdana" pitchFamily="34" charset="0"/>
                <a:ea typeface="PMingLiU" pitchFamily="18" charset="-120"/>
              </a:rPr>
              <a:t>Constructions</a:t>
            </a:r>
            <a:endParaRPr lang="en-US">
              <a:latin typeface="Verdana" pitchFamily="34" charset="0"/>
            </a:endParaRPr>
          </a:p>
        </p:txBody>
      </p:sp>
      <p:sp>
        <p:nvSpPr>
          <p:cNvPr id="43016" name="AutoShape 8"/>
          <p:cNvSpPr>
            <a:spLocks noChangeArrowheads="1"/>
          </p:cNvSpPr>
          <p:nvPr/>
        </p:nvSpPr>
        <p:spPr bwMode="auto">
          <a:xfrm>
            <a:off x="6629400" y="5257800"/>
            <a:ext cx="1981200" cy="690563"/>
          </a:xfrm>
          <a:prstGeom prst="hexagon">
            <a:avLst>
              <a:gd name="adj" fmla="val 71724"/>
              <a:gd name="vf" fmla="val 115470"/>
            </a:avLst>
          </a:prstGeom>
          <a:solidFill>
            <a:srgbClr val="FF7C80"/>
          </a:solidFill>
          <a:ln w="38100">
            <a:solidFill>
              <a:srgbClr val="993300"/>
            </a:solidFill>
            <a:miter lim="800000"/>
            <a:headEnd/>
            <a:tailEnd/>
          </a:ln>
        </p:spPr>
        <p:txBody>
          <a:bodyPr lIns="0" tIns="77724" rIns="0" bIns="0"/>
          <a:lstStyle/>
          <a:p>
            <a:pPr algn="ctr" eaLnBrk="0" hangingPunct="0"/>
            <a:r>
              <a:rPr lang="en-US" altLang="zh-TW">
                <a:latin typeface="Verdana" pitchFamily="34" charset="0"/>
                <a:ea typeface="PMingLiU" pitchFamily="18" charset="-120"/>
              </a:rPr>
              <a:t>Simulation</a:t>
            </a:r>
            <a:endParaRPr lang="en-US">
              <a:latin typeface="Verdana" pitchFamily="34" charset="0"/>
            </a:endParaRPr>
          </a:p>
        </p:txBody>
      </p:sp>
      <p:sp>
        <p:nvSpPr>
          <p:cNvPr id="43017" name="Text Box 9"/>
          <p:cNvSpPr txBox="1">
            <a:spLocks noChangeArrowheads="1"/>
          </p:cNvSpPr>
          <p:nvPr/>
        </p:nvSpPr>
        <p:spPr bwMode="auto">
          <a:xfrm>
            <a:off x="609600" y="1981200"/>
            <a:ext cx="16748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zh-TW">
                <a:latin typeface="Verdana" pitchFamily="34" charset="0"/>
                <a:ea typeface="PMingLiU" pitchFamily="18" charset="-120"/>
              </a:rPr>
              <a:t>Utterance</a:t>
            </a:r>
            <a:endParaRPr lang="en-US">
              <a:latin typeface="Verdana" pitchFamily="34" charset="0"/>
            </a:endParaRPr>
          </a:p>
        </p:txBody>
      </p:sp>
      <p:grpSp>
        <p:nvGrpSpPr>
          <p:cNvPr id="2" name="Group 11"/>
          <p:cNvGrpSpPr>
            <a:grpSpLocks/>
          </p:cNvGrpSpPr>
          <p:nvPr/>
        </p:nvGrpSpPr>
        <p:grpSpPr bwMode="auto">
          <a:xfrm>
            <a:off x="2667000" y="1676400"/>
            <a:ext cx="3200400" cy="847725"/>
            <a:chOff x="5019" y="3082"/>
            <a:chExt cx="2063" cy="557"/>
          </a:xfrm>
        </p:grpSpPr>
        <p:sp>
          <p:nvSpPr>
            <p:cNvPr id="11279" name="AutoShape 12"/>
            <p:cNvSpPr>
              <a:spLocks noChangeArrowheads="1"/>
            </p:cNvSpPr>
            <p:nvPr/>
          </p:nvSpPr>
          <p:spPr bwMode="auto">
            <a:xfrm>
              <a:off x="5146" y="3082"/>
              <a:ext cx="1936" cy="418"/>
            </a:xfrm>
            <a:prstGeom prst="roundRect">
              <a:avLst>
                <a:gd name="adj" fmla="val 16667"/>
              </a:avLst>
            </a:prstGeom>
            <a:solidFill>
              <a:srgbClr val="FFCC99"/>
            </a:solidFill>
            <a:ln w="38100">
              <a:solidFill>
                <a:srgbClr val="FF9900"/>
              </a:solidFill>
              <a:round/>
              <a:headEnd/>
              <a:tailEnd/>
            </a:ln>
          </p:spPr>
          <p:txBody>
            <a:bodyPr lIns="0" tIns="77724" rIns="0" bIns="0"/>
            <a:lstStyle/>
            <a:p>
              <a:pPr eaLnBrk="0" hangingPunct="0"/>
              <a:endParaRPr lang="en-GB" sz="1600">
                <a:latin typeface="Verdana" pitchFamily="34" charset="0"/>
              </a:endParaRPr>
            </a:p>
          </p:txBody>
        </p:sp>
        <p:sp>
          <p:nvSpPr>
            <p:cNvPr id="11280" name="AutoShape 13"/>
            <p:cNvSpPr>
              <a:spLocks noChangeArrowheads="1"/>
            </p:cNvSpPr>
            <p:nvPr/>
          </p:nvSpPr>
          <p:spPr bwMode="auto">
            <a:xfrm>
              <a:off x="5080" y="3144"/>
              <a:ext cx="1938" cy="418"/>
            </a:xfrm>
            <a:prstGeom prst="roundRect">
              <a:avLst>
                <a:gd name="adj" fmla="val 16667"/>
              </a:avLst>
            </a:prstGeom>
            <a:solidFill>
              <a:srgbClr val="FFCC99"/>
            </a:solidFill>
            <a:ln w="38100">
              <a:solidFill>
                <a:srgbClr val="FF9900"/>
              </a:solidFill>
              <a:round/>
              <a:headEnd/>
              <a:tailEnd/>
            </a:ln>
          </p:spPr>
          <p:txBody>
            <a:bodyPr lIns="0" tIns="77724" rIns="0" bIns="0"/>
            <a:lstStyle/>
            <a:p>
              <a:pPr eaLnBrk="0" hangingPunct="0"/>
              <a:endParaRPr lang="en-GB" sz="1600">
                <a:latin typeface="Verdana" pitchFamily="34" charset="0"/>
              </a:endParaRPr>
            </a:p>
          </p:txBody>
        </p:sp>
        <p:sp>
          <p:nvSpPr>
            <p:cNvPr id="11281" name="AutoShape 14"/>
            <p:cNvSpPr>
              <a:spLocks noChangeArrowheads="1"/>
            </p:cNvSpPr>
            <p:nvPr/>
          </p:nvSpPr>
          <p:spPr bwMode="auto">
            <a:xfrm>
              <a:off x="5019" y="3222"/>
              <a:ext cx="1939" cy="417"/>
            </a:xfrm>
            <a:prstGeom prst="roundRect">
              <a:avLst>
                <a:gd name="adj" fmla="val 16667"/>
              </a:avLst>
            </a:prstGeom>
            <a:solidFill>
              <a:srgbClr val="FFCC99"/>
            </a:solidFill>
            <a:ln w="38100">
              <a:solidFill>
                <a:srgbClr val="FF9900"/>
              </a:solidFill>
              <a:round/>
              <a:headEnd/>
              <a:tailEnd/>
            </a:ln>
          </p:spPr>
          <p:txBody>
            <a:bodyPr lIns="0" tIns="15545" rIns="0" bIns="0"/>
            <a:lstStyle/>
            <a:p>
              <a:pPr algn="ctr" eaLnBrk="0" hangingPunct="0"/>
              <a:r>
                <a:rPr lang="en-US" altLang="zh-TW">
                  <a:latin typeface="Verdana" pitchFamily="34" charset="0"/>
                  <a:ea typeface="PMingLiU" pitchFamily="18" charset="-120"/>
                </a:rPr>
                <a:t>Discourse &amp; Situational Context</a:t>
              </a:r>
              <a:endParaRPr lang="en-US">
                <a:latin typeface="Verdana" pitchFamily="34" charset="0"/>
              </a:endParaRPr>
            </a:p>
          </p:txBody>
        </p:sp>
      </p:grpSp>
      <p:sp>
        <p:nvSpPr>
          <p:cNvPr id="43023" name="Text Box 15"/>
          <p:cNvSpPr txBox="1">
            <a:spLocks noChangeArrowheads="1"/>
          </p:cNvSpPr>
          <p:nvPr/>
        </p:nvSpPr>
        <p:spPr bwMode="auto">
          <a:xfrm>
            <a:off x="2667000" y="5181600"/>
            <a:ext cx="34194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Aft>
                <a:spcPct val="30000"/>
              </a:spcAft>
            </a:pPr>
            <a:r>
              <a:rPr lang="en-US" altLang="zh-TW">
                <a:latin typeface="Verdana" pitchFamily="34" charset="0"/>
                <a:ea typeface="PMingLiU" pitchFamily="18" charset="-120"/>
              </a:rPr>
              <a:t>Semantic Specification:</a:t>
            </a:r>
          </a:p>
          <a:p>
            <a:pPr algn="ctr"/>
            <a:r>
              <a:rPr lang="en-US" altLang="zh-TW" sz="1600">
                <a:latin typeface="Verdana" pitchFamily="34" charset="0"/>
                <a:ea typeface="PMingLiU" pitchFamily="18" charset="-120"/>
              </a:rPr>
              <a:t>image schemas, frames, </a:t>
            </a:r>
            <a:br>
              <a:rPr lang="en-US" altLang="zh-TW" sz="1600">
                <a:latin typeface="Verdana" pitchFamily="34" charset="0"/>
                <a:ea typeface="PMingLiU" pitchFamily="18" charset="-120"/>
              </a:rPr>
            </a:br>
            <a:r>
              <a:rPr lang="en-US" altLang="zh-TW" sz="1600">
                <a:latin typeface="Verdana" pitchFamily="34" charset="0"/>
                <a:ea typeface="PMingLiU" pitchFamily="18" charset="-120"/>
              </a:rPr>
              <a:t>action schemas</a:t>
            </a:r>
            <a:endParaRPr lang="en-US" sz="1600">
              <a:latin typeface="Verdana" pitchFamily="34" charset="0"/>
            </a:endParaRPr>
          </a:p>
        </p:txBody>
      </p:sp>
      <p:sp>
        <p:nvSpPr>
          <p:cNvPr id="43024" name="Freeform 16"/>
          <p:cNvSpPr>
            <a:spLocks/>
          </p:cNvSpPr>
          <p:nvPr/>
        </p:nvSpPr>
        <p:spPr bwMode="auto">
          <a:xfrm>
            <a:off x="6019800" y="5638800"/>
            <a:ext cx="466725" cy="76200"/>
          </a:xfrm>
          <a:custGeom>
            <a:avLst/>
            <a:gdLst>
              <a:gd name="T0" fmla="*/ 0 w 570"/>
              <a:gd name="T1" fmla="*/ 0 h 1"/>
              <a:gd name="T2" fmla="*/ 570 w 570"/>
              <a:gd name="T3" fmla="*/ 0 h 1"/>
              <a:gd name="T4" fmla="*/ 0 60000 65536"/>
              <a:gd name="T5" fmla="*/ 0 60000 65536"/>
              <a:gd name="T6" fmla="*/ 0 w 570"/>
              <a:gd name="T7" fmla="*/ 0 h 1"/>
              <a:gd name="T8" fmla="*/ 570 w 570"/>
              <a:gd name="T9" fmla="*/ 1 h 1"/>
            </a:gdLst>
            <a:ahLst/>
            <a:cxnLst>
              <a:cxn ang="T4">
                <a:pos x="T0" y="T1"/>
              </a:cxn>
              <a:cxn ang="T5">
                <a:pos x="T2" y="T3"/>
              </a:cxn>
            </a:cxnLst>
            <a:rect l="T6" t="T7" r="T8" b="T9"/>
            <a:pathLst>
              <a:path w="570" h="1">
                <a:moveTo>
                  <a:pt x="0" y="0"/>
                </a:moveTo>
                <a:cubicBezTo>
                  <a:pt x="95" y="0"/>
                  <a:pt x="451" y="0"/>
                  <a:pt x="570" y="0"/>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6"/>
          <p:cNvGrpSpPr>
            <a:grpSpLocks/>
          </p:cNvGrpSpPr>
          <p:nvPr/>
        </p:nvGrpSpPr>
        <p:grpSpPr bwMode="auto">
          <a:xfrm>
            <a:off x="1397000" y="2478088"/>
            <a:ext cx="5513388" cy="2627312"/>
            <a:chOff x="880" y="1561"/>
            <a:chExt cx="3473" cy="1655"/>
          </a:xfrm>
        </p:grpSpPr>
        <p:sp>
          <p:nvSpPr>
            <p:cNvPr id="11275" name="AutoShape 6"/>
            <p:cNvSpPr>
              <a:spLocks noChangeArrowheads="1"/>
            </p:cNvSpPr>
            <p:nvPr/>
          </p:nvSpPr>
          <p:spPr bwMode="auto">
            <a:xfrm rot="5400000">
              <a:off x="2127" y="1377"/>
              <a:ext cx="1296" cy="2381"/>
            </a:xfrm>
            <a:prstGeom prst="notchedRightArrow">
              <a:avLst>
                <a:gd name="adj1" fmla="val 66111"/>
                <a:gd name="adj2" fmla="val 26426"/>
              </a:avLst>
            </a:prstGeom>
            <a:solidFill>
              <a:srgbClr val="CCFFCC"/>
            </a:solidFill>
            <a:ln w="38100">
              <a:solidFill>
                <a:srgbClr val="339966"/>
              </a:solidFill>
              <a:miter lim="800000"/>
              <a:headEnd/>
              <a:tailEnd/>
            </a:ln>
          </p:spPr>
          <p:txBody>
            <a:bodyPr rot="10800000" vert="eaVert" lIns="77724" tIns="38862" rIns="77724" bIns="38862"/>
            <a:lstStyle/>
            <a:p>
              <a:pPr algn="ctr">
                <a:spcAft>
                  <a:spcPct val="30000"/>
                </a:spcAft>
              </a:pPr>
              <a:r>
                <a:rPr lang="en-US">
                  <a:latin typeface="Verdana" pitchFamily="34" charset="0"/>
                </a:rPr>
                <a:t>Analyzer:</a:t>
              </a:r>
            </a:p>
          </p:txBody>
        </p:sp>
        <p:sp>
          <p:nvSpPr>
            <p:cNvPr id="11276" name="Freeform 7"/>
            <p:cNvSpPr>
              <a:spLocks/>
            </p:cNvSpPr>
            <p:nvPr/>
          </p:nvSpPr>
          <p:spPr bwMode="auto">
            <a:xfrm>
              <a:off x="3158" y="1644"/>
              <a:ext cx="1195" cy="212"/>
            </a:xfrm>
            <a:custGeom>
              <a:avLst/>
              <a:gdLst>
                <a:gd name="T0" fmla="*/ 1242 w 1266"/>
                <a:gd name="T1" fmla="*/ 0 h 434"/>
                <a:gd name="T2" fmla="*/ 1089 w 1266"/>
                <a:gd name="T3" fmla="*/ 152 h 434"/>
                <a:gd name="T4" fmla="*/ 180 w 1266"/>
                <a:gd name="T5" fmla="*/ 173 h 434"/>
                <a:gd name="T6" fmla="*/ 9 w 1266"/>
                <a:gd name="T7" fmla="*/ 434 h 434"/>
                <a:gd name="T8" fmla="*/ 0 60000 65536"/>
                <a:gd name="T9" fmla="*/ 0 60000 65536"/>
                <a:gd name="T10" fmla="*/ 0 60000 65536"/>
                <a:gd name="T11" fmla="*/ 0 60000 65536"/>
                <a:gd name="T12" fmla="*/ 0 w 1266"/>
                <a:gd name="T13" fmla="*/ 0 h 434"/>
                <a:gd name="T14" fmla="*/ 1266 w 1266"/>
                <a:gd name="T15" fmla="*/ 434 h 434"/>
              </a:gdLst>
              <a:ahLst/>
              <a:cxnLst>
                <a:cxn ang="T8">
                  <a:pos x="T0" y="T1"/>
                </a:cxn>
                <a:cxn ang="T9">
                  <a:pos x="T2" y="T3"/>
                </a:cxn>
                <a:cxn ang="T10">
                  <a:pos x="T4" y="T5"/>
                </a:cxn>
                <a:cxn ang="T11">
                  <a:pos x="T6" y="T7"/>
                </a:cxn>
              </a:cxnLst>
              <a:rect l="T12" t="T13" r="T14" b="T15"/>
              <a:pathLst>
                <a:path w="1266" h="434">
                  <a:moveTo>
                    <a:pt x="1242" y="0"/>
                  </a:moveTo>
                  <a:cubicBezTo>
                    <a:pt x="1217" y="25"/>
                    <a:pt x="1266" y="123"/>
                    <a:pt x="1089" y="152"/>
                  </a:cubicBezTo>
                  <a:cubicBezTo>
                    <a:pt x="912" y="181"/>
                    <a:pt x="360" y="126"/>
                    <a:pt x="180" y="173"/>
                  </a:cubicBezTo>
                  <a:cubicBezTo>
                    <a:pt x="0" y="220"/>
                    <a:pt x="45" y="380"/>
                    <a:pt x="9" y="434"/>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10"/>
            <p:cNvSpPr>
              <a:spLocks/>
            </p:cNvSpPr>
            <p:nvPr/>
          </p:nvSpPr>
          <p:spPr bwMode="auto">
            <a:xfrm>
              <a:off x="880" y="1561"/>
              <a:ext cx="1487" cy="337"/>
            </a:xfrm>
            <a:custGeom>
              <a:avLst/>
              <a:gdLst>
                <a:gd name="T0" fmla="*/ 32 w 1621"/>
                <a:gd name="T1" fmla="*/ 0 h 528"/>
                <a:gd name="T2" fmla="*/ 227 w 1621"/>
                <a:gd name="T3" fmla="*/ 271 h 528"/>
                <a:gd name="T4" fmla="*/ 1395 w 1621"/>
                <a:gd name="T5" fmla="*/ 288 h 528"/>
                <a:gd name="T6" fmla="*/ 1584 w 1621"/>
                <a:gd name="T7" fmla="*/ 528 h 528"/>
                <a:gd name="T8" fmla="*/ 0 60000 65536"/>
                <a:gd name="T9" fmla="*/ 0 60000 65536"/>
                <a:gd name="T10" fmla="*/ 0 60000 65536"/>
                <a:gd name="T11" fmla="*/ 0 60000 65536"/>
                <a:gd name="T12" fmla="*/ 0 w 1621"/>
                <a:gd name="T13" fmla="*/ 0 h 528"/>
                <a:gd name="T14" fmla="*/ 1621 w 1621"/>
                <a:gd name="T15" fmla="*/ 528 h 528"/>
              </a:gdLst>
              <a:ahLst/>
              <a:cxnLst>
                <a:cxn ang="T8">
                  <a:pos x="T0" y="T1"/>
                </a:cxn>
                <a:cxn ang="T9">
                  <a:pos x="T2" y="T3"/>
                </a:cxn>
                <a:cxn ang="T10">
                  <a:pos x="T4" y="T5"/>
                </a:cxn>
                <a:cxn ang="T11">
                  <a:pos x="T6" y="T7"/>
                </a:cxn>
              </a:cxnLst>
              <a:rect l="T12" t="T13" r="T14" b="T15"/>
              <a:pathLst>
                <a:path w="1621" h="528">
                  <a:moveTo>
                    <a:pt x="32" y="0"/>
                  </a:moveTo>
                  <a:cubicBezTo>
                    <a:pt x="65" y="46"/>
                    <a:pt x="0" y="223"/>
                    <a:pt x="227" y="271"/>
                  </a:cubicBezTo>
                  <a:cubicBezTo>
                    <a:pt x="454" y="319"/>
                    <a:pt x="1169" y="245"/>
                    <a:pt x="1395" y="288"/>
                  </a:cubicBezTo>
                  <a:cubicBezTo>
                    <a:pt x="1621" y="331"/>
                    <a:pt x="1545" y="478"/>
                    <a:pt x="1584" y="528"/>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Freeform 17"/>
            <p:cNvSpPr>
              <a:spLocks/>
            </p:cNvSpPr>
            <p:nvPr/>
          </p:nvSpPr>
          <p:spPr bwMode="auto">
            <a:xfrm>
              <a:off x="2542" y="1645"/>
              <a:ext cx="242" cy="371"/>
            </a:xfrm>
            <a:custGeom>
              <a:avLst/>
              <a:gdLst>
                <a:gd name="T0" fmla="*/ 14 w 306"/>
                <a:gd name="T1" fmla="*/ 0 h 489"/>
                <a:gd name="T2" fmla="*/ 42 w 306"/>
                <a:gd name="T3" fmla="*/ 159 h 489"/>
                <a:gd name="T4" fmla="*/ 264 w 306"/>
                <a:gd name="T5" fmla="*/ 236 h 489"/>
                <a:gd name="T6" fmla="*/ 293 w 306"/>
                <a:gd name="T7" fmla="*/ 489 h 489"/>
                <a:gd name="T8" fmla="*/ 0 60000 65536"/>
                <a:gd name="T9" fmla="*/ 0 60000 65536"/>
                <a:gd name="T10" fmla="*/ 0 60000 65536"/>
                <a:gd name="T11" fmla="*/ 0 60000 65536"/>
                <a:gd name="T12" fmla="*/ 0 w 306"/>
                <a:gd name="T13" fmla="*/ 0 h 489"/>
                <a:gd name="T14" fmla="*/ 306 w 306"/>
                <a:gd name="T15" fmla="*/ 489 h 489"/>
              </a:gdLst>
              <a:ahLst/>
              <a:cxnLst>
                <a:cxn ang="T8">
                  <a:pos x="T0" y="T1"/>
                </a:cxn>
                <a:cxn ang="T9">
                  <a:pos x="T2" y="T3"/>
                </a:cxn>
                <a:cxn ang="T10">
                  <a:pos x="T4" y="T5"/>
                </a:cxn>
                <a:cxn ang="T11">
                  <a:pos x="T6" y="T7"/>
                </a:cxn>
              </a:cxnLst>
              <a:rect l="T12" t="T13" r="T14" b="T15"/>
              <a:pathLst>
                <a:path w="306" h="489">
                  <a:moveTo>
                    <a:pt x="14" y="0"/>
                  </a:moveTo>
                  <a:cubicBezTo>
                    <a:pt x="17" y="26"/>
                    <a:pt x="0" y="120"/>
                    <a:pt x="42" y="159"/>
                  </a:cubicBezTo>
                  <a:cubicBezTo>
                    <a:pt x="84" y="198"/>
                    <a:pt x="222" y="181"/>
                    <a:pt x="264" y="236"/>
                  </a:cubicBezTo>
                  <a:cubicBezTo>
                    <a:pt x="306" y="291"/>
                    <a:pt x="287" y="436"/>
                    <a:pt x="293" y="489"/>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033" name="Rectangle 25"/>
          <p:cNvSpPr>
            <a:spLocks noChangeArrowheads="1"/>
          </p:cNvSpPr>
          <p:nvPr/>
        </p:nvSpPr>
        <p:spPr bwMode="auto">
          <a:xfrm>
            <a:off x="3276600" y="3810000"/>
            <a:ext cx="2286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Verdana" pitchFamily="34" charset="0"/>
              </a:rPr>
              <a:t>incremental,</a:t>
            </a:r>
          </a:p>
          <a:p>
            <a:pPr algn="ctr"/>
            <a:r>
              <a:rPr lang="en-US" sz="1600">
                <a:latin typeface="Verdana" pitchFamily="34" charset="0"/>
              </a:rPr>
              <a:t>competition-based, psycholinguistically plausible</a:t>
            </a:r>
            <a:endParaRPr lang="en-GB" sz="1600">
              <a:latin typeface="Verdana" pitchFamily="34" charset="0"/>
            </a:endParaRPr>
          </a:p>
        </p:txBody>
      </p:sp>
    </p:spTree>
    <p:extLst>
      <p:ext uri="{BB962C8B-B14F-4D97-AF65-F5344CB8AC3E}">
        <p14:creationId xmlns:p14="http://schemas.microsoft.com/office/powerpoint/2010/main" val="380245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30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0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2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33"/>
                                        </p:tgtEl>
                                        <p:attrNameLst>
                                          <p:attrName>style.visibility</p:attrName>
                                        </p:attrNameLst>
                                      </p:cBhvr>
                                      <p:to>
                                        <p:strVal val="visible"/>
                                      </p:to>
                                    </p:set>
                                    <p:animEffect transition="in" filter="fade">
                                      <p:cBhvr>
                                        <p:cTn id="32" dur="5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6" grpId="0" animBg="1"/>
      <p:bldP spid="43017" grpId="0"/>
      <p:bldP spid="43023" grpId="0"/>
      <p:bldP spid="43024" grpId="0" animBg="1"/>
      <p:bldP spid="430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t>Competition-based analyzer finds the best analysis</a:t>
            </a:r>
          </a:p>
        </p:txBody>
      </p:sp>
      <p:sp>
        <p:nvSpPr>
          <p:cNvPr id="12291" name="Rectangle 3"/>
          <p:cNvSpPr>
            <a:spLocks noGrp="1" noChangeArrowheads="1"/>
          </p:cNvSpPr>
          <p:nvPr>
            <p:ph type="body" idx="1"/>
          </p:nvPr>
        </p:nvSpPr>
        <p:spPr>
          <a:xfrm>
            <a:off x="457200" y="1219200"/>
            <a:ext cx="8229600" cy="1905000"/>
          </a:xfrm>
        </p:spPr>
        <p:txBody>
          <a:bodyPr/>
          <a:lstStyle/>
          <a:p>
            <a:pPr eaLnBrk="1" hangingPunct="1"/>
            <a:r>
              <a:rPr lang="en-US" sz="2400" smtClean="0"/>
              <a:t>An analysis is made up of:</a:t>
            </a:r>
          </a:p>
          <a:p>
            <a:pPr lvl="1" eaLnBrk="1" hangingPunct="1"/>
            <a:r>
              <a:rPr lang="en-US" sz="2200" smtClean="0"/>
              <a:t>A constructional tree</a:t>
            </a:r>
          </a:p>
          <a:p>
            <a:pPr lvl="1" eaLnBrk="1" hangingPunct="1"/>
            <a:r>
              <a:rPr lang="en-US" sz="2200" smtClean="0"/>
              <a:t>A set of resolutions</a:t>
            </a:r>
          </a:p>
          <a:p>
            <a:pPr lvl="1" eaLnBrk="1" hangingPunct="1"/>
            <a:r>
              <a:rPr lang="en-US" sz="2200" smtClean="0"/>
              <a:t>A semantic specification</a:t>
            </a:r>
          </a:p>
        </p:txBody>
      </p:sp>
      <p:pic>
        <p:nvPicPr>
          <p:cNvPr id="1229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65532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Rectangle 19"/>
          <p:cNvSpPr>
            <a:spLocks noChangeArrowheads="1"/>
          </p:cNvSpPr>
          <p:nvPr/>
        </p:nvSpPr>
        <p:spPr bwMode="auto">
          <a:xfrm>
            <a:off x="5334000" y="18288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5000"/>
              </a:spcBef>
              <a:buClr>
                <a:schemeClr val="accent1"/>
              </a:buClr>
              <a:buSzPct val="65000"/>
              <a:buFont typeface="Wingdings" pitchFamily="2" charset="2"/>
              <a:buNone/>
            </a:pPr>
            <a:r>
              <a:rPr lang="en-US" sz="2000">
                <a:solidFill>
                  <a:srgbClr val="CC0000"/>
                </a:solidFill>
              </a:rPr>
              <a:t>The best fit has the highest combined score</a:t>
            </a:r>
          </a:p>
        </p:txBody>
      </p:sp>
    </p:spTree>
    <p:extLst>
      <p:ext uri="{BB962C8B-B14F-4D97-AF65-F5344CB8AC3E}">
        <p14:creationId xmlns:p14="http://schemas.microsoft.com/office/powerpoint/2010/main" val="321346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74638"/>
            <a:ext cx="8686800" cy="1143000"/>
          </a:xfrm>
        </p:spPr>
        <p:txBody>
          <a:bodyPr>
            <a:normAutofit fontScale="90000"/>
          </a:bodyPr>
          <a:lstStyle/>
          <a:p>
            <a:r>
              <a:rPr lang="en-US" dirty="0" smtClean="0"/>
              <a:t>Combined score that determines best-fit</a:t>
            </a:r>
          </a:p>
        </p:txBody>
      </p:sp>
      <p:sp>
        <p:nvSpPr>
          <p:cNvPr id="61443" name="Rectangle 3"/>
          <p:cNvSpPr>
            <a:spLocks noGrp="1" noChangeArrowheads="1"/>
          </p:cNvSpPr>
          <p:nvPr>
            <p:ph type="body" idx="1"/>
          </p:nvPr>
        </p:nvSpPr>
        <p:spPr>
          <a:xfrm>
            <a:off x="685800" y="1981200"/>
            <a:ext cx="8229600" cy="4114800"/>
          </a:xfrm>
        </p:spPr>
        <p:txBody>
          <a:bodyPr>
            <a:normAutofit lnSpcReduction="10000"/>
          </a:bodyPr>
          <a:lstStyle/>
          <a:p>
            <a:pPr>
              <a:lnSpc>
                <a:spcPct val="90000"/>
              </a:lnSpc>
            </a:pPr>
            <a:r>
              <a:rPr lang="en-US" sz="2800" dirty="0" smtClean="0">
                <a:solidFill>
                  <a:srgbClr val="FF0000"/>
                </a:solidFill>
              </a:rPr>
              <a:t>Syntactic Fit:</a:t>
            </a:r>
          </a:p>
          <a:p>
            <a:pPr lvl="1">
              <a:lnSpc>
                <a:spcPct val="90000"/>
              </a:lnSpc>
            </a:pPr>
            <a:r>
              <a:rPr lang="en-US" sz="2400" dirty="0" smtClean="0"/>
              <a:t>Constituency relations</a:t>
            </a:r>
          </a:p>
          <a:p>
            <a:pPr lvl="1">
              <a:lnSpc>
                <a:spcPct val="90000"/>
              </a:lnSpc>
            </a:pPr>
            <a:r>
              <a:rPr lang="en-US" sz="2400" dirty="0" smtClean="0"/>
              <a:t>Combine with preferences on non-local elements</a:t>
            </a:r>
          </a:p>
          <a:p>
            <a:pPr lvl="1">
              <a:lnSpc>
                <a:spcPct val="90000"/>
              </a:lnSpc>
            </a:pPr>
            <a:r>
              <a:rPr lang="en-US" sz="2400" dirty="0" smtClean="0"/>
              <a:t>Conditioned on syntactic context</a:t>
            </a:r>
          </a:p>
          <a:p>
            <a:pPr>
              <a:lnSpc>
                <a:spcPct val="90000"/>
              </a:lnSpc>
            </a:pPr>
            <a:r>
              <a:rPr lang="en-US" sz="2800" dirty="0" smtClean="0">
                <a:solidFill>
                  <a:srgbClr val="FF0000"/>
                </a:solidFill>
              </a:rPr>
              <a:t>Antecedent Fit:</a:t>
            </a:r>
          </a:p>
          <a:p>
            <a:pPr lvl="1">
              <a:lnSpc>
                <a:spcPct val="90000"/>
              </a:lnSpc>
            </a:pPr>
            <a:r>
              <a:rPr lang="en-US" sz="2400" dirty="0" smtClean="0"/>
              <a:t>Ability to find referents in the context</a:t>
            </a:r>
          </a:p>
          <a:p>
            <a:pPr lvl="1">
              <a:lnSpc>
                <a:spcPct val="90000"/>
              </a:lnSpc>
            </a:pPr>
            <a:r>
              <a:rPr lang="en-US" sz="2400" dirty="0" smtClean="0"/>
              <a:t>Conditioned on syntactic information, feature agreement</a:t>
            </a:r>
          </a:p>
          <a:p>
            <a:pPr>
              <a:lnSpc>
                <a:spcPct val="90000"/>
              </a:lnSpc>
            </a:pPr>
            <a:r>
              <a:rPr lang="en-US" sz="2800" dirty="0" smtClean="0">
                <a:solidFill>
                  <a:srgbClr val="FF0000"/>
                </a:solidFill>
              </a:rPr>
              <a:t>Semantic Fit:</a:t>
            </a:r>
          </a:p>
          <a:p>
            <a:pPr lvl="1">
              <a:lnSpc>
                <a:spcPct val="90000"/>
              </a:lnSpc>
            </a:pPr>
            <a:r>
              <a:rPr lang="en-US" sz="2400" dirty="0" smtClean="0"/>
              <a:t>Semantic bindings for frame roles</a:t>
            </a:r>
          </a:p>
          <a:p>
            <a:pPr lvl="1">
              <a:lnSpc>
                <a:spcPct val="90000"/>
              </a:lnSpc>
            </a:pPr>
            <a:r>
              <a:rPr lang="en-US" sz="2400" dirty="0" smtClean="0"/>
              <a:t>Frame roles’ fillers are scored</a:t>
            </a:r>
          </a:p>
        </p:txBody>
      </p:sp>
    </p:spTree>
    <p:extLst>
      <p:ext uri="{BB962C8B-B14F-4D97-AF65-F5344CB8AC3E}">
        <p14:creationId xmlns:p14="http://schemas.microsoft.com/office/powerpoint/2010/main" val="3672627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28600"/>
            <a:ext cx="7618412" cy="838200"/>
          </a:xfrm>
        </p:spPr>
        <p:txBody>
          <a:bodyPr lIns="83598" tIns="41799" rIns="83598" bIns="41799">
            <a:noAutofit/>
          </a:bodyPr>
          <a:lstStyle/>
          <a:p>
            <a:pPr defTabSz="457200" eaLnBrk="1" hangingPunct="1">
              <a:lnSpc>
                <a:spcPct val="90000"/>
              </a:lnSpc>
              <a:buSzPct val="5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smtClean="0">
                <a:latin typeface="+mn-lt"/>
              </a:rPr>
              <a:t>The ICSI/Berkeley</a:t>
            </a:r>
            <a:br>
              <a:rPr lang="en-GB" sz="3200" dirty="0" smtClean="0">
                <a:latin typeface="+mn-lt"/>
              </a:rPr>
            </a:br>
            <a:r>
              <a:rPr lang="en-GB" sz="3200" dirty="0" smtClean="0">
                <a:latin typeface="+mn-lt"/>
              </a:rPr>
              <a:t>Neural Theory of Language Project</a:t>
            </a:r>
            <a:endParaRPr lang="en-GB" sz="3200" dirty="0" smtClean="0">
              <a:solidFill>
                <a:srgbClr val="0000FF"/>
              </a:solidFill>
              <a:latin typeface="+mn-lt"/>
            </a:endParaRPr>
          </a:p>
        </p:txBody>
      </p:sp>
      <p:sp>
        <p:nvSpPr>
          <p:cNvPr id="2051" name="Rectangle 3"/>
          <p:cNvSpPr>
            <a:spLocks noGrp="1" noChangeArrowheads="1"/>
          </p:cNvSpPr>
          <p:nvPr>
            <p:ph idx="1"/>
          </p:nvPr>
        </p:nvSpPr>
        <p:spPr>
          <a:xfrm>
            <a:off x="152400" y="1295400"/>
            <a:ext cx="4419600" cy="5105400"/>
          </a:xfrm>
        </p:spPr>
        <p:txBody>
          <a:bodyPr lIns="83598" tIns="41799" rIns="83598" bIns="41799">
            <a:normAutofit/>
          </a:bodyPr>
          <a:lstStyle/>
          <a:p>
            <a:pPr marL="341313" indent="-341313" defTabSz="457200" eaLnBrk="1" hangingPunct="1">
              <a:spcBef>
                <a:spcPts val="475"/>
              </a:spcBef>
              <a:buClr>
                <a:srgbClr val="808080"/>
              </a:buClr>
              <a:buSzPct val="133000"/>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2400" b="1" dirty="0" smtClean="0">
                <a:latin typeface="Helvetica" pitchFamily="34" charset="0"/>
              </a:rPr>
              <a:t>Principal investigators</a:t>
            </a:r>
          </a:p>
          <a:p>
            <a:pPr marL="741363" lvl="1" indent="-284163" defTabSz="457200" eaLnBrk="1" hangingPunct="1">
              <a:buClr>
                <a:srgbClr val="3333CC"/>
              </a:buClr>
              <a:buSzPct val="14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Jerome Feldman (UCB,ICSI)</a:t>
            </a:r>
          </a:p>
          <a:p>
            <a:pPr marL="741363" lvl="1" indent="-284163" defTabSz="457200" eaLnBrk="1" hangingPunct="1">
              <a:buClr>
                <a:srgbClr val="3333CC"/>
              </a:buClr>
              <a:buSzPct val="14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George Lakoff (UCB Ling)</a:t>
            </a:r>
          </a:p>
          <a:p>
            <a:pPr marL="741363" lvl="1" indent="-284163" defTabSz="457200" eaLnBrk="1" hangingPunct="1">
              <a:buClr>
                <a:srgbClr val="3333CC"/>
              </a:buClr>
              <a:buSzPct val="14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Srini Narayanan (Google, ICSI)</a:t>
            </a:r>
          </a:p>
          <a:p>
            <a:pPr marL="341313" indent="-341313" defTabSz="457200">
              <a:spcBef>
                <a:spcPts val="425"/>
              </a:spcBef>
              <a:buClr>
                <a:srgbClr val="808080"/>
              </a:buCl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2400" b="1" dirty="0" smtClean="0">
                <a:latin typeface="Helvetica" pitchFamily="34" charset="0"/>
              </a:rPr>
              <a:t>Affiliated faculty</a:t>
            </a: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Eve Sweetser (UCB Ling)</a:t>
            </a: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Rich Ivry (UCB Psych)</a:t>
            </a: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800" dirty="0" smtClean="0">
                <a:latin typeface="+mj-lt"/>
              </a:rPr>
              <a:t>Lisa Aziz-Zadeh (USC)</a:t>
            </a:r>
          </a:p>
          <a:p>
            <a:pPr marL="341313"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2000" b="1" dirty="0" smtClean="0">
                <a:latin typeface="+mj-lt"/>
              </a:rPr>
              <a:t>Graduate Students/Researchers</a:t>
            </a:r>
            <a:endParaRPr lang="en-GB" sz="2000" dirty="0" smtClean="0">
              <a:latin typeface="+mj-lt"/>
            </a:endParaRPr>
          </a:p>
          <a:p>
            <a:pPr marL="673100" lvl="1" indent="-258763" defTabSz="828675">
              <a:lnSpc>
                <a:spcPct val="90000"/>
              </a:lnSpc>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sz="1700" dirty="0" smtClean="0"/>
              <a:t> Michael Ellsworth </a:t>
            </a:r>
          </a:p>
          <a:p>
            <a:pPr marL="673100" lvl="1" indent="-258763" defTabSz="828675">
              <a:lnSpc>
                <a:spcPct val="90000"/>
              </a:lnSpc>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sz="1700" dirty="0" smtClean="0"/>
              <a:t> Luca </a:t>
            </a:r>
            <a:r>
              <a:rPr lang="en-GB" sz="1700" dirty="0" err="1" smtClean="0"/>
              <a:t>Gilardi</a:t>
            </a:r>
            <a:r>
              <a:rPr lang="en-GB" sz="1700" dirty="0" smtClean="0"/>
              <a:t> </a:t>
            </a:r>
          </a:p>
          <a:p>
            <a:pPr marL="673100" lvl="1" indent="-258763" defTabSz="828675">
              <a:spcBef>
                <a:spcPct val="0"/>
              </a:spcBef>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sz="1600" dirty="0" smtClean="0">
                <a:solidFill>
                  <a:srgbClr val="000000"/>
                </a:solidFill>
              </a:rPr>
              <a:t> Ellen </a:t>
            </a:r>
            <a:r>
              <a:rPr lang="en-GB" sz="1600" dirty="0">
                <a:solidFill>
                  <a:srgbClr val="000000"/>
                </a:solidFill>
              </a:rPr>
              <a:t>Dodge (ICSI)</a:t>
            </a: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600" dirty="0" smtClean="0">
                <a:solidFill>
                  <a:srgbClr val="000000"/>
                </a:solidFill>
              </a:rPr>
              <a:t>Sean </a:t>
            </a:r>
            <a:r>
              <a:rPr lang="en-GB" sz="1600" dirty="0" err="1" smtClean="0">
                <a:solidFill>
                  <a:srgbClr val="000000"/>
                </a:solidFill>
              </a:rPr>
              <a:t>Trott</a:t>
            </a:r>
            <a:endParaRPr lang="en-GB" sz="1600" dirty="0" smtClean="0">
              <a:solidFill>
                <a:srgbClr val="000000"/>
              </a:solidFill>
            </a:endParaRP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r>
              <a:rPr lang="en-GB" sz="1600" dirty="0" smtClean="0">
                <a:solidFill>
                  <a:srgbClr val="000000"/>
                </a:solidFill>
              </a:rPr>
              <a:t>Steve </a:t>
            </a:r>
            <a:r>
              <a:rPr lang="en-GB" sz="1600" dirty="0">
                <a:solidFill>
                  <a:srgbClr val="000000"/>
                </a:solidFill>
              </a:rPr>
              <a:t>Doubleday(UC Irvine)</a:t>
            </a: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endParaRPr lang="en-GB" sz="2000" dirty="0" smtClean="0">
              <a:latin typeface="Helvetica" pitchFamily="34" charset="0"/>
            </a:endParaRPr>
          </a:p>
          <a:p>
            <a:pPr marL="741363" lvl="1" indent="-284163" defTabSz="457200">
              <a:spcBef>
                <a:spcPct val="0"/>
              </a:spcBef>
              <a:buClr>
                <a:srgbClr val="3333CC"/>
              </a:buClr>
              <a:buSzPct val="120000"/>
              <a:buFont typeface="Wingdings" pitchFamily="2" charset="2"/>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pPr>
            <a:endParaRPr lang="en-GB" sz="2000" dirty="0" smtClean="0">
              <a:latin typeface="Helvetica" pitchFamily="34" charset="0"/>
            </a:endParaRPr>
          </a:p>
        </p:txBody>
      </p:sp>
      <p:sp>
        <p:nvSpPr>
          <p:cNvPr id="2052" name="Text Box 4"/>
          <p:cNvSpPr txBox="1">
            <a:spLocks noChangeArrowheads="1"/>
          </p:cNvSpPr>
          <p:nvPr/>
        </p:nvSpPr>
        <p:spPr bwMode="auto">
          <a:xfrm>
            <a:off x="4419600" y="1219200"/>
            <a:ext cx="4498975" cy="5486400"/>
          </a:xfrm>
          <a:prstGeom prst="rect">
            <a:avLst/>
          </a:prstGeom>
          <a:noFill/>
          <a:ln w="9525">
            <a:noFill/>
            <a:miter lim="800000"/>
            <a:headEnd/>
            <a:tailEnd/>
          </a:ln>
        </p:spPr>
        <p:txBody>
          <a:bodyPr lIns="83598" tIns="41799" rIns="83598" bIns="41799">
            <a:normAutofit lnSpcReduction="10000"/>
          </a:bodyPr>
          <a:lstStyle/>
          <a:p>
            <a:pPr marL="309563" indent="-309563" defTabSz="828675" eaLnBrk="0" fontAlgn="base" hangingPunct="0">
              <a:spcBef>
                <a:spcPts val="425"/>
              </a:spcBef>
              <a:spcAft>
                <a:spcPct val="0"/>
              </a:spcAft>
              <a:buClr>
                <a:srgbClr val="808080"/>
              </a:buClr>
              <a:buSzPct val="10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sz="2000" b="1" dirty="0" smtClean="0">
                <a:solidFill>
                  <a:srgbClr val="000000"/>
                </a:solidFill>
                <a:latin typeface="Helvetica" pitchFamily="34" charset="0"/>
              </a:rPr>
              <a:t>Alumni</a:t>
            </a:r>
          </a:p>
          <a:p>
            <a:pPr lvl="1" defTabSz="828675" eaLnBrk="0" fontAlgn="base" hangingPunct="0">
              <a:spcBef>
                <a:spcPts val="425"/>
              </a:spcBef>
              <a:spcAft>
                <a:spcPct val="0"/>
              </a:spcAft>
              <a:buClr>
                <a:srgbClr val="808080"/>
              </a:buClr>
              <a:buSzPct val="100000"/>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sz="2000" b="1" dirty="0" smtClean="0">
                <a:solidFill>
                  <a:srgbClr val="000000"/>
                </a:solidFill>
                <a:latin typeface="Helvetica" pitchFamily="34" charset="0"/>
              </a:rPr>
              <a:t>    </a:t>
            </a:r>
            <a:r>
              <a:rPr lang="en-GB" dirty="0" smtClean="0">
                <a:solidFill>
                  <a:srgbClr val="000000"/>
                </a:solidFill>
                <a:latin typeface="Arial" pitchFamily="34" charset="0"/>
                <a:cs typeface="Arial" pitchFamily="34" charset="0"/>
              </a:rPr>
              <a:t>Robert Porzel (U. Bremen)</a:t>
            </a:r>
            <a:endParaRPr lang="en-GB" dirty="0">
              <a:solidFill>
                <a:srgbClr val="000000"/>
              </a:solidFill>
              <a:latin typeface="Arial" pitchFamily="34" charset="0"/>
              <a:cs typeface="Arial" pitchFamily="34" charset="0"/>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Terry Regier (UCB Ling, </a:t>
            </a:r>
            <a:r>
              <a:rPr lang="en-GB" dirty="0" err="1">
                <a:solidFill>
                  <a:srgbClr val="000000"/>
                </a:solidFill>
              </a:rPr>
              <a:t>CogSci</a:t>
            </a:r>
            <a:r>
              <a:rPr lang="en-GB" dirty="0">
                <a:solidFill>
                  <a:srgbClr val="000000"/>
                </a:solidFill>
              </a:rPr>
              <a:t>)</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Johno Bryant (Ask</a:t>
            </a:r>
            <a:r>
              <a:rPr lang="en-GB" dirty="0" smtClean="0">
                <a:solidFill>
                  <a:srgbClr val="000000"/>
                </a:solidFill>
              </a:rPr>
              <a:t>)</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smtClean="0">
                <a:solidFill>
                  <a:srgbClr val="000000"/>
                </a:solidFill>
              </a:rPr>
              <a:t>Lokendra Shastri (Infosys)</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David Bailey (Google)</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Leon Barrett </a:t>
            </a:r>
            <a:r>
              <a:rPr lang="en-GB" dirty="0" smtClean="0">
                <a:solidFill>
                  <a:srgbClr val="000000"/>
                </a:solidFill>
              </a:rPr>
              <a:t>(Monsanto)</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Nancy Chang </a:t>
            </a:r>
            <a:r>
              <a:rPr lang="en-GB" dirty="0" smtClean="0">
                <a:solidFill>
                  <a:srgbClr val="000000"/>
                </a:solidFill>
              </a:rPr>
              <a:t>(Google)</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smtClean="0">
                <a:solidFill>
                  <a:srgbClr val="000000"/>
                </a:solidFill>
              </a:rPr>
              <a:t>Ellen Dodge (ICSI)</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Joe Makin (UCSF)</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Eva </a:t>
            </a:r>
            <a:r>
              <a:rPr lang="en-GB" dirty="0" err="1">
                <a:solidFill>
                  <a:srgbClr val="000000"/>
                </a:solidFill>
              </a:rPr>
              <a:t>Mok</a:t>
            </a:r>
            <a:r>
              <a:rPr lang="en-GB" dirty="0">
                <a:solidFill>
                  <a:srgbClr val="000000"/>
                </a:solidFill>
              </a:rPr>
              <a:t> </a:t>
            </a:r>
            <a:r>
              <a:rPr lang="en-GB" dirty="0" smtClean="0">
                <a:solidFill>
                  <a:srgbClr val="000000"/>
                </a:solidFill>
              </a:rPr>
              <a:t>(Sweden)</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Andreas Stolcke </a:t>
            </a:r>
            <a:r>
              <a:rPr lang="en-GB" dirty="0" smtClean="0">
                <a:solidFill>
                  <a:srgbClr val="000000"/>
                </a:solidFill>
              </a:rPr>
              <a:t>(Microsoft)</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Dan </a:t>
            </a:r>
            <a:r>
              <a:rPr lang="en-GB" dirty="0" err="1">
                <a:solidFill>
                  <a:srgbClr val="000000"/>
                </a:solidFill>
              </a:rPr>
              <a:t>Jurafsky</a:t>
            </a:r>
            <a:r>
              <a:rPr lang="en-GB" dirty="0">
                <a:solidFill>
                  <a:srgbClr val="000000"/>
                </a:solidFill>
              </a:rPr>
              <a:t> (Stanford Ling)</a:t>
            </a:r>
          </a:p>
          <a:p>
            <a:pPr marL="673100" lvl="1" indent="-258763" defTabSz="828675" fontAlgn="base">
              <a:lnSpc>
                <a:spcPct val="90000"/>
              </a:lnSpc>
              <a:spcBef>
                <a:spcPct val="20000"/>
              </a:spcBef>
              <a:spcAft>
                <a:spcPct val="0"/>
              </a:spcAft>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err="1">
                <a:solidFill>
                  <a:srgbClr val="000000"/>
                </a:solidFill>
              </a:rPr>
              <a:t>Olya</a:t>
            </a:r>
            <a:r>
              <a:rPr lang="en-GB" dirty="0">
                <a:solidFill>
                  <a:srgbClr val="000000"/>
                </a:solidFill>
              </a:rPr>
              <a:t> </a:t>
            </a:r>
            <a:r>
              <a:rPr lang="en-GB" dirty="0" err="1">
                <a:solidFill>
                  <a:srgbClr val="000000"/>
                </a:solidFill>
              </a:rPr>
              <a:t>Gurevich</a:t>
            </a:r>
            <a:r>
              <a:rPr lang="en-GB" dirty="0">
                <a:solidFill>
                  <a:srgbClr val="000000"/>
                </a:solidFill>
              </a:rPr>
              <a:t> </a:t>
            </a:r>
            <a:r>
              <a:rPr lang="en-GB" dirty="0" smtClean="0">
                <a:solidFill>
                  <a:srgbClr val="000000"/>
                </a:solidFill>
              </a:rPr>
              <a:t>(Microsoft)</a:t>
            </a:r>
            <a:endParaRPr lang="en-GB" dirty="0">
              <a:solidFill>
                <a:srgbClr val="000000"/>
              </a:solidFill>
            </a:endParaRP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Benjamin Bergen (UCSD)</a:t>
            </a:r>
          </a:p>
          <a:p>
            <a:pPr marL="673100" lvl="1" indent="-258763" defTabSz="828675" eaLnBrk="0" fontAlgn="base" hangingPunct="0">
              <a:spcBef>
                <a:spcPct val="0"/>
              </a:spcBef>
              <a:spcAft>
                <a:spcPct val="0"/>
              </a:spcAft>
              <a:buClr>
                <a:srgbClr val="3333CC"/>
              </a:buClr>
              <a:buSzPct val="12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Carter </a:t>
            </a:r>
            <a:r>
              <a:rPr lang="en-GB" dirty="0" err="1">
                <a:solidFill>
                  <a:srgbClr val="000000"/>
                </a:solidFill>
              </a:rPr>
              <a:t>Wendelken</a:t>
            </a:r>
            <a:r>
              <a:rPr lang="en-GB" dirty="0">
                <a:solidFill>
                  <a:srgbClr val="000000"/>
                </a:solidFill>
              </a:rPr>
              <a:t> (UCB)</a:t>
            </a:r>
          </a:p>
          <a:p>
            <a:pPr marL="673100" lvl="1" indent="-258763" defTabSz="828675" fontAlgn="base">
              <a:spcBef>
                <a:spcPct val="20000"/>
              </a:spcBef>
              <a:spcAft>
                <a:spcPct val="0"/>
              </a:spcAft>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Srini Narayanan </a:t>
            </a:r>
            <a:r>
              <a:rPr lang="en-GB" dirty="0" smtClean="0">
                <a:solidFill>
                  <a:srgbClr val="000000"/>
                </a:solidFill>
              </a:rPr>
              <a:t>(Google, </a:t>
            </a:r>
            <a:r>
              <a:rPr lang="en-GB" dirty="0">
                <a:solidFill>
                  <a:srgbClr val="000000"/>
                </a:solidFill>
              </a:rPr>
              <a:t>UCB)</a:t>
            </a:r>
          </a:p>
          <a:p>
            <a:pPr marL="673100" lvl="1" indent="-258763" defTabSz="828675" fontAlgn="base">
              <a:spcBef>
                <a:spcPct val="20000"/>
              </a:spcBef>
              <a:spcAft>
                <a:spcPct val="0"/>
              </a:spcAft>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Steve Sinha (US Govt.)</a:t>
            </a:r>
          </a:p>
          <a:p>
            <a:pPr marL="673100" lvl="1" indent="-258763" defTabSz="828675" fontAlgn="base">
              <a:lnSpc>
                <a:spcPct val="90000"/>
              </a:lnSpc>
              <a:spcBef>
                <a:spcPct val="20000"/>
              </a:spcBef>
              <a:spcAft>
                <a:spcPct val="0"/>
              </a:spcAft>
              <a:buClr>
                <a:srgbClr val="3333CC"/>
              </a:buClr>
              <a:buSzPct val="140000"/>
              <a:buFont typeface="Wingdings" pitchFamily="2" charset="2"/>
              <a:buChar char="§"/>
              <a:tabLst>
                <a:tab pos="331788" algn="l"/>
                <a:tab pos="746125" algn="l"/>
                <a:tab pos="1160463" algn="l"/>
                <a:tab pos="1574800" algn="l"/>
                <a:tab pos="1990725" algn="l"/>
                <a:tab pos="2405063" algn="l"/>
                <a:tab pos="2819400" algn="l"/>
                <a:tab pos="3233738" algn="l"/>
                <a:tab pos="3649663" algn="l"/>
                <a:tab pos="4064000" algn="l"/>
                <a:tab pos="4478338" algn="l"/>
                <a:tab pos="4892675" algn="l"/>
                <a:tab pos="5308600" algn="l"/>
                <a:tab pos="5722938" algn="l"/>
                <a:tab pos="6137275" algn="l"/>
                <a:tab pos="6551613" algn="l"/>
                <a:tab pos="6967538" algn="l"/>
                <a:tab pos="7381875" algn="l"/>
                <a:tab pos="7796213" algn="l"/>
                <a:tab pos="8210550" algn="l"/>
              </a:tabLst>
              <a:defRPr/>
            </a:pPr>
            <a:r>
              <a:rPr lang="en-GB" dirty="0">
                <a:solidFill>
                  <a:srgbClr val="000000"/>
                </a:solidFill>
              </a:rPr>
              <a:t>Gloria Yang </a:t>
            </a:r>
            <a:r>
              <a:rPr lang="en-GB" dirty="0" smtClean="0">
                <a:solidFill>
                  <a:srgbClr val="000000"/>
                </a:solidFill>
              </a:rPr>
              <a:t>(U. Taiwan)</a:t>
            </a:r>
          </a:p>
        </p:txBody>
      </p:sp>
    </p:spTree>
    <p:extLst>
      <p:ext uri="{BB962C8B-B14F-4D97-AF65-F5344CB8AC3E}">
        <p14:creationId xmlns:p14="http://schemas.microsoft.com/office/powerpoint/2010/main" val="356520212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normAutofit fontScale="90000"/>
          </a:bodyPr>
          <a:lstStyle/>
          <a:p>
            <a:pPr eaLnBrk="1" hangingPunct="1"/>
            <a:r>
              <a:rPr lang="en-US" smtClean="0"/>
              <a:t>Analyzing </a:t>
            </a:r>
            <a:r>
              <a:rPr lang="en-US" i="1" smtClean="0"/>
              <a:t>ni3 gei3 yi2</a:t>
            </a:r>
            <a:r>
              <a:rPr lang="en-US" smtClean="0"/>
              <a:t> (You give auntie)</a:t>
            </a:r>
          </a:p>
        </p:txBody>
      </p:sp>
      <p:sp>
        <p:nvSpPr>
          <p:cNvPr id="64648" name="Rectangle 136"/>
          <p:cNvSpPr>
            <a:spLocks noGrp="1" noChangeArrowheads="1"/>
          </p:cNvSpPr>
          <p:nvPr>
            <p:ph type="body" idx="1"/>
          </p:nvPr>
        </p:nvSpPr>
        <p:spPr>
          <a:xfrm>
            <a:off x="381000" y="3581400"/>
            <a:ext cx="8229600" cy="1600200"/>
          </a:xfrm>
        </p:spPr>
        <p:txBody>
          <a:bodyPr>
            <a:normAutofit lnSpcReduction="10000"/>
          </a:bodyPr>
          <a:lstStyle/>
          <a:p>
            <a:pPr eaLnBrk="1" hangingPunct="1"/>
            <a:r>
              <a:rPr lang="en-US" smtClean="0"/>
              <a:t>Syntactic Fit: </a:t>
            </a:r>
          </a:p>
          <a:p>
            <a:pPr lvl="1" eaLnBrk="1" hangingPunct="1"/>
            <a:r>
              <a:rPr lang="en-US" smtClean="0"/>
              <a:t>P(Theme omitted | ditransitive cxn) = 0.65</a:t>
            </a:r>
          </a:p>
          <a:p>
            <a:pPr lvl="1" eaLnBrk="1" hangingPunct="1"/>
            <a:r>
              <a:rPr lang="en-US" smtClean="0"/>
              <a:t>P(Recipient omitted | ditransitive cxn) = 0.42</a:t>
            </a:r>
          </a:p>
        </p:txBody>
      </p:sp>
      <p:sp>
        <p:nvSpPr>
          <p:cNvPr id="14340" name="Rectangle 71"/>
          <p:cNvSpPr>
            <a:spLocks noChangeArrowheads="1"/>
          </p:cNvSpPr>
          <p:nvPr/>
        </p:nvSpPr>
        <p:spPr bwMode="auto">
          <a:xfrm>
            <a:off x="2286000" y="1295400"/>
            <a:ext cx="447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Two of the competing analyses:</a:t>
            </a:r>
          </a:p>
        </p:txBody>
      </p:sp>
      <p:graphicFrame>
        <p:nvGraphicFramePr>
          <p:cNvPr id="64627" name="Group 115"/>
          <p:cNvGraphicFramePr>
            <a:graphicFrameLocks noGrp="1"/>
          </p:cNvGraphicFramePr>
          <p:nvPr/>
        </p:nvGraphicFramePr>
        <p:xfrm>
          <a:off x="304800" y="2057400"/>
          <a:ext cx="4114800" cy="914400"/>
        </p:xfrm>
        <a:graphic>
          <a:graphicData uri="http://schemas.openxmlformats.org/drawingml/2006/table">
            <a:tbl>
              <a:tblPr/>
              <a:tblGrid>
                <a:gridCol w="914400"/>
                <a:gridCol w="1066800"/>
                <a:gridCol w="1104900"/>
                <a:gridCol w="1028700"/>
              </a:tblGrid>
              <a:tr h="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yi2</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omitted</a:t>
                      </a: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4646" name="Group 134"/>
          <p:cNvGraphicFramePr>
            <a:graphicFrameLocks noGrp="1"/>
          </p:cNvGraphicFramePr>
          <p:nvPr/>
        </p:nvGraphicFramePr>
        <p:xfrm>
          <a:off x="4724400" y="2057400"/>
          <a:ext cx="4114800" cy="914400"/>
        </p:xfrm>
        <a:graphic>
          <a:graphicData uri="http://schemas.openxmlformats.org/drawingml/2006/table">
            <a:tbl>
              <a:tblPr/>
              <a:tblGrid>
                <a:gridCol w="914400"/>
                <a:gridCol w="1066800"/>
                <a:gridCol w="1104900"/>
                <a:gridCol w="1028700"/>
              </a:tblGrid>
              <a:tr h="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omitted</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1" u="none" strike="noStrike" cap="none" normalizeH="0" baseline="0" smtClean="0">
                          <a:ln>
                            <a:noFill/>
                          </a:ln>
                          <a:solidFill>
                            <a:schemeClr val="tx1"/>
                          </a:solidFill>
                          <a:effectLst/>
                          <a:latin typeface="Arial" charset="0"/>
                          <a:cs typeface="Arial" charset="0"/>
                        </a:rPr>
                        <a:t>yi2</a:t>
                      </a:r>
                      <a:endParaRPr kumimoji="0" lang="en-US" sz="2000" b="0" i="0" u="none" strike="noStrike" cap="none" normalizeH="0" baseline="0" smtClean="0">
                        <a:ln>
                          <a:noFill/>
                        </a:ln>
                        <a:solidFill>
                          <a:schemeClr val="tx1"/>
                        </a:solidFill>
                        <a:effectLst/>
                        <a:latin typeface="Arial" charset="0"/>
                        <a:cs typeface="Arial" charset="0"/>
                      </a:endParaRP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rgbClr val="CC0000"/>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5" name="Rectangle 139"/>
          <p:cNvSpPr>
            <a:spLocks noChangeArrowheads="1"/>
          </p:cNvSpPr>
          <p:nvPr/>
        </p:nvSpPr>
        <p:spPr bwMode="auto">
          <a:xfrm>
            <a:off x="1524000" y="579120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(1-0.78)*(1-0.42)*0.65 = 0.08</a:t>
            </a:r>
          </a:p>
        </p:txBody>
      </p:sp>
      <p:sp>
        <p:nvSpPr>
          <p:cNvPr id="14376" name="Rectangle 140"/>
          <p:cNvSpPr>
            <a:spLocks noChangeArrowheads="1"/>
          </p:cNvSpPr>
          <p:nvPr/>
        </p:nvSpPr>
        <p:spPr bwMode="auto">
          <a:xfrm>
            <a:off x="5562600" y="5791200"/>
            <a:ext cx="2130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(1-0.78)*(1-0.65)*0.42 = 0.03</a:t>
            </a:r>
          </a:p>
        </p:txBody>
      </p:sp>
    </p:spTree>
    <p:extLst>
      <p:ext uri="{BB962C8B-B14F-4D97-AF65-F5344CB8AC3E}">
        <p14:creationId xmlns:p14="http://schemas.microsoft.com/office/powerpoint/2010/main" val="246888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6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6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4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1093787"/>
          </a:xfrm>
        </p:spPr>
        <p:txBody>
          <a:bodyPr/>
          <a:lstStyle/>
          <a:p>
            <a:pPr algn="ctr"/>
            <a:r>
              <a:rPr lang="en-US" altLang="en-US" sz="3200"/>
              <a:t>Can the omitted argument be recovered from context?</a:t>
            </a:r>
          </a:p>
        </p:txBody>
      </p:sp>
      <p:sp>
        <p:nvSpPr>
          <p:cNvPr id="68649" name="Rectangle 41"/>
          <p:cNvSpPr>
            <a:spLocks noGrp="1" noChangeArrowheads="1"/>
          </p:cNvSpPr>
          <p:nvPr>
            <p:ph type="body" idx="1"/>
          </p:nvPr>
        </p:nvSpPr>
        <p:spPr>
          <a:xfrm>
            <a:off x="457200" y="1600200"/>
            <a:ext cx="8229600" cy="685800"/>
          </a:xfrm>
        </p:spPr>
        <p:txBody>
          <a:bodyPr/>
          <a:lstStyle/>
          <a:p>
            <a:r>
              <a:rPr lang="en-US" altLang="en-US"/>
              <a:t>Antecedent Fit:</a:t>
            </a:r>
          </a:p>
        </p:txBody>
      </p:sp>
      <p:graphicFrame>
        <p:nvGraphicFramePr>
          <p:cNvPr id="68613" name="Group 5"/>
          <p:cNvGraphicFramePr>
            <a:graphicFrameLocks noGrp="1"/>
          </p:cNvGraphicFramePr>
          <p:nvPr/>
        </p:nvGraphicFramePr>
        <p:xfrm>
          <a:off x="304800" y="2286000"/>
          <a:ext cx="4114800" cy="914400"/>
        </p:xfrm>
        <a:graphic>
          <a:graphicData uri="http://schemas.openxmlformats.org/drawingml/2006/table">
            <a:tbl>
              <a:tblPr/>
              <a:tblGrid>
                <a:gridCol w="914400"/>
                <a:gridCol w="1066800"/>
                <a:gridCol w="1104900"/>
                <a:gridCol w="1028700"/>
              </a:tblGrid>
              <a:tr h="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yi2</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omitted</a:t>
                      </a: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8630" name="Group 22"/>
          <p:cNvGraphicFramePr>
            <a:graphicFrameLocks noGrp="1"/>
          </p:cNvGraphicFramePr>
          <p:nvPr/>
        </p:nvGraphicFramePr>
        <p:xfrm>
          <a:off x="4724400" y="2286000"/>
          <a:ext cx="4114800" cy="914400"/>
        </p:xfrm>
        <a:graphic>
          <a:graphicData uri="http://schemas.openxmlformats.org/drawingml/2006/table">
            <a:tbl>
              <a:tblPr/>
              <a:tblGrid>
                <a:gridCol w="914400"/>
                <a:gridCol w="1066800"/>
                <a:gridCol w="1104900"/>
                <a:gridCol w="1028700"/>
              </a:tblGrid>
              <a:tr h="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omitted</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yi2</a:t>
                      </a:r>
                      <a:endParaRPr kumimoji="0" lang="en-US" altLang="en-US" sz="2000" b="0" i="0" u="none" strike="noStrike" cap="none" normalizeH="0" baseline="0" smtClean="0">
                        <a:ln>
                          <a:noFill/>
                        </a:ln>
                        <a:solidFill>
                          <a:schemeClr val="tx1"/>
                        </a:solidFill>
                        <a:effectLst/>
                        <a:latin typeface="Arial" charset="0"/>
                        <a:cs typeface="Arial" charset="0"/>
                      </a:endParaRP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rgbClr val="CC0000"/>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68650" name="Group 42"/>
          <p:cNvGrpSpPr>
            <a:grpSpLocks/>
          </p:cNvGrpSpPr>
          <p:nvPr/>
        </p:nvGrpSpPr>
        <p:grpSpPr bwMode="auto">
          <a:xfrm>
            <a:off x="2819400" y="3733800"/>
            <a:ext cx="4038600" cy="2362200"/>
            <a:chOff x="3696" y="1296"/>
            <a:chExt cx="1723" cy="1570"/>
          </a:xfrm>
        </p:grpSpPr>
        <p:sp>
          <p:nvSpPr>
            <p:cNvPr id="68651" name="AutoShape 43"/>
            <p:cNvSpPr>
              <a:spLocks noChangeArrowheads="1"/>
            </p:cNvSpPr>
            <p:nvPr/>
          </p:nvSpPr>
          <p:spPr bwMode="auto">
            <a:xfrm>
              <a:off x="3802" y="1296"/>
              <a:ext cx="1617" cy="1333"/>
            </a:xfrm>
            <a:prstGeom prst="roundRect">
              <a:avLst>
                <a:gd name="adj" fmla="val 16667"/>
              </a:avLst>
            </a:prstGeom>
            <a:solidFill>
              <a:srgbClr val="FFCC99"/>
            </a:solidFill>
            <a:ln w="38100">
              <a:solidFill>
                <a:srgbClr val="FF9900"/>
              </a:solidFill>
              <a:round/>
              <a:headEnd/>
              <a:tailEnd/>
            </a:ln>
          </p:spPr>
          <p:txBody>
            <a:bodyPr lIns="0" tIns="77724" rIns="0" bIns="0"/>
            <a:lstStyle/>
            <a:p>
              <a:pPr eaLnBrk="0" hangingPunct="0"/>
              <a:endParaRPr lang="en-GB" altLang="en-US"/>
            </a:p>
          </p:txBody>
        </p:sp>
        <p:sp>
          <p:nvSpPr>
            <p:cNvPr id="68652" name="AutoShape 44"/>
            <p:cNvSpPr>
              <a:spLocks noChangeArrowheads="1"/>
            </p:cNvSpPr>
            <p:nvPr/>
          </p:nvSpPr>
          <p:spPr bwMode="auto">
            <a:xfrm>
              <a:off x="3744" y="1392"/>
              <a:ext cx="1619" cy="1332"/>
            </a:xfrm>
            <a:prstGeom prst="roundRect">
              <a:avLst>
                <a:gd name="adj" fmla="val 16667"/>
              </a:avLst>
            </a:prstGeom>
            <a:solidFill>
              <a:srgbClr val="FFCC99"/>
            </a:solidFill>
            <a:ln w="38100">
              <a:solidFill>
                <a:srgbClr val="FF9900"/>
              </a:solidFill>
              <a:round/>
              <a:headEnd/>
              <a:tailEnd/>
            </a:ln>
          </p:spPr>
          <p:txBody>
            <a:bodyPr lIns="0" tIns="77724" rIns="0" bIns="0"/>
            <a:lstStyle/>
            <a:p>
              <a:pPr eaLnBrk="0" hangingPunct="0"/>
              <a:endParaRPr lang="en-GB" altLang="en-US"/>
            </a:p>
          </p:txBody>
        </p:sp>
        <p:sp>
          <p:nvSpPr>
            <p:cNvPr id="68653" name="AutoShape 45"/>
            <p:cNvSpPr>
              <a:spLocks noChangeArrowheads="1"/>
            </p:cNvSpPr>
            <p:nvPr/>
          </p:nvSpPr>
          <p:spPr bwMode="auto">
            <a:xfrm>
              <a:off x="3696" y="1536"/>
              <a:ext cx="1619" cy="1330"/>
            </a:xfrm>
            <a:prstGeom prst="roundRect">
              <a:avLst>
                <a:gd name="adj" fmla="val 16667"/>
              </a:avLst>
            </a:prstGeom>
            <a:solidFill>
              <a:srgbClr val="FFCC99"/>
            </a:solidFill>
            <a:ln w="38100">
              <a:solidFill>
                <a:srgbClr val="FF9900"/>
              </a:solidFill>
              <a:round/>
              <a:headEnd/>
              <a:tailEnd/>
            </a:ln>
          </p:spPr>
          <p:txBody>
            <a:bodyPr lIns="0" tIns="15545" rIns="0" bIns="0"/>
            <a:lstStyle>
              <a:lvl1pPr>
                <a:defRPr>
                  <a:solidFill>
                    <a:schemeClr val="tx1"/>
                  </a:solidFill>
                  <a:latin typeface="Arial" charset="0"/>
                  <a:cs typeface="Arial" charset="0"/>
                </a:defRPr>
              </a:lvl1pPr>
              <a:lvl2pPr marL="230188">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eaLnBrk="0" hangingPunct="0"/>
              <a:r>
                <a:rPr lang="en-US" altLang="zh-TW" sz="2000">
                  <a:latin typeface="Verdana" pitchFamily="34" charset="0"/>
                  <a:ea typeface="PMingLiU" pitchFamily="18" charset="-120"/>
                </a:rPr>
                <a:t>Discourse &amp; Situational </a:t>
              </a:r>
              <a:br>
                <a:rPr lang="en-US" altLang="zh-TW" sz="2000">
                  <a:latin typeface="Verdana" pitchFamily="34" charset="0"/>
                  <a:ea typeface="PMingLiU" pitchFamily="18" charset="-120"/>
                </a:rPr>
              </a:br>
              <a:r>
                <a:rPr lang="en-US" altLang="zh-TW" sz="2000">
                  <a:latin typeface="Verdana" pitchFamily="34" charset="0"/>
                  <a:ea typeface="PMingLiU" pitchFamily="18" charset="-120"/>
                </a:rPr>
                <a:t>Context</a:t>
              </a:r>
              <a:br>
                <a:rPr lang="en-US" altLang="zh-TW" sz="2000">
                  <a:latin typeface="Verdana" pitchFamily="34" charset="0"/>
                  <a:ea typeface="PMingLiU" pitchFamily="18" charset="-120"/>
                </a:rPr>
              </a:br>
              <a:endParaRPr lang="en-US" altLang="zh-TW" sz="2000">
                <a:latin typeface="Verdana" pitchFamily="34" charset="0"/>
                <a:ea typeface="PMingLiU" pitchFamily="18" charset="-120"/>
              </a:endParaRPr>
            </a:p>
            <a:p>
              <a:pPr lvl="1" eaLnBrk="0" hangingPunct="0"/>
              <a:r>
                <a:rPr lang="en-US" altLang="en-US" sz="2000">
                  <a:latin typeface="Verdana" pitchFamily="34" charset="0"/>
                </a:rPr>
                <a:t>child		mother</a:t>
              </a:r>
            </a:p>
            <a:p>
              <a:pPr lvl="1" eaLnBrk="0" hangingPunct="0"/>
              <a:r>
                <a:rPr lang="en-US" altLang="en-US" sz="2000">
                  <a:latin typeface="Verdana" pitchFamily="34" charset="0"/>
                </a:rPr>
                <a:t>peach	auntie	</a:t>
              </a:r>
            </a:p>
            <a:p>
              <a:pPr lvl="1" eaLnBrk="0" hangingPunct="0"/>
              <a:r>
                <a:rPr lang="en-US" altLang="en-US" sz="2000">
                  <a:latin typeface="Verdana" pitchFamily="34" charset="0"/>
                </a:rPr>
                <a:t>table</a:t>
              </a:r>
            </a:p>
          </p:txBody>
        </p:sp>
      </p:grpSp>
      <p:sp>
        <p:nvSpPr>
          <p:cNvPr id="68654" name="Freeform 46"/>
          <p:cNvSpPr>
            <a:spLocks/>
          </p:cNvSpPr>
          <p:nvPr/>
        </p:nvSpPr>
        <p:spPr bwMode="auto">
          <a:xfrm>
            <a:off x="2224088" y="3276600"/>
            <a:ext cx="1662112" cy="2438400"/>
          </a:xfrm>
          <a:custGeom>
            <a:avLst/>
            <a:gdLst>
              <a:gd name="T0" fmla="*/ 1089 w 1098"/>
              <a:gd name="T1" fmla="*/ 0 h 1647"/>
              <a:gd name="T2" fmla="*/ 940 w 1098"/>
              <a:gd name="T3" fmla="*/ 158 h 1647"/>
              <a:gd name="T4" fmla="*/ 141 w 1098"/>
              <a:gd name="T5" fmla="*/ 325 h 1647"/>
              <a:gd name="T6" fmla="*/ 94 w 1098"/>
              <a:gd name="T7" fmla="*/ 1435 h 1647"/>
              <a:gd name="T8" fmla="*/ 519 w 1098"/>
              <a:gd name="T9" fmla="*/ 1596 h 1647"/>
            </a:gdLst>
            <a:ahLst/>
            <a:cxnLst>
              <a:cxn ang="0">
                <a:pos x="T0" y="T1"/>
              </a:cxn>
              <a:cxn ang="0">
                <a:pos x="T2" y="T3"/>
              </a:cxn>
              <a:cxn ang="0">
                <a:pos x="T4" y="T5"/>
              </a:cxn>
              <a:cxn ang="0">
                <a:pos x="T6" y="T7"/>
              </a:cxn>
              <a:cxn ang="0">
                <a:pos x="T8" y="T9"/>
              </a:cxn>
            </a:cxnLst>
            <a:rect l="0" t="0" r="r" b="b"/>
            <a:pathLst>
              <a:path w="1098" h="1647">
                <a:moveTo>
                  <a:pt x="1089" y="0"/>
                </a:moveTo>
                <a:cubicBezTo>
                  <a:pt x="1064" y="26"/>
                  <a:pt x="1098" y="104"/>
                  <a:pt x="940" y="158"/>
                </a:cubicBezTo>
                <a:cubicBezTo>
                  <a:pt x="782" y="212"/>
                  <a:pt x="282" y="112"/>
                  <a:pt x="141" y="325"/>
                </a:cubicBezTo>
                <a:cubicBezTo>
                  <a:pt x="0" y="538"/>
                  <a:pt x="31" y="1223"/>
                  <a:pt x="94" y="1435"/>
                </a:cubicBezTo>
                <a:cubicBezTo>
                  <a:pt x="157" y="1647"/>
                  <a:pt x="430" y="1563"/>
                  <a:pt x="519" y="1596"/>
                </a:cubicBezTo>
              </a:path>
            </a:pathLst>
          </a:custGeom>
          <a:noFill/>
          <a:ln w="254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5" name="Freeform 47"/>
          <p:cNvSpPr>
            <a:spLocks/>
          </p:cNvSpPr>
          <p:nvPr/>
        </p:nvSpPr>
        <p:spPr bwMode="auto">
          <a:xfrm>
            <a:off x="5867400" y="3381375"/>
            <a:ext cx="1600200" cy="1876425"/>
          </a:xfrm>
          <a:custGeom>
            <a:avLst/>
            <a:gdLst>
              <a:gd name="T0" fmla="*/ 1021 w 1177"/>
              <a:gd name="T1" fmla="*/ 0 h 1545"/>
              <a:gd name="T2" fmla="*/ 1162 w 1177"/>
              <a:gd name="T3" fmla="*/ 756 h 1545"/>
              <a:gd name="T4" fmla="*/ 929 w 1177"/>
              <a:gd name="T5" fmla="*/ 1397 h 1545"/>
              <a:gd name="T6" fmla="*/ 0 w 1177"/>
              <a:gd name="T7" fmla="*/ 1545 h 1545"/>
            </a:gdLst>
            <a:ahLst/>
            <a:cxnLst>
              <a:cxn ang="0">
                <a:pos x="T0" y="T1"/>
              </a:cxn>
              <a:cxn ang="0">
                <a:pos x="T2" y="T3"/>
              </a:cxn>
              <a:cxn ang="0">
                <a:pos x="T4" y="T5"/>
              </a:cxn>
              <a:cxn ang="0">
                <a:pos x="T6" y="T7"/>
              </a:cxn>
            </a:cxnLst>
            <a:rect l="0" t="0" r="r" b="b"/>
            <a:pathLst>
              <a:path w="1177" h="1545">
                <a:moveTo>
                  <a:pt x="1021" y="0"/>
                </a:moveTo>
                <a:cubicBezTo>
                  <a:pt x="1044" y="126"/>
                  <a:pt x="1177" y="523"/>
                  <a:pt x="1162" y="756"/>
                </a:cubicBezTo>
                <a:cubicBezTo>
                  <a:pt x="1147" y="989"/>
                  <a:pt x="1123" y="1266"/>
                  <a:pt x="929" y="1397"/>
                </a:cubicBezTo>
                <a:cubicBezTo>
                  <a:pt x="735" y="1528"/>
                  <a:pt x="194" y="1514"/>
                  <a:pt x="0" y="1545"/>
                </a:cubicBezTo>
              </a:path>
            </a:pathLst>
          </a:custGeom>
          <a:noFill/>
          <a:ln w="254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6" name="Freeform 48"/>
          <p:cNvSpPr>
            <a:spLocks/>
          </p:cNvSpPr>
          <p:nvPr/>
        </p:nvSpPr>
        <p:spPr bwMode="auto">
          <a:xfrm>
            <a:off x="5791200" y="3429000"/>
            <a:ext cx="1676400" cy="2209800"/>
          </a:xfrm>
          <a:custGeom>
            <a:avLst/>
            <a:gdLst>
              <a:gd name="T0" fmla="*/ 1021 w 1177"/>
              <a:gd name="T1" fmla="*/ 0 h 1545"/>
              <a:gd name="T2" fmla="*/ 1162 w 1177"/>
              <a:gd name="T3" fmla="*/ 756 h 1545"/>
              <a:gd name="T4" fmla="*/ 929 w 1177"/>
              <a:gd name="T5" fmla="*/ 1397 h 1545"/>
              <a:gd name="T6" fmla="*/ 0 w 1177"/>
              <a:gd name="T7" fmla="*/ 1545 h 1545"/>
            </a:gdLst>
            <a:ahLst/>
            <a:cxnLst>
              <a:cxn ang="0">
                <a:pos x="T0" y="T1"/>
              </a:cxn>
              <a:cxn ang="0">
                <a:pos x="T2" y="T3"/>
              </a:cxn>
              <a:cxn ang="0">
                <a:pos x="T4" y="T5"/>
              </a:cxn>
              <a:cxn ang="0">
                <a:pos x="T6" y="T7"/>
              </a:cxn>
            </a:cxnLst>
            <a:rect l="0" t="0" r="r" b="b"/>
            <a:pathLst>
              <a:path w="1177" h="1545">
                <a:moveTo>
                  <a:pt x="1021" y="0"/>
                </a:moveTo>
                <a:cubicBezTo>
                  <a:pt x="1044" y="126"/>
                  <a:pt x="1177" y="523"/>
                  <a:pt x="1162" y="756"/>
                </a:cubicBezTo>
                <a:cubicBezTo>
                  <a:pt x="1147" y="989"/>
                  <a:pt x="1123" y="1266"/>
                  <a:pt x="929" y="1397"/>
                </a:cubicBezTo>
                <a:cubicBezTo>
                  <a:pt x="735" y="1528"/>
                  <a:pt x="194" y="1514"/>
                  <a:pt x="0" y="1545"/>
                </a:cubicBezTo>
              </a:path>
            </a:pathLst>
          </a:custGeom>
          <a:noFill/>
          <a:ln w="254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7" name="Rectangle 49"/>
          <p:cNvSpPr>
            <a:spLocks noChangeArrowheads="1"/>
          </p:cNvSpPr>
          <p:nvPr/>
        </p:nvSpPr>
        <p:spPr bwMode="auto">
          <a:xfrm>
            <a:off x="7620000" y="4191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t>
            </a:r>
          </a:p>
        </p:txBody>
      </p:sp>
    </p:spTree>
    <p:extLst>
      <p:ext uri="{BB962C8B-B14F-4D97-AF65-F5344CB8AC3E}">
        <p14:creationId xmlns:p14="http://schemas.microsoft.com/office/powerpoint/2010/main" val="8340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4" grpId="0" animBg="1"/>
      <p:bldP spid="68655" grpId="0" animBg="1"/>
      <p:bldP spid="68656" grpId="0" animBg="1"/>
      <p:bldP spid="686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200"/>
              <a:t>How good of a theme is a peach? </a:t>
            </a:r>
            <a:br>
              <a:rPr lang="en-US" altLang="en-US" sz="3200"/>
            </a:br>
            <a:r>
              <a:rPr lang="en-US" altLang="en-US" sz="3200"/>
              <a:t>How about an aunt?</a:t>
            </a:r>
          </a:p>
        </p:txBody>
      </p:sp>
      <p:graphicFrame>
        <p:nvGraphicFramePr>
          <p:cNvPr id="74771" name="Group 19"/>
          <p:cNvGraphicFramePr>
            <a:graphicFrameLocks noGrp="1"/>
          </p:cNvGraphicFramePr>
          <p:nvPr/>
        </p:nvGraphicFramePr>
        <p:xfrm>
          <a:off x="2133600" y="3581400"/>
          <a:ext cx="4876800" cy="2205038"/>
        </p:xfrm>
        <a:graphic>
          <a:graphicData uri="http://schemas.openxmlformats.org/drawingml/2006/table">
            <a:tbl>
              <a:tblPr/>
              <a:tblGrid>
                <a:gridCol w="4876800"/>
              </a:tblGrid>
              <a:tr h="2205038">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35000"/>
                        </a:spcBef>
                        <a:spcAft>
                          <a:spcPct val="10000"/>
                        </a:spcAft>
                        <a:buClr>
                          <a:schemeClr val="accent1"/>
                        </a:buClr>
                        <a:buSzPct val="65000"/>
                        <a:buFont typeface="Wingdings" pitchFamily="2" charset="2"/>
                        <a:buNone/>
                        <a:tabLst/>
                      </a:pPr>
                      <a:r>
                        <a:rPr kumimoji="0" lang="en-US" altLang="en-US" sz="2400" b="0" i="0" u="none" strike="noStrike" cap="none" normalizeH="0" baseline="0" smtClean="0">
                          <a:ln>
                            <a:noFill/>
                          </a:ln>
                          <a:solidFill>
                            <a:schemeClr val="tx1"/>
                          </a:solidFill>
                          <a:effectLst/>
                          <a:latin typeface="Arial" charset="0"/>
                          <a:cs typeface="Arial" charset="0"/>
                        </a:rPr>
                        <a:t>The Transfer Frame</a:t>
                      </a:r>
                    </a:p>
                    <a:p>
                      <a:pPr marL="0" marR="0" lvl="0" indent="0" algn="l" defTabSz="914400" rtl="0" eaLnBrk="1" fontAlgn="base" latinLnBrk="0" hangingPunct="1">
                        <a:lnSpc>
                          <a:spcPct val="100000"/>
                        </a:lnSpc>
                        <a:spcBef>
                          <a:spcPct val="35000"/>
                        </a:spcBef>
                        <a:spcAft>
                          <a:spcPct val="10000"/>
                        </a:spcAft>
                        <a:buClr>
                          <a:schemeClr val="accent1"/>
                        </a:buClr>
                        <a:buSzPct val="65000"/>
                        <a:buFont typeface="Wingdings" pitchFamily="2" charset="2"/>
                        <a:buNone/>
                        <a:tabLst/>
                      </a:pPr>
                      <a:r>
                        <a:rPr kumimoji="0" lang="en-US" altLang="en-US" sz="2400" b="0" i="0" u="none" strike="noStrike" cap="none" normalizeH="0" baseline="0" smtClean="0">
                          <a:ln>
                            <a:noFill/>
                          </a:ln>
                          <a:solidFill>
                            <a:schemeClr val="tx1"/>
                          </a:solidFill>
                          <a:effectLst/>
                          <a:latin typeface="Arial" charset="0"/>
                          <a:cs typeface="Arial" charset="0"/>
                        </a:rPr>
                        <a:t>Giver 		(usually animate)</a:t>
                      </a:r>
                    </a:p>
                    <a:p>
                      <a:pPr marL="0" marR="0" lvl="0" indent="0" algn="l" defTabSz="914400" rtl="0" eaLnBrk="1" fontAlgn="base" latinLnBrk="0" hangingPunct="1">
                        <a:lnSpc>
                          <a:spcPct val="100000"/>
                        </a:lnSpc>
                        <a:spcBef>
                          <a:spcPct val="35000"/>
                        </a:spcBef>
                        <a:spcAft>
                          <a:spcPct val="10000"/>
                        </a:spcAft>
                        <a:buClr>
                          <a:schemeClr val="accent1"/>
                        </a:buClr>
                        <a:buSzPct val="65000"/>
                        <a:buFont typeface="Wingdings" pitchFamily="2" charset="2"/>
                        <a:buNone/>
                        <a:tabLst/>
                      </a:pPr>
                      <a:r>
                        <a:rPr kumimoji="0" lang="en-US" altLang="en-US" sz="2400" b="0" i="0" u="none" strike="noStrike" cap="none" normalizeH="0" baseline="0" smtClean="0">
                          <a:ln>
                            <a:noFill/>
                          </a:ln>
                          <a:solidFill>
                            <a:schemeClr val="tx1"/>
                          </a:solidFill>
                          <a:effectLst/>
                          <a:latin typeface="Arial" charset="0"/>
                          <a:cs typeface="Arial" charset="0"/>
                        </a:rPr>
                        <a:t>Recipient 	(usually animate)</a:t>
                      </a:r>
                    </a:p>
                    <a:p>
                      <a:pPr marL="0" marR="0" lvl="0" indent="0" algn="l" defTabSz="914400" rtl="0" eaLnBrk="1" fontAlgn="base" latinLnBrk="0" hangingPunct="1">
                        <a:lnSpc>
                          <a:spcPct val="100000"/>
                        </a:lnSpc>
                        <a:spcBef>
                          <a:spcPct val="35000"/>
                        </a:spcBef>
                        <a:spcAft>
                          <a:spcPct val="10000"/>
                        </a:spcAft>
                        <a:buClr>
                          <a:schemeClr val="accent1"/>
                        </a:buClr>
                        <a:buSzPct val="65000"/>
                        <a:buFont typeface="Wingdings" pitchFamily="2" charset="2"/>
                        <a:buNone/>
                        <a:tabLst/>
                      </a:pPr>
                      <a:r>
                        <a:rPr kumimoji="0" lang="en-US" altLang="en-US" sz="2400" b="0" i="0" u="none" strike="noStrike" cap="none" normalizeH="0" baseline="0" smtClean="0">
                          <a:ln>
                            <a:noFill/>
                          </a:ln>
                          <a:solidFill>
                            <a:schemeClr val="tx1"/>
                          </a:solidFill>
                          <a:effectLst/>
                          <a:latin typeface="Arial" charset="0"/>
                          <a:cs typeface="Arial" charset="0"/>
                        </a:rPr>
                        <a:t>Theme 	(usually inanimate)</a:t>
                      </a:r>
                    </a:p>
                  </a:txBody>
                  <a:tcPr horzOverflow="overflow">
                    <a:lnL w="12700" cap="flat" cmpd="sng" algn="ctr">
                      <a:solidFill>
                        <a:schemeClr val="tx1"/>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74774" name="Group 22"/>
          <p:cNvGraphicFramePr>
            <a:graphicFrameLocks noGrp="1"/>
          </p:cNvGraphicFramePr>
          <p:nvPr/>
        </p:nvGraphicFramePr>
        <p:xfrm>
          <a:off x="304800" y="2286000"/>
          <a:ext cx="4114800" cy="914400"/>
        </p:xfrm>
        <a:graphic>
          <a:graphicData uri="http://schemas.openxmlformats.org/drawingml/2006/table">
            <a:tbl>
              <a:tblPr/>
              <a:tblGrid>
                <a:gridCol w="914400"/>
                <a:gridCol w="1066800"/>
                <a:gridCol w="1104900"/>
                <a:gridCol w="1028700"/>
              </a:tblGrid>
              <a:tr h="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yi2</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omitted</a:t>
                      </a: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4791" name="Group 39"/>
          <p:cNvGraphicFramePr>
            <a:graphicFrameLocks noGrp="1"/>
          </p:cNvGraphicFramePr>
          <p:nvPr/>
        </p:nvGraphicFramePr>
        <p:xfrm>
          <a:off x="4724400" y="2286000"/>
          <a:ext cx="4114800" cy="914400"/>
        </p:xfrm>
        <a:graphic>
          <a:graphicData uri="http://schemas.openxmlformats.org/drawingml/2006/table">
            <a:tbl>
              <a:tblPr/>
              <a:tblGrid>
                <a:gridCol w="914400"/>
                <a:gridCol w="1066800"/>
                <a:gridCol w="1104900"/>
                <a:gridCol w="1028700"/>
              </a:tblGrid>
              <a:tr h="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omitted</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yi2</a:t>
                      </a:r>
                      <a:endParaRPr kumimoji="0" lang="en-US" altLang="en-US" sz="2000" b="0" i="0" u="none" strike="noStrike" cap="none" normalizeH="0" baseline="0" smtClean="0">
                        <a:ln>
                          <a:noFill/>
                        </a:ln>
                        <a:solidFill>
                          <a:schemeClr val="tx1"/>
                        </a:solidFill>
                        <a:effectLst/>
                        <a:latin typeface="Arial" charset="0"/>
                        <a:cs typeface="Arial" charset="0"/>
                      </a:endParaRP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4808" name="Rectangle 56"/>
          <p:cNvSpPr>
            <a:spLocks noChangeArrowheads="1"/>
          </p:cNvSpPr>
          <p:nvPr/>
        </p:nvSpPr>
        <p:spPr bwMode="auto">
          <a:xfrm>
            <a:off x="457200" y="1600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chemeClr val="accent1"/>
              </a:buClr>
              <a:buSzPct val="65000"/>
              <a:buFont typeface="Wingdings" pitchFamily="2" charset="2"/>
              <a:buChar char="n"/>
              <a:defRPr sz="2800">
                <a:solidFill>
                  <a:schemeClr val="tx1"/>
                </a:solidFill>
                <a:latin typeface="Arial" charset="0"/>
                <a:cs typeface="Arial" charset="0"/>
              </a:defRPr>
            </a:lvl1pPr>
            <a:lvl2pPr marL="669925" indent="-325438">
              <a:spcBef>
                <a:spcPct val="35000"/>
              </a:spcBef>
              <a:buClr>
                <a:schemeClr val="accent2"/>
              </a:buClr>
              <a:buSzPct val="60000"/>
              <a:buFont typeface="Wingdings" pitchFamily="2" charset="2"/>
              <a:buChar char="q"/>
              <a:defRPr sz="2600">
                <a:solidFill>
                  <a:schemeClr val="tx1"/>
                </a:solidFill>
                <a:latin typeface="Arial" charset="0"/>
                <a:cs typeface="Arial" charset="0"/>
              </a:defRPr>
            </a:lvl2pPr>
            <a:lvl3pPr marL="1022350" indent="-350838">
              <a:spcBef>
                <a:spcPct val="35000"/>
              </a:spcBef>
              <a:buClr>
                <a:schemeClr val="accent1"/>
              </a:buClr>
              <a:buSzPct val="65000"/>
              <a:buFont typeface="Wingdings" pitchFamily="2" charset="2"/>
              <a:buChar char="n"/>
              <a:defRPr sz="2400">
                <a:solidFill>
                  <a:schemeClr val="tx1"/>
                </a:solidFill>
                <a:latin typeface="Arial" charset="0"/>
                <a:cs typeface="Arial" charset="0"/>
              </a:defRPr>
            </a:lvl3pPr>
            <a:lvl4pPr marL="1339850" indent="-315913">
              <a:spcBef>
                <a:spcPct val="35000"/>
              </a:spcBef>
              <a:buClr>
                <a:schemeClr val="accent2"/>
              </a:buClr>
              <a:buSzPct val="70000"/>
              <a:buFont typeface="Wingdings" pitchFamily="2" charset="2"/>
              <a:buChar char="q"/>
              <a:defRPr sz="2200">
                <a:solidFill>
                  <a:schemeClr val="tx1"/>
                </a:solidFill>
                <a:latin typeface="Arial" charset="0"/>
                <a:cs typeface="Arial" charset="0"/>
              </a:defRPr>
            </a:lvl4pPr>
            <a:lvl5pPr marL="1681163" indent="-339725">
              <a:spcBef>
                <a:spcPct val="35000"/>
              </a:spcBef>
              <a:buClr>
                <a:schemeClr val="accent1"/>
              </a:buClr>
              <a:buSzPct val="75000"/>
              <a:buFont typeface="Wingdings" pitchFamily="2" charset="2"/>
              <a:buChar char="§"/>
              <a:defRPr sz="2000">
                <a:solidFill>
                  <a:schemeClr val="tx1"/>
                </a:solidFill>
                <a:latin typeface="Arial" charset="0"/>
                <a:cs typeface="Arial" charset="0"/>
              </a:defRPr>
            </a:lvl5pPr>
            <a:lvl6pPr marL="2138363" indent="-339725" fontAlgn="base">
              <a:spcBef>
                <a:spcPct val="35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6pPr>
            <a:lvl7pPr marL="2595563" indent="-339725" fontAlgn="base">
              <a:spcBef>
                <a:spcPct val="35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7pPr>
            <a:lvl8pPr marL="3052763" indent="-339725" fontAlgn="base">
              <a:spcBef>
                <a:spcPct val="35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8pPr>
            <a:lvl9pPr marL="3509963" indent="-339725" fontAlgn="base">
              <a:spcBef>
                <a:spcPct val="35000"/>
              </a:spcBef>
              <a:spcAft>
                <a:spcPct val="0"/>
              </a:spcAft>
              <a:buClr>
                <a:schemeClr val="accent1"/>
              </a:buClr>
              <a:buSzPct val="75000"/>
              <a:buFont typeface="Wingdings" pitchFamily="2" charset="2"/>
              <a:buChar char="§"/>
              <a:defRPr sz="2000">
                <a:solidFill>
                  <a:schemeClr val="tx1"/>
                </a:solidFill>
                <a:latin typeface="Arial" charset="0"/>
                <a:cs typeface="Arial" charset="0"/>
              </a:defRPr>
            </a:lvl9pPr>
          </a:lstStyle>
          <a:p>
            <a:r>
              <a:rPr lang="en-US" altLang="en-US"/>
              <a:t>Semantic Fit:</a:t>
            </a:r>
          </a:p>
        </p:txBody>
      </p:sp>
      <p:graphicFrame>
        <p:nvGraphicFramePr>
          <p:cNvPr id="74829" name="Group 77"/>
          <p:cNvGraphicFramePr>
            <a:graphicFrameLocks noGrp="1"/>
          </p:cNvGraphicFramePr>
          <p:nvPr/>
        </p:nvGraphicFramePr>
        <p:xfrm>
          <a:off x="304800" y="2286000"/>
          <a:ext cx="4114800" cy="914400"/>
        </p:xfrm>
        <a:graphic>
          <a:graphicData uri="http://schemas.openxmlformats.org/drawingml/2006/table">
            <a:tbl>
              <a:tblPr/>
              <a:tblGrid>
                <a:gridCol w="914400"/>
                <a:gridCol w="1066800"/>
                <a:gridCol w="1104900"/>
                <a:gridCol w="1028700"/>
              </a:tblGrid>
              <a:tr h="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ni3</a:t>
                      </a:r>
                    </a:p>
                  </a:txBody>
                  <a:tcPr marL="0" marR="0" marT="0" marB="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gei3</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1" u="none" strike="noStrike" cap="none" normalizeH="0" baseline="0" smtClean="0">
                          <a:ln>
                            <a:noFill/>
                          </a:ln>
                          <a:solidFill>
                            <a:schemeClr val="tx1"/>
                          </a:solidFill>
                          <a:effectLst/>
                          <a:latin typeface="Arial" charset="0"/>
                          <a:cs typeface="Arial" charset="0"/>
                        </a:rPr>
                        <a:t>yi2</a:t>
                      </a:r>
                    </a:p>
                  </a:txBody>
                  <a:tcPr marL="0" marR="0" marT="0" marB="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omitted</a:t>
                      </a:r>
                    </a:p>
                  </a:txBody>
                  <a:tcPr marL="0" marR="0" marT="0" marB="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CC0000">
                        <a:alpha val="50000"/>
                      </a:srgbClr>
                    </a:solid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a:noFill/>
                    </a:lnR>
                    <a:lnT>
                      <a:noFill/>
                    </a:lnT>
                    <a:lnB>
                      <a:noFill/>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0" marR="0" marT="0" marB="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solidFill>
                      <a:srgbClr val="CC0000">
                        <a:alpha val="50000"/>
                      </a:srgbClr>
                    </a:solidFill>
                  </a:tcPr>
                </a:tc>
              </a:tr>
              <a:tr h="508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0" marR="0" marT="0" marB="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Recipient</a:t>
                      </a:r>
                    </a:p>
                  </a:txBody>
                  <a:tcPr marL="0" marR="0" marT="0" marB="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solidFill>
                      <a:srgbClr val="CC0000">
                        <a:alpha val="50000"/>
                      </a:srgbClr>
                    </a:solid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Theme</a:t>
                      </a:r>
                    </a:p>
                  </a:txBody>
                  <a:tcPr marL="0" marR="0" marT="0" marB="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solidFill>
                      <a:srgbClr val="CC0000">
                        <a:alpha val="50000"/>
                      </a:srgbClr>
                    </a:solidFill>
                  </a:tcPr>
                </a:tc>
              </a:tr>
            </a:tbl>
          </a:graphicData>
        </a:graphic>
      </p:graphicFrame>
    </p:spTree>
    <p:extLst>
      <p:ext uri="{BB962C8B-B14F-4D97-AF65-F5344CB8AC3E}">
        <p14:creationId xmlns:p14="http://schemas.microsoft.com/office/powerpoint/2010/main" val="276111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7559675" cy="1143000"/>
          </a:xfrm>
        </p:spPr>
        <p:txBody>
          <a:bodyPr/>
          <a:lstStyle/>
          <a:p>
            <a:r>
              <a:rPr lang="en-US" altLang="en-US" sz="2800" dirty="0"/>
              <a:t>The argument omission patterns shown earlier </a:t>
            </a:r>
            <a:br>
              <a:rPr lang="en-US" altLang="en-US" sz="2800" dirty="0"/>
            </a:br>
            <a:r>
              <a:rPr lang="en-US" altLang="en-US" sz="2800" dirty="0"/>
              <a:t>can be covered with just ONE construction</a:t>
            </a:r>
          </a:p>
        </p:txBody>
      </p:sp>
      <p:sp>
        <p:nvSpPr>
          <p:cNvPr id="52260" name="Rectangle 36"/>
          <p:cNvSpPr>
            <a:spLocks noGrp="1" noChangeArrowheads="1"/>
          </p:cNvSpPr>
          <p:nvPr>
            <p:ph type="body" idx="1"/>
          </p:nvPr>
        </p:nvSpPr>
        <p:spPr>
          <a:xfrm>
            <a:off x="457200" y="4724400"/>
            <a:ext cx="8229600" cy="1406525"/>
          </a:xfrm>
        </p:spPr>
        <p:txBody>
          <a:bodyPr/>
          <a:lstStyle/>
          <a:p>
            <a:r>
              <a:rPr lang="en-US" altLang="en-US" sz="2200"/>
              <a:t>Each construction is annotated with probabilities of omission </a:t>
            </a:r>
          </a:p>
          <a:p>
            <a:r>
              <a:rPr lang="en-US" altLang="en-US" sz="2200"/>
              <a:t>Language-specific default probability can be set</a:t>
            </a:r>
          </a:p>
        </p:txBody>
      </p:sp>
      <p:graphicFrame>
        <p:nvGraphicFramePr>
          <p:cNvPr id="52263" name="Group 39"/>
          <p:cNvGraphicFramePr>
            <a:graphicFrameLocks noGrp="1"/>
          </p:cNvGraphicFramePr>
          <p:nvPr/>
        </p:nvGraphicFramePr>
        <p:xfrm>
          <a:off x="2133600" y="2362200"/>
          <a:ext cx="4800600" cy="1188720"/>
        </p:xfrm>
        <a:graphic>
          <a:graphicData uri="http://schemas.openxmlformats.org/drawingml/2006/table">
            <a:tbl>
              <a:tblPr/>
              <a:tblGrid>
                <a:gridCol w="1200150"/>
                <a:gridCol w="1200150"/>
                <a:gridCol w="1200150"/>
                <a:gridCol w="1200150"/>
              </a:tblGrid>
              <a:tr h="325438">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Subj</a:t>
                      </a:r>
                    </a:p>
                  </a:txBody>
                  <a:tcPr marL="45720" marR="4572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Verb</a:t>
                      </a:r>
                    </a:p>
                  </a:txBody>
                  <a:tcPr marL="45720" marR="4572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Obj1</a:t>
                      </a:r>
                    </a:p>
                  </a:txBody>
                  <a:tcPr marL="45720" marR="45720"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Obj2</a:t>
                      </a:r>
                    </a:p>
                  </a:txBody>
                  <a:tcPr marL="45720" marR="45720" horzOverflow="overflow">
                    <a:lnL>
                      <a:noFill/>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noFill/>
                  </a:tcPr>
                </a:tc>
              </a:tr>
              <a:tr h="2159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45720" marR="45720"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45720" marR="4572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45720" marR="45720" horzOverflow="overflow">
                    <a:lnL>
                      <a:noFill/>
                    </a:lnL>
                    <a:lnR>
                      <a:noFill/>
                    </a:lnR>
                    <a:lnT>
                      <a:noFill/>
                    </a:lnT>
                    <a:lnB>
                      <a:noFill/>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a:t>
                      </a:r>
                    </a:p>
                  </a:txBody>
                  <a:tcPr marL="45720" marR="45720" horzOverflow="overflow">
                    <a:lnL>
                      <a:noFill/>
                    </a:lnL>
                    <a:lnR w="381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0200">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Giver</a:t>
                      </a:r>
                    </a:p>
                  </a:txBody>
                  <a:tcPr marL="45720" marR="45720" horzOverflow="overflow">
                    <a:lnL w="12700" cap="flat" cmpd="sng" algn="ctr">
                      <a:solidFill>
                        <a:schemeClr val="bg2"/>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Transfer</a:t>
                      </a:r>
                    </a:p>
                  </a:txBody>
                  <a:tcPr marL="45720" marR="4572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Recipient</a:t>
                      </a:r>
                    </a:p>
                  </a:txBody>
                  <a:tcPr marL="45720" marR="45720" horzOverflow="overflow">
                    <a:lnL>
                      <a:noFill/>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35000"/>
                        </a:spcBef>
                        <a:buClr>
                          <a:schemeClr val="accent1"/>
                        </a:buClr>
                        <a:buSzPct val="65000"/>
                        <a:buFont typeface="Wingdings" pitchFamily="2" charset="2"/>
                        <a:defRPr sz="2400">
                          <a:solidFill>
                            <a:schemeClr val="tx1"/>
                          </a:solidFill>
                          <a:latin typeface="Arial" charset="0"/>
                          <a:cs typeface="Arial" charset="0"/>
                        </a:defRPr>
                      </a:lvl1pPr>
                      <a:lvl2pPr>
                        <a:spcBef>
                          <a:spcPct val="35000"/>
                        </a:spcBef>
                        <a:buClr>
                          <a:schemeClr val="accent2"/>
                        </a:buClr>
                        <a:buSzPct val="60000"/>
                        <a:buFont typeface="Wingdings" pitchFamily="2" charset="2"/>
                        <a:defRPr sz="2200">
                          <a:solidFill>
                            <a:schemeClr val="tx1"/>
                          </a:solidFill>
                          <a:latin typeface="Arial" charset="0"/>
                          <a:cs typeface="Arial" charset="0"/>
                        </a:defRPr>
                      </a:lvl2pPr>
                      <a:lvl3pPr>
                        <a:spcBef>
                          <a:spcPct val="35000"/>
                        </a:spcBef>
                        <a:buClr>
                          <a:schemeClr val="accent1"/>
                        </a:buClr>
                        <a:buSzPct val="65000"/>
                        <a:buFont typeface="Wingdings" pitchFamily="2" charset="2"/>
                        <a:defRPr sz="2000">
                          <a:solidFill>
                            <a:schemeClr val="tx1"/>
                          </a:solidFill>
                          <a:latin typeface="Arial" charset="0"/>
                          <a:cs typeface="Arial" charset="0"/>
                        </a:defRPr>
                      </a:lvl3pPr>
                      <a:lvl4pPr>
                        <a:spcBef>
                          <a:spcPct val="35000"/>
                        </a:spcBef>
                        <a:buClr>
                          <a:schemeClr val="accent2"/>
                        </a:buClr>
                        <a:buSzPct val="70000"/>
                        <a:buFont typeface="Wingdings" pitchFamily="2" charset="2"/>
                        <a:defRPr sz="2000">
                          <a:solidFill>
                            <a:schemeClr val="tx1"/>
                          </a:solidFill>
                          <a:latin typeface="Arial" charset="0"/>
                          <a:cs typeface="Arial" charset="0"/>
                        </a:defRPr>
                      </a:lvl4pPr>
                      <a:lvl5pPr>
                        <a:spcBef>
                          <a:spcPct val="35000"/>
                        </a:spcBef>
                        <a:buClr>
                          <a:schemeClr val="accent1"/>
                        </a:buClr>
                        <a:buSzPct val="75000"/>
                        <a:buFont typeface="Wingdings" pitchFamily="2" charset="2"/>
                        <a:defRPr>
                          <a:solidFill>
                            <a:schemeClr val="tx1"/>
                          </a:solidFill>
                          <a:latin typeface="Arial" charset="0"/>
                          <a:cs typeface="Arial" charset="0"/>
                        </a:defRPr>
                      </a:lvl5pPr>
                      <a:lvl6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6pPr>
                      <a:lvl7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7pPr>
                      <a:lvl8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8pPr>
                      <a:lvl9pPr fontAlgn="base">
                        <a:spcBef>
                          <a:spcPct val="35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35000"/>
                        </a:spcBef>
                        <a:spcAft>
                          <a:spcPct val="0"/>
                        </a:spcAft>
                        <a:buClr>
                          <a:schemeClr val="accent1"/>
                        </a:buClr>
                        <a:buSzPct val="65000"/>
                        <a:buFont typeface="Wingdings" pitchFamily="2" charset="2"/>
                        <a:buNone/>
                        <a:tabLst/>
                      </a:pPr>
                      <a:r>
                        <a:rPr kumimoji="0" lang="en-US" altLang="en-US" sz="2000" b="0" i="0" u="none" strike="noStrike" cap="none" normalizeH="0" baseline="0" smtClean="0">
                          <a:ln>
                            <a:noFill/>
                          </a:ln>
                          <a:solidFill>
                            <a:schemeClr val="tx1"/>
                          </a:solidFill>
                          <a:effectLst/>
                          <a:latin typeface="Arial" charset="0"/>
                          <a:cs typeface="Arial" charset="0"/>
                        </a:rPr>
                        <a:t>Theme</a:t>
                      </a:r>
                    </a:p>
                  </a:txBody>
                  <a:tcPr marL="45720" marR="45720" horzOverflow="overflow">
                    <a:lnL>
                      <a:noFill/>
                    </a:lnL>
                    <a:lnR w="381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56" name="Rectangle 32"/>
          <p:cNvSpPr>
            <a:spLocks noChangeArrowheads="1"/>
          </p:cNvSpPr>
          <p:nvPr/>
        </p:nvSpPr>
        <p:spPr bwMode="auto">
          <a:xfrm>
            <a:off x="2438400" y="36576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0.78</a:t>
            </a:r>
          </a:p>
        </p:txBody>
      </p:sp>
      <p:sp>
        <p:nvSpPr>
          <p:cNvPr id="52257" name="Rectangle 33"/>
          <p:cNvSpPr>
            <a:spLocks noChangeArrowheads="1"/>
          </p:cNvSpPr>
          <p:nvPr/>
        </p:nvSpPr>
        <p:spPr bwMode="auto">
          <a:xfrm>
            <a:off x="4724400" y="36576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0.42</a:t>
            </a:r>
          </a:p>
        </p:txBody>
      </p:sp>
      <p:sp>
        <p:nvSpPr>
          <p:cNvPr id="52258" name="Rectangle 34"/>
          <p:cNvSpPr>
            <a:spLocks noChangeArrowheads="1"/>
          </p:cNvSpPr>
          <p:nvPr/>
        </p:nvSpPr>
        <p:spPr bwMode="auto">
          <a:xfrm>
            <a:off x="6019800" y="3657600"/>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0.65</a:t>
            </a:r>
          </a:p>
        </p:txBody>
      </p:sp>
      <p:sp>
        <p:nvSpPr>
          <p:cNvPr id="52259" name="Rectangle 35"/>
          <p:cNvSpPr>
            <a:spLocks noChangeArrowheads="1"/>
          </p:cNvSpPr>
          <p:nvPr/>
        </p:nvSpPr>
        <p:spPr bwMode="auto">
          <a:xfrm>
            <a:off x="457200" y="3632200"/>
            <a:ext cx="1885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P(omitted|cxn):</a:t>
            </a:r>
          </a:p>
        </p:txBody>
      </p:sp>
      <p:graphicFrame>
        <p:nvGraphicFramePr>
          <p:cNvPr id="52261" name="Object 37"/>
          <p:cNvGraphicFramePr>
            <a:graphicFrameLocks noChangeAspect="1"/>
          </p:cNvGraphicFramePr>
          <p:nvPr/>
        </p:nvGraphicFramePr>
        <p:xfrm>
          <a:off x="7162800" y="1524000"/>
          <a:ext cx="1371600" cy="1079500"/>
        </p:xfrm>
        <a:graphic>
          <a:graphicData uri="http://schemas.openxmlformats.org/presentationml/2006/ole">
            <mc:AlternateContent xmlns:mc="http://schemas.openxmlformats.org/markup-compatibility/2006">
              <mc:Choice xmlns:v="urn:schemas-microsoft-com:vml" Requires="v">
                <p:oleObj spid="_x0000_s162862" name="Chart" r:id="rId3" imgW="3181470" imgH="2505050" progId="Excel.Chart.8">
                  <p:embed/>
                </p:oleObj>
              </mc:Choice>
              <mc:Fallback>
                <p:oleObj name="Chart" r:id="rId3" imgW="3181470" imgH="25050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0"/>
                        <a:ext cx="1371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7487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56"/>
                                        </p:tgtEl>
                                        <p:attrNameLst>
                                          <p:attrName>style.visibility</p:attrName>
                                        </p:attrNameLst>
                                      </p:cBhvr>
                                      <p:to>
                                        <p:strVal val="visible"/>
                                      </p:to>
                                    </p:set>
                                    <p:animEffect transition="in" filter="fade">
                                      <p:cBhvr>
                                        <p:cTn id="7" dur="500"/>
                                        <p:tgtEl>
                                          <p:spTgt spid="522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57"/>
                                        </p:tgtEl>
                                        <p:attrNameLst>
                                          <p:attrName>style.visibility</p:attrName>
                                        </p:attrNameLst>
                                      </p:cBhvr>
                                      <p:to>
                                        <p:strVal val="visible"/>
                                      </p:to>
                                    </p:set>
                                    <p:animEffect transition="in" filter="fade">
                                      <p:cBhvr>
                                        <p:cTn id="10" dur="500"/>
                                        <p:tgtEl>
                                          <p:spTgt spid="522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258"/>
                                        </p:tgtEl>
                                        <p:attrNameLst>
                                          <p:attrName>style.visibility</p:attrName>
                                        </p:attrNameLst>
                                      </p:cBhvr>
                                      <p:to>
                                        <p:strVal val="visible"/>
                                      </p:to>
                                    </p:set>
                                    <p:animEffect transition="in" filter="fade">
                                      <p:cBhvr>
                                        <p:cTn id="13" dur="500"/>
                                        <p:tgtEl>
                                          <p:spTgt spid="522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259"/>
                                        </p:tgtEl>
                                        <p:attrNameLst>
                                          <p:attrName>style.visibility</p:attrName>
                                        </p:attrNameLst>
                                      </p:cBhvr>
                                      <p:to>
                                        <p:strVal val="visible"/>
                                      </p:to>
                                    </p:set>
                                    <p:animEffect transition="in" filter="fade">
                                      <p:cBhvr>
                                        <p:cTn id="16" dur="500"/>
                                        <p:tgtEl>
                                          <p:spTgt spid="522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261"/>
                                        </p:tgtEl>
                                        <p:attrNameLst>
                                          <p:attrName>style.visibility</p:attrName>
                                        </p:attrNameLst>
                                      </p:cBhvr>
                                      <p:to>
                                        <p:strVal val="visible"/>
                                      </p:to>
                                    </p:set>
                                    <p:animEffect transition="in" filter="fade">
                                      <p:cBhvr>
                                        <p:cTn id="19" dur="500"/>
                                        <p:tgtEl>
                                          <p:spTgt spid="522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260">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2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build="p"/>
      <p:bldP spid="52256" grpId="0"/>
      <p:bldP spid="52257" grpId="0"/>
      <p:bldP spid="52258" grpId="0"/>
      <p:bldP spid="52259" grpId="0"/>
      <p:bldOleChart spid="522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ltLang="en-US"/>
              <a:t>Contextual information can trigger the learning of new constructions</a:t>
            </a:r>
          </a:p>
        </p:txBody>
      </p:sp>
      <p:grpSp>
        <p:nvGrpSpPr>
          <p:cNvPr id="46083" name="Group 3"/>
          <p:cNvGrpSpPr>
            <a:grpSpLocks/>
          </p:cNvGrpSpPr>
          <p:nvPr/>
        </p:nvGrpSpPr>
        <p:grpSpPr bwMode="auto">
          <a:xfrm>
            <a:off x="1066800" y="1752600"/>
            <a:ext cx="6324600" cy="4343400"/>
            <a:chOff x="672" y="1104"/>
            <a:chExt cx="3984" cy="2736"/>
          </a:xfrm>
        </p:grpSpPr>
        <p:grpSp>
          <p:nvGrpSpPr>
            <p:cNvPr id="46084" name="Group 4"/>
            <p:cNvGrpSpPr>
              <a:grpSpLocks/>
            </p:cNvGrpSpPr>
            <p:nvPr/>
          </p:nvGrpSpPr>
          <p:grpSpPr bwMode="auto">
            <a:xfrm>
              <a:off x="1872" y="1152"/>
              <a:ext cx="1200" cy="816"/>
              <a:chOff x="5019" y="3082"/>
              <a:chExt cx="2063" cy="557"/>
            </a:xfrm>
          </p:grpSpPr>
          <p:sp>
            <p:nvSpPr>
              <p:cNvPr id="46085" name="AutoShape 5"/>
              <p:cNvSpPr>
                <a:spLocks noChangeArrowheads="1"/>
              </p:cNvSpPr>
              <p:nvPr/>
            </p:nvSpPr>
            <p:spPr bwMode="auto">
              <a:xfrm>
                <a:off x="5146" y="3082"/>
                <a:ext cx="1936" cy="418"/>
              </a:xfrm>
              <a:prstGeom prst="roundRect">
                <a:avLst>
                  <a:gd name="adj" fmla="val 16667"/>
                </a:avLst>
              </a:prstGeom>
              <a:solidFill>
                <a:srgbClr val="FFFF66"/>
              </a:solidFill>
              <a:ln w="38100">
                <a:solidFill>
                  <a:srgbClr val="FF6600"/>
                </a:solidFill>
                <a:round/>
                <a:headEnd/>
                <a:tailEnd/>
              </a:ln>
            </p:spPr>
            <p:txBody>
              <a:bodyPr lIns="0" tIns="77724" rIns="0" bIns="0"/>
              <a:lstStyle/>
              <a:p>
                <a:pPr eaLnBrk="0" hangingPunct="0"/>
                <a:endParaRPr lang="en-GB" altLang="en-US" sz="1600">
                  <a:latin typeface="Verdana" pitchFamily="34" charset="0"/>
                </a:endParaRPr>
              </a:p>
            </p:txBody>
          </p:sp>
          <p:sp>
            <p:nvSpPr>
              <p:cNvPr id="46086" name="AutoShape 6"/>
              <p:cNvSpPr>
                <a:spLocks noChangeArrowheads="1"/>
              </p:cNvSpPr>
              <p:nvPr/>
            </p:nvSpPr>
            <p:spPr bwMode="auto">
              <a:xfrm>
                <a:off x="5080" y="3144"/>
                <a:ext cx="1938" cy="418"/>
              </a:xfrm>
              <a:prstGeom prst="roundRect">
                <a:avLst>
                  <a:gd name="adj" fmla="val 16667"/>
                </a:avLst>
              </a:prstGeom>
              <a:solidFill>
                <a:srgbClr val="FFFF66"/>
              </a:solidFill>
              <a:ln w="38100">
                <a:solidFill>
                  <a:srgbClr val="FF6600"/>
                </a:solidFill>
                <a:round/>
                <a:headEnd/>
                <a:tailEnd/>
              </a:ln>
            </p:spPr>
            <p:txBody>
              <a:bodyPr lIns="0" tIns="77724" rIns="0" bIns="0"/>
              <a:lstStyle/>
              <a:p>
                <a:pPr eaLnBrk="0" hangingPunct="0"/>
                <a:endParaRPr lang="en-GB" altLang="en-US" sz="1600">
                  <a:latin typeface="Verdana" pitchFamily="34" charset="0"/>
                </a:endParaRPr>
              </a:p>
            </p:txBody>
          </p:sp>
          <p:sp>
            <p:nvSpPr>
              <p:cNvPr id="46087" name="AutoShape 7"/>
              <p:cNvSpPr>
                <a:spLocks noChangeArrowheads="1"/>
              </p:cNvSpPr>
              <p:nvPr/>
            </p:nvSpPr>
            <p:spPr bwMode="auto">
              <a:xfrm>
                <a:off x="5019" y="3222"/>
                <a:ext cx="1939" cy="417"/>
              </a:xfrm>
              <a:prstGeom prst="roundRect">
                <a:avLst>
                  <a:gd name="adj" fmla="val 16667"/>
                </a:avLst>
              </a:prstGeom>
              <a:solidFill>
                <a:srgbClr val="FFFF66"/>
              </a:solidFill>
              <a:ln w="38100">
                <a:solidFill>
                  <a:srgbClr val="FF6600"/>
                </a:solidFill>
                <a:round/>
                <a:headEnd/>
                <a:tailEnd/>
              </a:ln>
            </p:spPr>
            <p:txBody>
              <a:bodyPr lIns="0" tIns="0" rIns="0" bIns="0"/>
              <a:lstStyle/>
              <a:p>
                <a:pPr algn="ctr" eaLnBrk="0" hangingPunct="0"/>
                <a:r>
                  <a:rPr lang="en-US" altLang="zh-TW" sz="2000">
                    <a:latin typeface="Verdana" pitchFamily="34" charset="0"/>
                    <a:ea typeface="PMingLiU" pitchFamily="18" charset="-120"/>
                  </a:rPr>
                  <a:t>Discourse &amp; Situational Context</a:t>
                </a:r>
                <a:endParaRPr lang="en-US" altLang="en-US" sz="2000">
                  <a:latin typeface="Verdana" pitchFamily="34" charset="0"/>
                </a:endParaRPr>
              </a:p>
            </p:txBody>
          </p:sp>
        </p:grpSp>
        <p:sp>
          <p:nvSpPr>
            <p:cNvPr id="46088" name="AutoShape 8"/>
            <p:cNvSpPr>
              <a:spLocks noChangeArrowheads="1"/>
            </p:cNvSpPr>
            <p:nvPr/>
          </p:nvSpPr>
          <p:spPr bwMode="auto">
            <a:xfrm>
              <a:off x="3504" y="1728"/>
              <a:ext cx="1152" cy="528"/>
            </a:xfrm>
            <a:prstGeom prst="can">
              <a:avLst>
                <a:gd name="adj" fmla="val 25000"/>
              </a:avLst>
            </a:prstGeom>
            <a:solidFill>
              <a:srgbClr val="99CCFF"/>
            </a:solidFill>
            <a:ln w="38100">
              <a:solidFill>
                <a:srgbClr val="666699"/>
              </a:solidFill>
              <a:round/>
              <a:headEnd/>
              <a:tailEnd/>
            </a:ln>
          </p:spPr>
          <p:txBody>
            <a:bodyPr lIns="0" tIns="0" rIns="0" bIns="0"/>
            <a:lstStyle/>
            <a:p>
              <a:pPr algn="ctr" eaLnBrk="0" hangingPunct="0"/>
              <a:r>
                <a:rPr lang="en-US" altLang="zh-TW" sz="2000">
                  <a:latin typeface="Verdana" pitchFamily="34" charset="0"/>
                  <a:ea typeface="PMingLiU" pitchFamily="18" charset="-120"/>
                </a:rPr>
                <a:t>Linguistic Knowledge</a:t>
              </a:r>
              <a:endParaRPr lang="en-US" altLang="en-US" sz="2000">
                <a:latin typeface="Verdana" pitchFamily="34" charset="0"/>
              </a:endParaRPr>
            </a:p>
          </p:txBody>
        </p:sp>
        <p:sp>
          <p:nvSpPr>
            <p:cNvPr id="46089" name="AutoShape 9"/>
            <p:cNvSpPr>
              <a:spLocks noChangeArrowheads="1"/>
            </p:cNvSpPr>
            <p:nvPr/>
          </p:nvSpPr>
          <p:spPr bwMode="auto">
            <a:xfrm rot="5400000">
              <a:off x="1848" y="2328"/>
              <a:ext cx="864" cy="1296"/>
            </a:xfrm>
            <a:prstGeom prst="notchedRightArrow">
              <a:avLst>
                <a:gd name="adj1" fmla="val 66111"/>
                <a:gd name="adj2" fmla="val 26426"/>
              </a:avLst>
            </a:prstGeom>
            <a:solidFill>
              <a:srgbClr val="CCFFCC"/>
            </a:solidFill>
            <a:ln w="38100">
              <a:solidFill>
                <a:srgbClr val="339966"/>
              </a:solidFill>
              <a:miter lim="800000"/>
              <a:headEnd/>
              <a:tailEnd/>
            </a:ln>
          </p:spPr>
          <p:txBody>
            <a:bodyPr rot="10800000" vert="eaVert" lIns="77724" tIns="38862" rIns="77724" bIns="38862"/>
            <a:lstStyle/>
            <a:p>
              <a:pPr algn="ctr">
                <a:spcAft>
                  <a:spcPct val="30000"/>
                </a:spcAft>
              </a:pPr>
              <a:r>
                <a:rPr lang="en-US" altLang="en-US" sz="2000">
                  <a:latin typeface="Verdana" pitchFamily="34" charset="0"/>
                </a:rPr>
                <a:t>Analysis</a:t>
              </a:r>
            </a:p>
          </p:txBody>
        </p:sp>
        <p:sp>
          <p:nvSpPr>
            <p:cNvPr id="46090" name="Text Box 10"/>
            <p:cNvSpPr txBox="1">
              <a:spLocks noChangeArrowheads="1"/>
            </p:cNvSpPr>
            <p:nvPr/>
          </p:nvSpPr>
          <p:spPr bwMode="auto">
            <a:xfrm>
              <a:off x="672" y="1392"/>
              <a:ext cx="11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p>
              <a:pPr algn="ctr" eaLnBrk="0" hangingPunct="0"/>
              <a:r>
                <a:rPr lang="en-US" altLang="zh-TW" sz="2000">
                  <a:latin typeface="Verdana" pitchFamily="34" charset="0"/>
                  <a:ea typeface="PMingLiU" pitchFamily="18" charset="-120"/>
                </a:rPr>
                <a:t>Utterance</a:t>
              </a:r>
              <a:endParaRPr lang="en-US" altLang="en-US" sz="2000">
                <a:latin typeface="Verdana" pitchFamily="34" charset="0"/>
              </a:endParaRPr>
            </a:p>
          </p:txBody>
        </p:sp>
        <p:sp>
          <p:nvSpPr>
            <p:cNvPr id="46091" name="Freeform 11"/>
            <p:cNvSpPr>
              <a:spLocks/>
            </p:cNvSpPr>
            <p:nvPr/>
          </p:nvSpPr>
          <p:spPr bwMode="auto">
            <a:xfrm>
              <a:off x="1401" y="1663"/>
              <a:ext cx="630" cy="810"/>
            </a:xfrm>
            <a:custGeom>
              <a:avLst/>
              <a:gdLst>
                <a:gd name="T0" fmla="*/ 0 w 630"/>
                <a:gd name="T1" fmla="*/ 0 h 810"/>
                <a:gd name="T2" fmla="*/ 532 w 630"/>
                <a:gd name="T3" fmla="*/ 532 h 810"/>
                <a:gd name="T4" fmla="*/ 589 w 630"/>
                <a:gd name="T5" fmla="*/ 810 h 810"/>
              </a:gdLst>
              <a:ahLst/>
              <a:cxnLst>
                <a:cxn ang="0">
                  <a:pos x="T0" y="T1"/>
                </a:cxn>
                <a:cxn ang="0">
                  <a:pos x="T2" y="T3"/>
                </a:cxn>
                <a:cxn ang="0">
                  <a:pos x="T4" y="T5"/>
                </a:cxn>
              </a:cxnLst>
              <a:rect l="0" t="0" r="r" b="b"/>
              <a:pathLst>
                <a:path w="630" h="810">
                  <a:moveTo>
                    <a:pt x="0" y="0"/>
                  </a:moveTo>
                  <a:cubicBezTo>
                    <a:pt x="89" y="89"/>
                    <a:pt x="434" y="397"/>
                    <a:pt x="532" y="532"/>
                  </a:cubicBezTo>
                  <a:cubicBezTo>
                    <a:pt x="630" y="667"/>
                    <a:pt x="577" y="752"/>
                    <a:pt x="589" y="810"/>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Text Box 12"/>
            <p:cNvSpPr txBox="1">
              <a:spLocks noChangeArrowheads="1"/>
            </p:cNvSpPr>
            <p:nvPr/>
          </p:nvSpPr>
          <p:spPr bwMode="auto">
            <a:xfrm>
              <a:off x="1610" y="3456"/>
              <a:ext cx="13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77724" tIns="38862" rIns="77724" bIns="0"/>
            <a:lstStyle/>
            <a:p>
              <a:pPr algn="ctr" eaLnBrk="0" hangingPunct="0">
                <a:spcAft>
                  <a:spcPct val="30000"/>
                </a:spcAft>
              </a:pPr>
              <a:r>
                <a:rPr lang="en-US" altLang="zh-TW" sz="2000">
                  <a:latin typeface="Verdana" pitchFamily="34" charset="0"/>
                  <a:ea typeface="PMingLiU" pitchFamily="18" charset="-120"/>
                </a:rPr>
                <a:t>Partial</a:t>
              </a:r>
              <a:br>
                <a:rPr lang="en-US" altLang="zh-TW" sz="2000">
                  <a:latin typeface="Verdana" pitchFamily="34" charset="0"/>
                  <a:ea typeface="PMingLiU" pitchFamily="18" charset="-120"/>
                </a:rPr>
              </a:br>
              <a:r>
                <a:rPr lang="en-US" altLang="zh-TW" sz="2000">
                  <a:latin typeface="Verdana" pitchFamily="34" charset="0"/>
                  <a:ea typeface="PMingLiU" pitchFamily="18" charset="-120"/>
                </a:rPr>
                <a:t>SemSpec</a:t>
              </a:r>
              <a:endParaRPr lang="en-US" altLang="en-US" sz="2000">
                <a:latin typeface="Verdana" pitchFamily="34" charset="0"/>
              </a:endParaRPr>
            </a:p>
          </p:txBody>
        </p:sp>
        <p:sp>
          <p:nvSpPr>
            <p:cNvPr id="46093" name="Freeform 13"/>
            <p:cNvSpPr>
              <a:spLocks/>
            </p:cNvSpPr>
            <p:nvPr/>
          </p:nvSpPr>
          <p:spPr bwMode="auto">
            <a:xfrm>
              <a:off x="2610" y="2233"/>
              <a:ext cx="867" cy="247"/>
            </a:xfrm>
            <a:custGeom>
              <a:avLst/>
              <a:gdLst>
                <a:gd name="T0" fmla="*/ 867 w 867"/>
                <a:gd name="T1" fmla="*/ 0 h 247"/>
                <a:gd name="T2" fmla="*/ 728 w 867"/>
                <a:gd name="T3" fmla="*/ 82 h 247"/>
                <a:gd name="T4" fmla="*/ 127 w 867"/>
                <a:gd name="T5" fmla="*/ 95 h 247"/>
                <a:gd name="T6" fmla="*/ 0 w 867"/>
                <a:gd name="T7" fmla="*/ 247 h 247"/>
              </a:gdLst>
              <a:ahLst/>
              <a:cxnLst>
                <a:cxn ang="0">
                  <a:pos x="T0" y="T1"/>
                </a:cxn>
                <a:cxn ang="0">
                  <a:pos x="T2" y="T3"/>
                </a:cxn>
                <a:cxn ang="0">
                  <a:pos x="T4" y="T5"/>
                </a:cxn>
                <a:cxn ang="0">
                  <a:pos x="T6" y="T7"/>
                </a:cxn>
              </a:cxnLst>
              <a:rect l="0" t="0" r="r" b="b"/>
              <a:pathLst>
                <a:path w="867" h="247">
                  <a:moveTo>
                    <a:pt x="867" y="0"/>
                  </a:moveTo>
                  <a:cubicBezTo>
                    <a:pt x="843" y="14"/>
                    <a:pt x="851" y="66"/>
                    <a:pt x="728" y="82"/>
                  </a:cubicBezTo>
                  <a:cubicBezTo>
                    <a:pt x="605" y="98"/>
                    <a:pt x="248" y="67"/>
                    <a:pt x="127" y="95"/>
                  </a:cubicBezTo>
                  <a:cubicBezTo>
                    <a:pt x="6" y="123"/>
                    <a:pt x="26" y="215"/>
                    <a:pt x="0" y="247"/>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Freeform 14"/>
            <p:cNvSpPr>
              <a:spLocks/>
            </p:cNvSpPr>
            <p:nvPr/>
          </p:nvSpPr>
          <p:spPr bwMode="auto">
            <a:xfrm>
              <a:off x="2208" y="2016"/>
              <a:ext cx="7" cy="513"/>
            </a:xfrm>
            <a:custGeom>
              <a:avLst/>
              <a:gdLst>
                <a:gd name="T0" fmla="*/ 0 w 7"/>
                <a:gd name="T1" fmla="*/ 0 h 513"/>
                <a:gd name="T2" fmla="*/ 7 w 7"/>
                <a:gd name="T3" fmla="*/ 513 h 513"/>
              </a:gdLst>
              <a:ahLst/>
              <a:cxnLst>
                <a:cxn ang="0">
                  <a:pos x="T0" y="T1"/>
                </a:cxn>
                <a:cxn ang="0">
                  <a:pos x="T2" y="T3"/>
                </a:cxn>
              </a:cxnLst>
              <a:rect l="0" t="0" r="r" b="b"/>
              <a:pathLst>
                <a:path w="7" h="513">
                  <a:moveTo>
                    <a:pt x="0" y="0"/>
                  </a:moveTo>
                  <a:cubicBezTo>
                    <a:pt x="0" y="85"/>
                    <a:pt x="6" y="406"/>
                    <a:pt x="7" y="513"/>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5" name="AutoShape 15"/>
            <p:cNvSpPr>
              <a:spLocks noChangeArrowheads="1"/>
            </p:cNvSpPr>
            <p:nvPr/>
          </p:nvSpPr>
          <p:spPr bwMode="auto">
            <a:xfrm>
              <a:off x="3504" y="1104"/>
              <a:ext cx="1152" cy="528"/>
            </a:xfrm>
            <a:prstGeom prst="can">
              <a:avLst>
                <a:gd name="adj" fmla="val 25000"/>
              </a:avLst>
            </a:prstGeom>
            <a:solidFill>
              <a:srgbClr val="99CCFF"/>
            </a:solidFill>
            <a:ln w="38100">
              <a:solidFill>
                <a:srgbClr val="666699"/>
              </a:solidFill>
              <a:round/>
              <a:headEnd/>
              <a:tailEnd/>
            </a:ln>
          </p:spPr>
          <p:txBody>
            <a:bodyPr lIns="0" tIns="0" rIns="0" bIns="0"/>
            <a:lstStyle/>
            <a:p>
              <a:pPr algn="ctr" eaLnBrk="0" hangingPunct="0"/>
              <a:r>
                <a:rPr lang="en-US" altLang="zh-TW" sz="2000">
                  <a:latin typeface="Verdana" pitchFamily="34" charset="0"/>
                  <a:ea typeface="PMingLiU" pitchFamily="18" charset="-120"/>
                  <a:cs typeface="Tahoma" pitchFamily="34" charset="0"/>
                </a:rPr>
                <a:t>World Knowledge</a:t>
              </a:r>
              <a:endParaRPr lang="en-US" altLang="en-US" sz="2000">
                <a:latin typeface="Verdana" pitchFamily="34" charset="0"/>
                <a:ea typeface="PMingLiU" pitchFamily="18" charset="-120"/>
                <a:cs typeface="Tahoma" pitchFamily="34" charset="0"/>
              </a:endParaRPr>
            </a:p>
          </p:txBody>
        </p:sp>
        <p:sp>
          <p:nvSpPr>
            <p:cNvPr id="46096" name="Freeform 16"/>
            <p:cNvSpPr>
              <a:spLocks/>
            </p:cNvSpPr>
            <p:nvPr/>
          </p:nvSpPr>
          <p:spPr bwMode="auto">
            <a:xfrm>
              <a:off x="2395" y="1632"/>
              <a:ext cx="1089" cy="873"/>
            </a:xfrm>
            <a:custGeom>
              <a:avLst/>
              <a:gdLst>
                <a:gd name="T0" fmla="*/ 1089 w 1089"/>
                <a:gd name="T1" fmla="*/ 0 h 873"/>
                <a:gd name="T2" fmla="*/ 810 w 1089"/>
                <a:gd name="T3" fmla="*/ 449 h 873"/>
                <a:gd name="T4" fmla="*/ 152 w 1089"/>
                <a:gd name="T5" fmla="*/ 525 h 873"/>
                <a:gd name="T6" fmla="*/ 0 w 1089"/>
                <a:gd name="T7" fmla="*/ 873 h 873"/>
              </a:gdLst>
              <a:ahLst/>
              <a:cxnLst>
                <a:cxn ang="0">
                  <a:pos x="T0" y="T1"/>
                </a:cxn>
                <a:cxn ang="0">
                  <a:pos x="T2" y="T3"/>
                </a:cxn>
                <a:cxn ang="0">
                  <a:pos x="T4" y="T5"/>
                </a:cxn>
                <a:cxn ang="0">
                  <a:pos x="T6" y="T7"/>
                </a:cxn>
              </a:cxnLst>
              <a:rect l="0" t="0" r="r" b="b"/>
              <a:pathLst>
                <a:path w="1089" h="873">
                  <a:moveTo>
                    <a:pt x="1089" y="0"/>
                  </a:moveTo>
                  <a:cubicBezTo>
                    <a:pt x="1042" y="75"/>
                    <a:pt x="966" y="362"/>
                    <a:pt x="810" y="449"/>
                  </a:cubicBezTo>
                  <a:cubicBezTo>
                    <a:pt x="654" y="536"/>
                    <a:pt x="287" y="454"/>
                    <a:pt x="152" y="525"/>
                  </a:cubicBezTo>
                  <a:cubicBezTo>
                    <a:pt x="17" y="596"/>
                    <a:pt x="32" y="801"/>
                    <a:pt x="0" y="873"/>
                  </a:cubicBezTo>
                </a:path>
              </a:pathLst>
            </a:custGeom>
            <a:noFill/>
            <a:ln w="38100">
              <a:solidFill>
                <a:srgbClr val="3399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097" name="AutoShape 17"/>
          <p:cNvSpPr>
            <a:spLocks noChangeArrowheads="1"/>
          </p:cNvSpPr>
          <p:nvPr/>
        </p:nvSpPr>
        <p:spPr bwMode="auto">
          <a:xfrm rot="16200000" flipV="1">
            <a:off x="4876800" y="3276600"/>
            <a:ext cx="2133600" cy="3048000"/>
          </a:xfrm>
          <a:custGeom>
            <a:avLst/>
            <a:gdLst>
              <a:gd name="G0" fmla="+- 13082 0 0"/>
              <a:gd name="G1" fmla="+- 4184 0 0"/>
              <a:gd name="G2" fmla="+- 12158 0 4184"/>
              <a:gd name="G3" fmla="+- G2 0 4184"/>
              <a:gd name="G4" fmla="*/ G3 32768 32059"/>
              <a:gd name="G5" fmla="*/ G4 1 2"/>
              <a:gd name="G6" fmla="+- 21600 0 13082"/>
              <a:gd name="G7" fmla="*/ G6 4184 6079"/>
              <a:gd name="G8" fmla="+- G7 13082 0"/>
              <a:gd name="T0" fmla="*/ 13082 w 21600"/>
              <a:gd name="T1" fmla="*/ 0 h 21600"/>
              <a:gd name="T2" fmla="*/ 13082 w 21600"/>
              <a:gd name="T3" fmla="*/ 12158 h 21600"/>
              <a:gd name="T4" fmla="*/ 19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082" y="0"/>
                </a:lnTo>
                <a:lnTo>
                  <a:pt x="13082" y="4184"/>
                </a:lnTo>
                <a:lnTo>
                  <a:pt x="12427" y="4184"/>
                </a:lnTo>
                <a:cubicBezTo>
                  <a:pt x="5564" y="4184"/>
                  <a:pt x="0" y="7754"/>
                  <a:pt x="0" y="12158"/>
                </a:cubicBezTo>
                <a:lnTo>
                  <a:pt x="0" y="21600"/>
                </a:lnTo>
                <a:lnTo>
                  <a:pt x="3874" y="21600"/>
                </a:lnTo>
                <a:lnTo>
                  <a:pt x="3874" y="12158"/>
                </a:lnTo>
                <a:cubicBezTo>
                  <a:pt x="3874" y="9847"/>
                  <a:pt x="7703" y="7974"/>
                  <a:pt x="12427" y="7974"/>
                </a:cubicBezTo>
                <a:lnTo>
                  <a:pt x="13082" y="7974"/>
                </a:lnTo>
                <a:lnTo>
                  <a:pt x="13082" y="12158"/>
                </a:lnTo>
                <a:close/>
              </a:path>
            </a:pathLst>
          </a:custGeom>
          <a:solidFill>
            <a:srgbClr val="C0C0C0"/>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0" rIns="128016" anchor="ctr"/>
          <a:lstStyle/>
          <a:p>
            <a:pPr algn="ctr"/>
            <a:r>
              <a:rPr lang="en-US" altLang="en-US" sz="2400">
                <a:latin typeface="Verdana" pitchFamily="34" charset="0"/>
              </a:rPr>
              <a:t> Learning</a:t>
            </a:r>
          </a:p>
        </p:txBody>
      </p:sp>
      <p:sp>
        <p:nvSpPr>
          <p:cNvPr id="46098" name="Text Box 18"/>
          <p:cNvSpPr txBox="1">
            <a:spLocks noChangeArrowheads="1"/>
          </p:cNvSpPr>
          <p:nvPr/>
        </p:nvSpPr>
        <p:spPr bwMode="auto">
          <a:xfrm>
            <a:off x="3962400" y="6248400"/>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400"/>
              <a:t>(Mok &amp; Chang, 2006)</a:t>
            </a:r>
          </a:p>
        </p:txBody>
      </p:sp>
    </p:spTree>
    <p:extLst>
      <p:ext uri="{BB962C8B-B14F-4D97-AF65-F5344CB8AC3E}">
        <p14:creationId xmlns:p14="http://schemas.microsoft.com/office/powerpoint/2010/main" val="381550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wipe(down)">
                                      <p:cBhvr>
                                        <p:cTn id="7" dur="500"/>
                                        <p:tgtEl>
                                          <p:spTgt spid="46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172200"/>
          </a:xfrm>
        </p:spPr>
        <p:txBody>
          <a:bodyPr>
            <a:normAutofit fontScale="92500"/>
          </a:bodyPr>
          <a:lstStyle/>
          <a:p>
            <a:pPr algn="ctr">
              <a:buNone/>
            </a:pPr>
            <a:r>
              <a:rPr lang="en-US" dirty="0" smtClean="0"/>
              <a:t>    </a:t>
            </a:r>
            <a:r>
              <a:rPr lang="en-US" sz="4300" dirty="0" smtClean="0">
                <a:solidFill>
                  <a:srgbClr val="FF0000"/>
                </a:solidFill>
              </a:rPr>
              <a:t>Language as Logic </a:t>
            </a:r>
          </a:p>
          <a:p>
            <a:pPr algn="ctr">
              <a:buNone/>
            </a:pPr>
            <a:endParaRPr lang="en-US" dirty="0" smtClean="0"/>
          </a:p>
          <a:p>
            <a:pPr>
              <a:buNone/>
            </a:pPr>
            <a:r>
              <a:rPr lang="en-US" dirty="0" smtClean="0"/>
              <a:t>    Yet every sentence is not a proposition; only such are propositions that have in them truth or falsity. Thus a prayer is a sentence, but it is neither true nor false. Let us therefore </a:t>
            </a:r>
            <a:r>
              <a:rPr lang="en-US" i="1" dirty="0" smtClean="0">
                <a:solidFill>
                  <a:srgbClr val="FF0000"/>
                </a:solidFill>
              </a:rPr>
              <a:t>dismiss</a:t>
            </a:r>
            <a:r>
              <a:rPr lang="en-US" dirty="0" smtClean="0"/>
              <a:t> all other types of sentences but the proposition, for this last concerns our present inquiry, whereas the investigation of others belongs rather to the study of rhetoric or poetry. </a:t>
            </a:r>
          </a:p>
          <a:p>
            <a:pPr>
              <a:buNone/>
            </a:pPr>
            <a:endParaRPr lang="en-US" dirty="0" smtClean="0"/>
          </a:p>
          <a:p>
            <a:pPr>
              <a:buNone/>
            </a:pPr>
            <a:r>
              <a:rPr lang="en-US" dirty="0" smtClean="0"/>
              <a:t>        Aristotle (De </a:t>
            </a:r>
            <a:r>
              <a:rPr lang="en-US" dirty="0" err="1" smtClean="0"/>
              <a:t>Interpretatione</a:t>
            </a:r>
            <a:r>
              <a:rPr lang="en-US" dirty="0" smtClean="0"/>
              <a:t> 17a1-8).</a:t>
            </a:r>
            <a:endParaRPr lang="en-US" dirty="0"/>
          </a:p>
        </p:txBody>
      </p:sp>
    </p:spTree>
    <p:extLst>
      <p:ext uri="{BB962C8B-B14F-4D97-AF65-F5344CB8AC3E}">
        <p14:creationId xmlns:p14="http://schemas.microsoft.com/office/powerpoint/2010/main" val="6969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4800" y="457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54275" name="Text Box 3"/>
          <p:cNvSpPr txBox="1">
            <a:spLocks noChangeArrowheads="1"/>
          </p:cNvSpPr>
          <p:nvPr/>
        </p:nvSpPr>
        <p:spPr bwMode="auto">
          <a:xfrm>
            <a:off x="114300" y="381000"/>
            <a:ext cx="8915400"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dirty="0"/>
              <a:t>  </a:t>
            </a:r>
            <a:r>
              <a:rPr lang="en-US" sz="3200" dirty="0" smtClean="0">
                <a:solidFill>
                  <a:srgbClr val="FF0000"/>
                </a:solidFill>
              </a:rPr>
              <a:t>Functionalism</a:t>
            </a:r>
          </a:p>
          <a:p>
            <a:pPr eaLnBrk="1" hangingPunct="1">
              <a:spcBef>
                <a:spcPct val="50000"/>
              </a:spcBef>
            </a:pPr>
            <a:endParaRPr lang="en-US" sz="2000" dirty="0">
              <a:solidFill>
                <a:schemeClr val="hlink"/>
              </a:solidFill>
            </a:endParaRPr>
          </a:p>
          <a:p>
            <a:pPr eaLnBrk="1" hangingPunct="1">
              <a:spcBef>
                <a:spcPct val="50000"/>
              </a:spcBef>
            </a:pPr>
            <a:r>
              <a:rPr lang="en-US" sz="2400" dirty="0" smtClean="0"/>
              <a:t> </a:t>
            </a:r>
            <a:r>
              <a:rPr lang="en-US" sz="2400" dirty="0"/>
              <a:t>In fact, the belief that neurophysiology is even relevant to the functioning of the mind is just a hypothesis. Who knows if we’re looking at the right aspects of the brain at all. Maybe there are other aspects of the brain that nobody has even dreamt of looking at yet. That’s often happened in the history of science. When people say that the mental is just the neurophysiological at a higher level, they’re being radically unscientific. We know a lot about the mental from a scientific point of view. We have explanatory theories that account for a lot of things. </a:t>
            </a:r>
            <a:r>
              <a:rPr lang="en-US" sz="2400" dirty="0">
                <a:solidFill>
                  <a:srgbClr val="FF0000"/>
                </a:solidFill>
              </a:rPr>
              <a:t>The belief that neurophysiology is implicated in these things could be true, but we have very little evidence for it. </a:t>
            </a:r>
            <a:r>
              <a:rPr lang="en-US" sz="2400" dirty="0"/>
              <a:t>So, it’s just a kind of hope; look around and you see neurons: maybe they’re implicated.</a:t>
            </a:r>
          </a:p>
          <a:p>
            <a:pPr eaLnBrk="1" hangingPunct="1">
              <a:spcBef>
                <a:spcPct val="50000"/>
              </a:spcBef>
            </a:pPr>
            <a:r>
              <a:rPr lang="en-US" sz="2400" dirty="0"/>
              <a:t>				</a:t>
            </a:r>
            <a:r>
              <a:rPr lang="en-US" sz="2400" dirty="0" smtClean="0"/>
              <a:t>Noam </a:t>
            </a:r>
            <a:r>
              <a:rPr lang="en-US" sz="2400" dirty="0"/>
              <a:t>Chomsky 1993, p.85</a:t>
            </a:r>
          </a:p>
          <a:p>
            <a:pPr eaLnBrk="1" hangingPunct="1">
              <a:spcBef>
                <a:spcPct val="50000"/>
              </a:spcBef>
            </a:pPr>
            <a:endParaRPr lang="en-US" sz="2400" dirty="0"/>
          </a:p>
          <a:p>
            <a:pPr eaLnBrk="1" hangingPunct="1">
              <a:spcBef>
                <a:spcPct val="50000"/>
              </a:spcBef>
            </a:pPr>
            <a:r>
              <a:rPr lang="en-US" sz="2400" dirty="0"/>
              <a:t>				</a:t>
            </a:r>
          </a:p>
        </p:txBody>
      </p:sp>
    </p:spTree>
    <p:extLst>
      <p:ext uri="{BB962C8B-B14F-4D97-AF65-F5344CB8AC3E}">
        <p14:creationId xmlns:p14="http://schemas.microsoft.com/office/powerpoint/2010/main" val="416420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a:xfrm>
            <a:off x="457200" y="1219200"/>
            <a:ext cx="8305800" cy="5029200"/>
          </a:xfrm>
        </p:spPr>
        <p:txBody>
          <a:bodyPr>
            <a:normAutofit fontScale="77500" lnSpcReduction="20000"/>
          </a:bodyPr>
          <a:lstStyle/>
          <a:p>
            <a:pPr>
              <a:defRPr/>
            </a:pPr>
            <a:r>
              <a:rPr lang="en-US" dirty="0"/>
              <a:t>Converging evidence from neuroscience, psychology, neural computation, and cognitive linguistics leads us to hypothesize that understanding requires </a:t>
            </a:r>
            <a:r>
              <a:rPr lang="en-US" i="1" dirty="0"/>
              <a:t>imaginative simulation</a:t>
            </a:r>
            <a:r>
              <a:rPr lang="en-US" dirty="0"/>
              <a:t>. </a:t>
            </a:r>
          </a:p>
          <a:p>
            <a:pPr lvl="1" indent="-342900">
              <a:defRPr/>
            </a:pPr>
            <a:r>
              <a:rPr lang="en-US" dirty="0"/>
              <a:t>Simulation uses neural </a:t>
            </a:r>
            <a:r>
              <a:rPr lang="en-US" dirty="0" smtClean="0"/>
              <a:t>networks </a:t>
            </a:r>
            <a:r>
              <a:rPr lang="en-US" dirty="0"/>
              <a:t>involved in perception, action, emotion, and social cognition</a:t>
            </a:r>
            <a:r>
              <a:rPr lang="en-US" dirty="0" smtClean="0"/>
              <a:t>.</a:t>
            </a:r>
          </a:p>
          <a:p>
            <a:pPr lvl="1" indent="-342900">
              <a:defRPr/>
            </a:pPr>
            <a:r>
              <a:rPr lang="en-US" dirty="0" smtClean="0">
                <a:latin typeface="Arial" charset="0"/>
                <a:cs typeface="Arial" charset="0"/>
              </a:rPr>
              <a:t>The meaning of </a:t>
            </a:r>
            <a:r>
              <a:rPr lang="en-US" dirty="0">
                <a:latin typeface="Arial" charset="0"/>
                <a:cs typeface="Arial" charset="0"/>
              </a:rPr>
              <a:t>a</a:t>
            </a:r>
            <a:r>
              <a:rPr lang="en-US" dirty="0" smtClean="0">
                <a:latin typeface="Arial" charset="0"/>
                <a:cs typeface="Arial" charset="0"/>
              </a:rPr>
              <a:t>bstract concepts relies on </a:t>
            </a:r>
            <a:r>
              <a:rPr lang="en-US" i="1" dirty="0" smtClean="0">
                <a:latin typeface="Arial" charset="0"/>
                <a:cs typeface="Arial" charset="0"/>
              </a:rPr>
              <a:t>metaphoric projections </a:t>
            </a:r>
            <a:r>
              <a:rPr lang="en-US" dirty="0" smtClean="0">
                <a:latin typeface="Arial" charset="0"/>
                <a:cs typeface="Arial" charset="0"/>
              </a:rPr>
              <a:t>from embodied circuits.</a:t>
            </a:r>
          </a:p>
          <a:p>
            <a:pPr lvl="1" indent="-342900">
              <a:defRPr/>
            </a:pPr>
            <a:endParaRPr lang="en-US" dirty="0">
              <a:latin typeface="Arial" charset="0"/>
              <a:cs typeface="Arial" charset="0"/>
            </a:endParaRPr>
          </a:p>
          <a:p>
            <a:pPr>
              <a:buFont typeface="Arial" pitchFamily="34" charset="0"/>
              <a:buChar char="•"/>
            </a:pPr>
            <a:r>
              <a:rPr lang="en-US" dirty="0" smtClean="0">
                <a:latin typeface="Arial" charset="0"/>
                <a:cs typeface="Arial" charset="0"/>
              </a:rPr>
              <a:t>Provide </a:t>
            </a:r>
            <a:r>
              <a:rPr lang="en-US" dirty="0">
                <a:latin typeface="Arial" charset="0"/>
                <a:cs typeface="Arial" charset="0"/>
              </a:rPr>
              <a:t>an </a:t>
            </a:r>
            <a:r>
              <a:rPr lang="en-US" dirty="0" smtClean="0">
                <a:latin typeface="Arial" charset="0"/>
                <a:cs typeface="Arial" charset="0"/>
              </a:rPr>
              <a:t>cognitively motivated operational computational </a:t>
            </a:r>
            <a:r>
              <a:rPr lang="en-US" dirty="0">
                <a:latin typeface="Arial" charset="0"/>
                <a:cs typeface="Arial" charset="0"/>
              </a:rPr>
              <a:t>framework of </a:t>
            </a:r>
            <a:r>
              <a:rPr lang="en-US" i="1" dirty="0">
                <a:latin typeface="Arial" charset="0"/>
                <a:cs typeface="Arial" charset="0"/>
              </a:rPr>
              <a:t>simulation semantics </a:t>
            </a:r>
            <a:r>
              <a:rPr lang="en-US" dirty="0">
                <a:latin typeface="Arial" charset="0"/>
                <a:cs typeface="Arial" charset="0"/>
              </a:rPr>
              <a:t>to investigate the interaction between language, action, and cognition.</a:t>
            </a:r>
          </a:p>
          <a:p>
            <a:pPr>
              <a:buFont typeface="Arial" pitchFamily="34" charset="0"/>
              <a:buChar char="•"/>
            </a:pPr>
            <a:endParaRPr lang="en-US" dirty="0">
              <a:latin typeface="Arial" charset="0"/>
              <a:cs typeface="Arial" charset="0"/>
            </a:endParaRPr>
          </a:p>
          <a:p>
            <a:pPr>
              <a:buFont typeface="Arial" pitchFamily="34" charset="0"/>
              <a:buChar char="•"/>
            </a:pPr>
            <a:r>
              <a:rPr lang="en-US" dirty="0" smtClean="0">
                <a:latin typeface="Arial" charset="0"/>
                <a:cs typeface="Arial" charset="0"/>
              </a:rPr>
              <a:t>Use simulation semantics in building systems for computing with natural language that come close to human performance levels. This is necessary for  </a:t>
            </a:r>
            <a:r>
              <a:rPr lang="en-US" dirty="0">
                <a:latin typeface="Arial" charset="0"/>
                <a:cs typeface="Arial" charset="0"/>
              </a:rPr>
              <a:t>j</a:t>
            </a:r>
            <a:r>
              <a:rPr lang="en-US" dirty="0" smtClean="0">
                <a:latin typeface="Arial" charset="0"/>
                <a:cs typeface="Arial" charset="0"/>
              </a:rPr>
              <a:t>oint action in complex scenarios with a mix of human and artificial agents.</a:t>
            </a:r>
            <a:endParaRPr lang="en-US" dirty="0">
              <a:latin typeface="Arial" charset="0"/>
              <a:cs typeface="Arial" charset="0"/>
            </a:endParaRPr>
          </a:p>
          <a:p>
            <a:endParaRPr lang="en-US" dirty="0"/>
          </a:p>
        </p:txBody>
      </p:sp>
      <p:sp>
        <p:nvSpPr>
          <p:cNvPr id="3074" name="Slide Number Placeholder 1"/>
          <p:cNvSpPr>
            <a:spLocks noGrp="1"/>
          </p:cNvSpPr>
          <p:nvPr>
            <p:ph type="sldNum" sz="quarter" idx="11"/>
          </p:nvPr>
        </p:nvSpPr>
        <p:spPr>
          <a:noFill/>
        </p:spPr>
        <p:txBody>
          <a:bodyPr/>
          <a:lstStyle/>
          <a:p>
            <a:fld id="{612ED84D-A1E5-45CC-8CE6-8E6CE3A7BD78}" type="slidenum">
              <a:rPr lang="en-US" smtClean="0"/>
              <a:pPr/>
              <a:t>6</a:t>
            </a:fld>
            <a:endParaRPr lang="en-US" smtClean="0"/>
          </a:p>
        </p:txBody>
      </p:sp>
    </p:spTree>
    <p:extLst>
      <p:ext uri="{BB962C8B-B14F-4D97-AF65-F5344CB8AC3E}">
        <p14:creationId xmlns:p14="http://schemas.microsoft.com/office/powerpoint/2010/main" val="23080227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ECG - NLU  Beyond the 1980s</a:t>
            </a:r>
            <a:br>
              <a:rPr lang="en-US" sz="3600" dirty="0"/>
            </a:br>
            <a:endParaRPr lang="en-US" sz="3600" dirty="0"/>
          </a:p>
        </p:txBody>
      </p:sp>
      <p:sp>
        <p:nvSpPr>
          <p:cNvPr id="3" name="Content Placeholder 2"/>
          <p:cNvSpPr>
            <a:spLocks noGrp="1"/>
          </p:cNvSpPr>
          <p:nvPr>
            <p:ph idx="1"/>
          </p:nvPr>
        </p:nvSpPr>
        <p:spPr>
          <a:xfrm>
            <a:off x="457200" y="1600200"/>
            <a:ext cx="8229600" cy="4343400"/>
          </a:xfrm>
        </p:spPr>
        <p:txBody>
          <a:bodyPr>
            <a:normAutofit fontScale="25000" lnSpcReduction="20000"/>
          </a:bodyPr>
          <a:lstStyle/>
          <a:p>
            <a:pPr marL="0" indent="0">
              <a:buNone/>
            </a:pPr>
            <a:r>
              <a:rPr lang="en-US" dirty="0"/>
              <a:t> </a:t>
            </a:r>
            <a:endParaRPr lang="en-US" sz="4900" dirty="0"/>
          </a:p>
          <a:p>
            <a:pPr marL="514350" lvl="0" indent="-514350">
              <a:buFont typeface="+mj-lt"/>
              <a:buAutoNum type="arabicPeriod"/>
            </a:pPr>
            <a:r>
              <a:rPr lang="en-US" sz="7200" dirty="0">
                <a:solidFill>
                  <a:srgbClr val="FF0000"/>
                </a:solidFill>
              </a:rPr>
              <a:t>Much more computation</a:t>
            </a:r>
          </a:p>
          <a:p>
            <a:pPr marL="514350" lvl="0" indent="-514350">
              <a:buFont typeface="+mj-lt"/>
              <a:buAutoNum type="arabicPeriod"/>
            </a:pPr>
            <a:r>
              <a:rPr lang="en-US" sz="7200" dirty="0">
                <a:solidFill>
                  <a:srgbClr val="FF0000"/>
                </a:solidFill>
              </a:rPr>
              <a:t>NLP technology</a:t>
            </a:r>
          </a:p>
          <a:p>
            <a:pPr marL="514350" lvl="0" indent="-514350">
              <a:buFont typeface="+mj-lt"/>
              <a:buAutoNum type="arabicPeriod"/>
            </a:pPr>
            <a:r>
              <a:rPr lang="en-US" sz="7200" dirty="0"/>
              <a:t>Construction Grammar: form-meaning pairs</a:t>
            </a:r>
          </a:p>
          <a:p>
            <a:pPr marL="0" indent="0">
              <a:buNone/>
            </a:pPr>
            <a:r>
              <a:rPr lang="en-US" sz="7200" dirty="0"/>
              <a:t>  </a:t>
            </a:r>
            <a:r>
              <a:rPr lang="en-US" sz="7200" dirty="0" smtClean="0"/>
              <a:t>	Conceptual </a:t>
            </a:r>
            <a:r>
              <a:rPr lang="en-US" sz="7200" dirty="0"/>
              <a:t>compositionality + Idioms, etc.</a:t>
            </a:r>
          </a:p>
          <a:p>
            <a:pPr marL="0" lvl="0" indent="0">
              <a:buNone/>
            </a:pPr>
            <a:r>
              <a:rPr lang="en-US" sz="7200" dirty="0"/>
              <a:t>4</a:t>
            </a:r>
            <a:r>
              <a:rPr lang="en-US" sz="7200" dirty="0" smtClean="0"/>
              <a:t>.     Cognitive </a:t>
            </a:r>
            <a:r>
              <a:rPr lang="en-US" sz="7200" dirty="0"/>
              <a:t>Linguistics: Conceptual primitives</a:t>
            </a:r>
          </a:p>
          <a:p>
            <a:pPr marL="0" indent="0">
              <a:buNone/>
            </a:pPr>
            <a:r>
              <a:rPr lang="en-US" sz="7200" dirty="0"/>
              <a:t>  </a:t>
            </a:r>
            <a:r>
              <a:rPr lang="en-US" sz="7200" dirty="0" smtClean="0"/>
              <a:t>	ECG </a:t>
            </a:r>
            <a:r>
              <a:rPr lang="en-US" sz="7200" dirty="0"/>
              <a:t>= Embodied Construction Grammar; 6 distinct uses of formalism</a:t>
            </a:r>
          </a:p>
          <a:p>
            <a:pPr marL="0" lvl="0" indent="0">
              <a:buNone/>
            </a:pPr>
            <a:r>
              <a:rPr lang="en-US" sz="7200" dirty="0" smtClean="0"/>
              <a:t>5.     Constrained </a:t>
            </a:r>
            <a:r>
              <a:rPr lang="en-US" sz="7200" dirty="0"/>
              <a:t>Best Fit : Analysis, Simulation, Learning</a:t>
            </a:r>
          </a:p>
          <a:p>
            <a:pPr marL="0" indent="0">
              <a:buNone/>
            </a:pPr>
            <a:r>
              <a:rPr lang="en-US" sz="7200" dirty="0" smtClean="0"/>
              <a:t>	  </a:t>
            </a:r>
            <a:r>
              <a:rPr lang="en-US" sz="7200" dirty="0"/>
              <a:t>Analysis uses Bayesian (form, meaning and context) best fit</a:t>
            </a:r>
          </a:p>
          <a:p>
            <a:pPr marL="0" lvl="0" indent="0">
              <a:buNone/>
            </a:pPr>
            <a:r>
              <a:rPr lang="en-US" sz="7200" dirty="0" smtClean="0"/>
              <a:t>6.      Under-specification</a:t>
            </a:r>
            <a:r>
              <a:rPr lang="en-US" sz="7200" dirty="0"/>
              <a:t>: Meaning involves context, goals, etc.</a:t>
            </a:r>
          </a:p>
          <a:p>
            <a:pPr marL="0" indent="0">
              <a:buNone/>
            </a:pPr>
            <a:r>
              <a:rPr lang="en-US" sz="7200" dirty="0" smtClean="0"/>
              <a:t>	  </a:t>
            </a:r>
            <a:r>
              <a:rPr lang="en-US" sz="7200" dirty="0"/>
              <a:t>SemSpec = Semantic/Simulation Specification</a:t>
            </a:r>
          </a:p>
          <a:p>
            <a:pPr marL="0" lvl="0" indent="0">
              <a:buNone/>
            </a:pPr>
            <a:r>
              <a:rPr lang="en-US" sz="7200" dirty="0" smtClean="0"/>
              <a:t>7.       Simulation </a:t>
            </a:r>
            <a:r>
              <a:rPr lang="en-US" sz="7200" dirty="0"/>
              <a:t>Semantics; Meaning as action/simulation</a:t>
            </a:r>
          </a:p>
          <a:p>
            <a:pPr marL="0" lvl="0" indent="0">
              <a:buNone/>
            </a:pPr>
            <a:r>
              <a:rPr lang="en-US" sz="7200" dirty="0" smtClean="0"/>
              <a:t>8.       CPRM</a:t>
            </a:r>
            <a:r>
              <a:rPr lang="en-US" sz="7200" dirty="0"/>
              <a:t>= Coordinated Probabilistic Relational Models; Petri Nets ++</a:t>
            </a:r>
          </a:p>
          <a:p>
            <a:pPr marL="0" indent="0">
              <a:buNone/>
            </a:pPr>
            <a:r>
              <a:rPr lang="en-US" sz="7200" dirty="0" smtClean="0"/>
              <a:t>	  </a:t>
            </a:r>
            <a:r>
              <a:rPr lang="en-US" sz="7200" dirty="0"/>
              <a:t>Action formalism works as a generative model </a:t>
            </a:r>
          </a:p>
          <a:p>
            <a:pPr marL="0" lvl="0" indent="0">
              <a:buNone/>
            </a:pPr>
            <a:r>
              <a:rPr lang="en-US" sz="7200" dirty="0" smtClean="0"/>
              <a:t>9.        Domain </a:t>
            </a:r>
            <a:r>
              <a:rPr lang="en-US" sz="7200" dirty="0"/>
              <a:t>Semantics; Need rich semantics on the Action side</a:t>
            </a:r>
          </a:p>
          <a:p>
            <a:pPr marL="0" indent="0">
              <a:buNone/>
            </a:pPr>
            <a:r>
              <a:rPr lang="en-US" sz="7200" dirty="0"/>
              <a:t>10. </a:t>
            </a:r>
            <a:r>
              <a:rPr lang="en-US" sz="7200" dirty="0" smtClean="0"/>
              <a:t>     General </a:t>
            </a:r>
            <a:r>
              <a:rPr lang="en-US" sz="7200" dirty="0"/>
              <a:t>NLU front end: Modest effort to link to a new Action side</a:t>
            </a:r>
          </a:p>
          <a:p>
            <a:pPr marL="0" indent="0">
              <a:buNone/>
            </a:pPr>
            <a:r>
              <a:rPr lang="en-US" sz="7200" dirty="0"/>
              <a:t> </a:t>
            </a:r>
          </a:p>
          <a:p>
            <a:pPr marL="0" indent="0">
              <a:buNone/>
            </a:pPr>
            <a:r>
              <a:rPr lang="en-US" sz="6400" dirty="0"/>
              <a:t> </a:t>
            </a:r>
          </a:p>
          <a:p>
            <a:endParaRPr lang="en-US" sz="6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9586814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3" cstate="print"/>
          <a:srcRect/>
          <a:stretch>
            <a:fillRect/>
          </a:stretch>
        </p:blipFill>
        <p:spPr bwMode="auto">
          <a:xfrm>
            <a:off x="3505200" y="2971800"/>
            <a:ext cx="2628900" cy="1019175"/>
          </a:xfrm>
          <a:prstGeom prst="rect">
            <a:avLst/>
          </a:prstGeom>
          <a:noFill/>
          <a:ln w="9525">
            <a:noFill/>
            <a:miter lim="800000"/>
            <a:headEnd/>
            <a:tailEnd/>
          </a:ln>
        </p:spPr>
      </p:pic>
      <p:sp>
        <p:nvSpPr>
          <p:cNvPr id="21507" name="Rectangle 3"/>
          <p:cNvSpPr>
            <a:spLocks noGrp="1" noChangeArrowheads="1"/>
          </p:cNvSpPr>
          <p:nvPr>
            <p:ph type="title" idx="4294967295"/>
          </p:nvPr>
        </p:nvSpPr>
        <p:spPr>
          <a:xfrm>
            <a:off x="277813" y="200025"/>
            <a:ext cx="8866187" cy="685800"/>
          </a:xfrm>
          <a:noFill/>
        </p:spPr>
        <p:txBody>
          <a:bodyPr lIns="92075" tIns="46038" rIns="92075" bIns="46038">
            <a:normAutofit fontScale="90000"/>
          </a:bodyPr>
          <a:lstStyle/>
          <a:p>
            <a:pPr eaLnBrk="1" hangingPunct="1"/>
            <a:r>
              <a:rPr lang="en-US" sz="4000" dirty="0" smtClean="0"/>
              <a:t>Language understanding: analysis &amp; simulation</a:t>
            </a:r>
          </a:p>
        </p:txBody>
      </p:sp>
      <p:sp>
        <p:nvSpPr>
          <p:cNvPr id="21508" name="Rectangle 4"/>
          <p:cNvSpPr>
            <a:spLocks noChangeArrowheads="1"/>
          </p:cNvSpPr>
          <p:nvPr/>
        </p:nvSpPr>
        <p:spPr bwMode="auto">
          <a:xfrm>
            <a:off x="296863" y="677863"/>
            <a:ext cx="8613775" cy="5910262"/>
          </a:xfrm>
          <a:prstGeom prst="rect">
            <a:avLst/>
          </a:prstGeom>
          <a:noFill/>
          <a:ln w="9525">
            <a:noFill/>
            <a:miter lim="800000"/>
            <a:headEnd/>
            <a:tailEnd/>
          </a:ln>
        </p:spPr>
        <p:txBody>
          <a:bodyPr lIns="92075" tIns="46038" rIns="92075" bIns="46038"/>
          <a:lstStyle/>
          <a:p>
            <a:pPr marL="342900" indent="-342900" eaLnBrk="0" fontAlgn="base" hangingPunct="0">
              <a:spcBef>
                <a:spcPct val="20000"/>
              </a:spcBef>
              <a:spcAft>
                <a:spcPct val="0"/>
              </a:spcAft>
            </a:pPr>
            <a:endParaRPr lang="en-US">
              <a:solidFill>
                <a:srgbClr val="000000"/>
              </a:solidFill>
            </a:endParaRPr>
          </a:p>
        </p:txBody>
      </p:sp>
      <p:sp>
        <p:nvSpPr>
          <p:cNvPr id="21509" name="Rectangle 5"/>
          <p:cNvSpPr>
            <a:spLocks noChangeArrowheads="1"/>
          </p:cNvSpPr>
          <p:nvPr/>
        </p:nvSpPr>
        <p:spPr bwMode="auto">
          <a:xfrm>
            <a:off x="2796381" y="1318332"/>
            <a:ext cx="4008437" cy="369974"/>
          </a:xfrm>
          <a:prstGeom prst="rect">
            <a:avLst/>
          </a:prstGeom>
          <a:noFill/>
          <a:ln w="12700">
            <a:solidFill>
              <a:srgbClr val="009900"/>
            </a:solidFill>
            <a:miter lim="800000"/>
            <a:headEnd/>
            <a:tailEnd/>
          </a:ln>
        </p:spPr>
        <p:txBody>
          <a:bodyPr wrap="square" lIns="92075" tIns="46038" rIns="92075" bIns="46038">
            <a:spAutoFit/>
          </a:bodyPr>
          <a:lstStyle/>
          <a:p>
            <a:pPr algn="ctr" eaLnBrk="0" fontAlgn="base" hangingPunct="0">
              <a:spcBef>
                <a:spcPct val="0"/>
              </a:spcBef>
              <a:spcAft>
                <a:spcPct val="0"/>
              </a:spcAft>
            </a:pPr>
            <a:r>
              <a:rPr lang="en-US" dirty="0">
                <a:solidFill>
                  <a:srgbClr val="FFFFCC"/>
                </a:solidFill>
                <a:latin typeface="Courier New" pitchFamily="49" charset="0"/>
              </a:rPr>
              <a:t>“</a:t>
            </a:r>
            <a:r>
              <a:rPr lang="en-US" dirty="0">
                <a:solidFill>
                  <a:srgbClr val="000000"/>
                </a:solidFill>
                <a:latin typeface="Courier New" pitchFamily="49" charset="0"/>
              </a:rPr>
              <a:t>Harry walked into the cafe</a:t>
            </a:r>
            <a:r>
              <a:rPr lang="en-US" sz="1600" dirty="0">
                <a:solidFill>
                  <a:srgbClr val="000000"/>
                </a:solidFill>
                <a:latin typeface="Courier New" pitchFamily="49" charset="0"/>
              </a:rPr>
              <a:t>.</a:t>
            </a:r>
          </a:p>
        </p:txBody>
      </p:sp>
      <p:sp>
        <p:nvSpPr>
          <p:cNvPr id="21510" name="AutoShape 6"/>
          <p:cNvSpPr>
            <a:spLocks noChangeArrowheads="1"/>
          </p:cNvSpPr>
          <p:nvPr/>
        </p:nvSpPr>
        <p:spPr bwMode="auto">
          <a:xfrm>
            <a:off x="4572000" y="1752600"/>
            <a:ext cx="481013" cy="835025"/>
          </a:xfrm>
          <a:prstGeom prst="downArrow">
            <a:avLst>
              <a:gd name="adj1" fmla="val 50000"/>
              <a:gd name="adj2" fmla="val 51983"/>
            </a:avLst>
          </a:prstGeom>
          <a:solidFill>
            <a:schemeClr val="accent2"/>
          </a:solidFill>
          <a:ln w="12700">
            <a:solidFill>
              <a:schemeClr val="tx1"/>
            </a:solidFill>
            <a:miter lim="800000"/>
            <a:headEnd/>
            <a:tailEnd/>
          </a:ln>
        </p:spPr>
        <p:txBody>
          <a:bodyPr wrap="none" lIns="92075" tIns="46038" rIns="92075" bIns="46038" anchor="ctr"/>
          <a:lstStyle/>
          <a:p>
            <a:pPr algn="ctr" eaLnBrk="0" fontAlgn="base" hangingPunct="0">
              <a:spcBef>
                <a:spcPct val="0"/>
              </a:spcBef>
              <a:spcAft>
                <a:spcPct val="0"/>
              </a:spcAft>
            </a:pPr>
            <a:endParaRPr lang="en-US">
              <a:solidFill>
                <a:srgbClr val="000000"/>
              </a:solidFill>
            </a:endParaRPr>
          </a:p>
        </p:txBody>
      </p:sp>
      <p:sp>
        <p:nvSpPr>
          <p:cNvPr id="21511" name="AutoShape 7"/>
          <p:cNvSpPr>
            <a:spLocks noChangeArrowheads="1"/>
          </p:cNvSpPr>
          <p:nvPr/>
        </p:nvSpPr>
        <p:spPr bwMode="auto">
          <a:xfrm>
            <a:off x="4495800" y="4191000"/>
            <a:ext cx="762000" cy="866775"/>
          </a:xfrm>
          <a:prstGeom prst="downArrow">
            <a:avLst>
              <a:gd name="adj1" fmla="val 50000"/>
              <a:gd name="adj2" fmla="val 52320"/>
            </a:avLst>
          </a:prstGeom>
          <a:solidFill>
            <a:schemeClr val="accent2"/>
          </a:solidFill>
          <a:ln w="12700">
            <a:solidFill>
              <a:schemeClr val="tx1"/>
            </a:solidFill>
            <a:miter lim="800000"/>
            <a:headEnd/>
            <a:tailEnd/>
          </a:ln>
        </p:spPr>
        <p:txBody>
          <a:bodyPr wrap="none" lIns="92075" tIns="46038" rIns="92075" bIns="46038" anchor="ctr"/>
          <a:lstStyle/>
          <a:p>
            <a:pPr algn="ctr" eaLnBrk="0" fontAlgn="base" hangingPunct="0">
              <a:spcBef>
                <a:spcPct val="0"/>
              </a:spcBef>
              <a:spcAft>
                <a:spcPct val="0"/>
              </a:spcAft>
            </a:pPr>
            <a:endParaRPr lang="en-US">
              <a:solidFill>
                <a:srgbClr val="000000"/>
              </a:solidFill>
            </a:endParaRPr>
          </a:p>
        </p:txBody>
      </p:sp>
      <p:grpSp>
        <p:nvGrpSpPr>
          <p:cNvPr id="2" name="Group 8"/>
          <p:cNvGrpSpPr>
            <a:grpSpLocks/>
          </p:cNvGrpSpPr>
          <p:nvPr/>
        </p:nvGrpSpPr>
        <p:grpSpPr bwMode="auto">
          <a:xfrm>
            <a:off x="3429000" y="5029200"/>
            <a:ext cx="2659063" cy="1670050"/>
            <a:chOff x="2111" y="3132"/>
            <a:chExt cx="1675" cy="1052"/>
          </a:xfrm>
        </p:grpSpPr>
        <p:pic>
          <p:nvPicPr>
            <p:cNvPr id="21560" name="Picture 9"/>
            <p:cNvPicPr>
              <a:picLocks noChangeArrowheads="1"/>
            </p:cNvPicPr>
            <p:nvPr/>
          </p:nvPicPr>
          <p:blipFill>
            <a:blip r:embed="rId4" cstate="print"/>
            <a:srcRect/>
            <a:stretch>
              <a:fillRect/>
            </a:stretch>
          </p:blipFill>
          <p:spPr bwMode="auto">
            <a:xfrm>
              <a:off x="2111" y="3132"/>
              <a:ext cx="1675" cy="1052"/>
            </a:xfrm>
            <a:prstGeom prst="rect">
              <a:avLst/>
            </a:prstGeom>
            <a:noFill/>
            <a:ln w="9525">
              <a:noFill/>
              <a:miter lim="800000"/>
              <a:headEnd/>
              <a:tailEnd/>
            </a:ln>
          </p:spPr>
        </p:pic>
        <p:sp>
          <p:nvSpPr>
            <p:cNvPr id="21561" name="Rectangle 10"/>
            <p:cNvSpPr>
              <a:spLocks noChangeArrowheads="1"/>
            </p:cNvSpPr>
            <p:nvPr/>
          </p:nvSpPr>
          <p:spPr bwMode="auto">
            <a:xfrm>
              <a:off x="2392" y="3306"/>
              <a:ext cx="994" cy="567"/>
            </a:xfrm>
            <a:prstGeom prst="rect">
              <a:avLst/>
            </a:prstGeom>
            <a:noFill/>
            <a:ln w="9525">
              <a:noFill/>
              <a:miter lim="800000"/>
              <a:headEnd/>
              <a:tailEnd/>
            </a:ln>
          </p:spPr>
          <p:txBody>
            <a:bodyPr wrap="none" lIns="92075" tIns="46038" rIns="92075" bIns="46038" anchor="ctr"/>
            <a:lstStyle/>
            <a:p>
              <a:pPr algn="ctr" eaLnBrk="0" fontAlgn="base" hangingPunct="0">
                <a:spcBef>
                  <a:spcPct val="0"/>
                </a:spcBef>
                <a:spcAft>
                  <a:spcPct val="0"/>
                </a:spcAft>
              </a:pPr>
              <a:endParaRPr lang="en-US">
                <a:solidFill>
                  <a:srgbClr val="DC1E1E"/>
                </a:solidFill>
              </a:endParaRPr>
            </a:p>
          </p:txBody>
        </p:sp>
      </p:grpSp>
      <p:sp>
        <p:nvSpPr>
          <p:cNvPr id="21513" name="Rectangle 11"/>
          <p:cNvSpPr>
            <a:spLocks noChangeArrowheads="1"/>
          </p:cNvSpPr>
          <p:nvPr/>
        </p:nvSpPr>
        <p:spPr bwMode="auto">
          <a:xfrm>
            <a:off x="5076825" y="2160588"/>
            <a:ext cx="3502025" cy="519112"/>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800">
                <a:solidFill>
                  <a:srgbClr val="000000"/>
                </a:solidFill>
                <a:latin typeface="Arial Black" pitchFamily="34" charset="0"/>
              </a:rPr>
              <a:t>Analysis Process</a:t>
            </a:r>
          </a:p>
        </p:txBody>
      </p:sp>
      <p:sp>
        <p:nvSpPr>
          <p:cNvPr id="21514" name="Rectangle 12"/>
          <p:cNvSpPr>
            <a:spLocks noChangeArrowheads="1"/>
          </p:cNvSpPr>
          <p:nvPr/>
        </p:nvSpPr>
        <p:spPr bwMode="auto">
          <a:xfrm>
            <a:off x="5539396" y="4268788"/>
            <a:ext cx="2446338" cy="641350"/>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dirty="0">
                <a:solidFill>
                  <a:srgbClr val="000000"/>
                </a:solidFill>
                <a:latin typeface="Helvetica" pitchFamily="34" charset="0"/>
              </a:rPr>
              <a:t>Semantic</a:t>
            </a:r>
          </a:p>
          <a:p>
            <a:pPr eaLnBrk="0" fontAlgn="base" hangingPunct="0">
              <a:spcBef>
                <a:spcPct val="0"/>
              </a:spcBef>
              <a:spcAft>
                <a:spcPct val="0"/>
              </a:spcAft>
            </a:pPr>
            <a:r>
              <a:rPr lang="en-US" dirty="0">
                <a:solidFill>
                  <a:srgbClr val="000000"/>
                </a:solidFill>
                <a:latin typeface="Helvetica" pitchFamily="34" charset="0"/>
              </a:rPr>
              <a:t>Specification</a:t>
            </a:r>
          </a:p>
        </p:txBody>
      </p:sp>
      <p:sp>
        <p:nvSpPr>
          <p:cNvPr id="21515" name="Rectangle 13"/>
          <p:cNvSpPr>
            <a:spLocks noChangeArrowheads="1"/>
          </p:cNvSpPr>
          <p:nvPr/>
        </p:nvSpPr>
        <p:spPr bwMode="auto">
          <a:xfrm>
            <a:off x="7010400" y="1318332"/>
            <a:ext cx="1174750" cy="366713"/>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dirty="0">
                <a:solidFill>
                  <a:srgbClr val="000000"/>
                </a:solidFill>
                <a:latin typeface="Helvetica" pitchFamily="34" charset="0"/>
              </a:rPr>
              <a:t>Utterance</a:t>
            </a:r>
          </a:p>
        </p:txBody>
      </p:sp>
      <p:sp>
        <p:nvSpPr>
          <p:cNvPr id="21516" name="Rectangle 14"/>
          <p:cNvSpPr>
            <a:spLocks noChangeArrowheads="1"/>
          </p:cNvSpPr>
          <p:nvPr/>
        </p:nvSpPr>
        <p:spPr bwMode="auto">
          <a:xfrm>
            <a:off x="2293938" y="2136775"/>
            <a:ext cx="1581150" cy="641350"/>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dirty="0">
                <a:solidFill>
                  <a:srgbClr val="000000"/>
                </a:solidFill>
                <a:latin typeface="Helvetica" pitchFamily="34" charset="0"/>
              </a:rPr>
              <a:t>Constructions</a:t>
            </a:r>
          </a:p>
          <a:p>
            <a:pPr eaLnBrk="0" fontAlgn="base" hangingPunct="0">
              <a:spcBef>
                <a:spcPct val="0"/>
              </a:spcBef>
              <a:spcAft>
                <a:spcPct val="0"/>
              </a:spcAft>
            </a:pPr>
            <a:r>
              <a:rPr lang="en-US" dirty="0">
                <a:solidFill>
                  <a:srgbClr val="000000"/>
                </a:solidFill>
                <a:latin typeface="Helvetica" pitchFamily="34" charset="0"/>
              </a:rPr>
              <a:t>Lexicon</a:t>
            </a:r>
            <a:endParaRPr lang="en-US" sz="2800" dirty="0">
              <a:solidFill>
                <a:srgbClr val="DC1E1E"/>
              </a:solidFill>
              <a:latin typeface="Helvetica" pitchFamily="34" charset="0"/>
            </a:endParaRPr>
          </a:p>
        </p:txBody>
      </p:sp>
      <p:sp>
        <p:nvSpPr>
          <p:cNvPr id="21517" name="Rectangle 15"/>
          <p:cNvSpPr>
            <a:spLocks noChangeArrowheads="1"/>
          </p:cNvSpPr>
          <p:nvPr/>
        </p:nvSpPr>
        <p:spPr bwMode="auto">
          <a:xfrm>
            <a:off x="550863" y="3627438"/>
            <a:ext cx="1420812" cy="641350"/>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a:solidFill>
                  <a:srgbClr val="000000"/>
                </a:solidFill>
                <a:latin typeface="Helvetica" pitchFamily="34" charset="0"/>
              </a:rPr>
              <a:t>General Knowledge</a:t>
            </a:r>
          </a:p>
        </p:txBody>
      </p:sp>
      <p:sp>
        <p:nvSpPr>
          <p:cNvPr id="21518" name="Rectangle 16"/>
          <p:cNvSpPr>
            <a:spLocks noChangeArrowheads="1"/>
          </p:cNvSpPr>
          <p:nvPr/>
        </p:nvSpPr>
        <p:spPr bwMode="auto">
          <a:xfrm>
            <a:off x="1724025" y="4459288"/>
            <a:ext cx="1352550" cy="366712"/>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a:solidFill>
                  <a:srgbClr val="000000"/>
                </a:solidFill>
                <a:latin typeface="Helvetica" pitchFamily="34" charset="0"/>
              </a:rPr>
              <a:t>Belief State</a:t>
            </a:r>
          </a:p>
        </p:txBody>
      </p:sp>
      <p:sp>
        <p:nvSpPr>
          <p:cNvPr id="21519" name="Freeform 17"/>
          <p:cNvSpPr>
            <a:spLocks/>
          </p:cNvSpPr>
          <p:nvPr/>
        </p:nvSpPr>
        <p:spPr bwMode="auto">
          <a:xfrm>
            <a:off x="3429000" y="2438400"/>
            <a:ext cx="925513" cy="381000"/>
          </a:xfrm>
          <a:custGeom>
            <a:avLst/>
            <a:gdLst>
              <a:gd name="T0" fmla="*/ 0 w 439"/>
              <a:gd name="T1" fmla="*/ 3 h 48"/>
              <a:gd name="T2" fmla="*/ 70 w 439"/>
              <a:gd name="T3" fmla="*/ 0 h 48"/>
              <a:gd name="T4" fmla="*/ 140 w 439"/>
              <a:gd name="T5" fmla="*/ 0 h 48"/>
              <a:gd name="T6" fmla="*/ 200 w 439"/>
              <a:gd name="T7" fmla="*/ 0 h 48"/>
              <a:gd name="T8" fmla="*/ 263 w 439"/>
              <a:gd name="T9" fmla="*/ 3 h 48"/>
              <a:gd name="T10" fmla="*/ 312 w 439"/>
              <a:gd name="T11" fmla="*/ 10 h 48"/>
              <a:gd name="T12" fmla="*/ 359 w 439"/>
              <a:gd name="T13" fmla="*/ 20 h 48"/>
              <a:gd name="T14" fmla="*/ 398 w 439"/>
              <a:gd name="T15" fmla="*/ 33 h 48"/>
              <a:gd name="T16" fmla="*/ 438 w 439"/>
              <a:gd name="T17" fmla="*/ 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48"/>
              <a:gd name="T29" fmla="*/ 439 w 43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48">
                <a:moveTo>
                  <a:pt x="0" y="3"/>
                </a:moveTo>
                <a:lnTo>
                  <a:pt x="70" y="0"/>
                </a:lnTo>
                <a:lnTo>
                  <a:pt x="140" y="0"/>
                </a:lnTo>
                <a:lnTo>
                  <a:pt x="200" y="0"/>
                </a:lnTo>
                <a:lnTo>
                  <a:pt x="263" y="3"/>
                </a:lnTo>
                <a:lnTo>
                  <a:pt x="312" y="10"/>
                </a:lnTo>
                <a:lnTo>
                  <a:pt x="359" y="20"/>
                </a:lnTo>
                <a:lnTo>
                  <a:pt x="398" y="33"/>
                </a:lnTo>
                <a:lnTo>
                  <a:pt x="438" y="47"/>
                </a:lnTo>
              </a:path>
            </a:pathLst>
          </a:custGeom>
          <a:noFill/>
          <a:ln w="25400" cap="rnd">
            <a:solidFill>
              <a:schemeClr val="tx2"/>
            </a:solidFill>
            <a:round/>
            <a:headEnd type="none" w="sm" len="sm"/>
            <a:tailEnd type="stealth" w="med" len="med"/>
          </a:ln>
        </p:spPr>
        <p:txBody>
          <a:bodyPr/>
          <a:lstStyle/>
          <a:p>
            <a:pPr fontAlgn="base">
              <a:spcBef>
                <a:spcPct val="0"/>
              </a:spcBef>
              <a:spcAft>
                <a:spcPct val="0"/>
              </a:spcAft>
            </a:pPr>
            <a:endParaRPr lang="en-US">
              <a:solidFill>
                <a:srgbClr val="000000"/>
              </a:solidFill>
            </a:endParaRPr>
          </a:p>
        </p:txBody>
      </p:sp>
      <p:sp>
        <p:nvSpPr>
          <p:cNvPr id="21520" name="Freeform 18"/>
          <p:cNvSpPr>
            <a:spLocks/>
          </p:cNvSpPr>
          <p:nvPr/>
        </p:nvSpPr>
        <p:spPr bwMode="auto">
          <a:xfrm>
            <a:off x="2212975" y="2971800"/>
            <a:ext cx="1216025" cy="1489075"/>
          </a:xfrm>
          <a:custGeom>
            <a:avLst/>
            <a:gdLst>
              <a:gd name="T0" fmla="*/ 0 w 1327"/>
              <a:gd name="T1" fmla="*/ 948 h 949"/>
              <a:gd name="T2" fmla="*/ 50 w 1327"/>
              <a:gd name="T3" fmla="*/ 693 h 949"/>
              <a:gd name="T4" fmla="*/ 69 w 1327"/>
              <a:gd name="T5" fmla="*/ 568 h 949"/>
              <a:gd name="T6" fmla="*/ 111 w 1327"/>
              <a:gd name="T7" fmla="*/ 453 h 949"/>
              <a:gd name="T8" fmla="*/ 151 w 1327"/>
              <a:gd name="T9" fmla="*/ 343 h 949"/>
              <a:gd name="T10" fmla="*/ 191 w 1327"/>
              <a:gd name="T11" fmla="*/ 250 h 949"/>
              <a:gd name="T12" fmla="*/ 261 w 1327"/>
              <a:gd name="T13" fmla="*/ 167 h 949"/>
              <a:gd name="T14" fmla="*/ 331 w 1327"/>
              <a:gd name="T15" fmla="*/ 99 h 949"/>
              <a:gd name="T16" fmla="*/ 380 w 1327"/>
              <a:gd name="T17" fmla="*/ 73 h 949"/>
              <a:gd name="T18" fmla="*/ 432 w 1327"/>
              <a:gd name="T19" fmla="*/ 52 h 949"/>
              <a:gd name="T20" fmla="*/ 551 w 1327"/>
              <a:gd name="T21" fmla="*/ 21 h 949"/>
              <a:gd name="T22" fmla="*/ 703 w 1327"/>
              <a:gd name="T23" fmla="*/ 5 h 949"/>
              <a:gd name="T24" fmla="*/ 844 w 1327"/>
              <a:gd name="T25" fmla="*/ 0 h 949"/>
              <a:gd name="T26" fmla="*/ 994 w 1327"/>
              <a:gd name="T27" fmla="*/ 5 h 949"/>
              <a:gd name="T28" fmla="*/ 1125 w 1327"/>
              <a:gd name="T29" fmla="*/ 11 h 949"/>
              <a:gd name="T30" fmla="*/ 1246 w 1327"/>
              <a:gd name="T31" fmla="*/ 11 h 949"/>
              <a:gd name="T32" fmla="*/ 1286 w 1327"/>
              <a:gd name="T33" fmla="*/ 11 h 949"/>
              <a:gd name="T34" fmla="*/ 1326 w 1327"/>
              <a:gd name="T35" fmla="*/ 11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7"/>
              <a:gd name="T55" fmla="*/ 0 h 949"/>
              <a:gd name="T56" fmla="*/ 1327 w 1327"/>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7" h="949">
                <a:moveTo>
                  <a:pt x="0" y="948"/>
                </a:moveTo>
                <a:lnTo>
                  <a:pt x="50" y="693"/>
                </a:lnTo>
                <a:lnTo>
                  <a:pt x="69" y="568"/>
                </a:lnTo>
                <a:lnTo>
                  <a:pt x="111" y="453"/>
                </a:lnTo>
                <a:lnTo>
                  <a:pt x="151" y="343"/>
                </a:lnTo>
                <a:lnTo>
                  <a:pt x="191" y="250"/>
                </a:lnTo>
                <a:lnTo>
                  <a:pt x="261" y="167"/>
                </a:lnTo>
                <a:lnTo>
                  <a:pt x="331" y="99"/>
                </a:lnTo>
                <a:lnTo>
                  <a:pt x="380" y="73"/>
                </a:lnTo>
                <a:lnTo>
                  <a:pt x="432" y="52"/>
                </a:lnTo>
                <a:lnTo>
                  <a:pt x="551" y="21"/>
                </a:lnTo>
                <a:lnTo>
                  <a:pt x="703" y="5"/>
                </a:lnTo>
                <a:lnTo>
                  <a:pt x="844" y="0"/>
                </a:lnTo>
                <a:lnTo>
                  <a:pt x="994" y="5"/>
                </a:lnTo>
                <a:lnTo>
                  <a:pt x="1125" y="11"/>
                </a:lnTo>
                <a:lnTo>
                  <a:pt x="1246" y="11"/>
                </a:lnTo>
                <a:lnTo>
                  <a:pt x="1286" y="11"/>
                </a:lnTo>
                <a:lnTo>
                  <a:pt x="1326" y="11"/>
                </a:lnTo>
              </a:path>
            </a:pathLst>
          </a:custGeom>
          <a:noFill/>
          <a:ln w="25400" cap="rnd">
            <a:solidFill>
              <a:schemeClr val="tx2"/>
            </a:solidFill>
            <a:round/>
            <a:headEnd type="stealth" w="sm" len="med"/>
            <a:tailEnd type="stealth" w="med" len="med"/>
          </a:ln>
        </p:spPr>
        <p:txBody>
          <a:bodyPr/>
          <a:lstStyle/>
          <a:p>
            <a:pPr fontAlgn="base">
              <a:spcBef>
                <a:spcPct val="0"/>
              </a:spcBef>
              <a:spcAft>
                <a:spcPct val="0"/>
              </a:spcAft>
            </a:pPr>
            <a:endParaRPr lang="en-US">
              <a:solidFill>
                <a:srgbClr val="000000"/>
              </a:solidFill>
            </a:endParaRPr>
          </a:p>
        </p:txBody>
      </p:sp>
      <p:sp>
        <p:nvSpPr>
          <p:cNvPr id="21521" name="Line 19"/>
          <p:cNvSpPr>
            <a:spLocks noChangeShapeType="1"/>
          </p:cNvSpPr>
          <p:nvPr/>
        </p:nvSpPr>
        <p:spPr bwMode="auto">
          <a:xfrm>
            <a:off x="2181225" y="4800600"/>
            <a:ext cx="1362075" cy="579438"/>
          </a:xfrm>
          <a:prstGeom prst="line">
            <a:avLst/>
          </a:prstGeom>
          <a:noFill/>
          <a:ln w="25400">
            <a:solidFill>
              <a:schemeClr val="tx2"/>
            </a:solidFill>
            <a:round/>
            <a:headEnd type="stealth" w="med" len="med"/>
            <a:tailEnd type="stealth" w="med" len="med"/>
          </a:ln>
        </p:spPr>
        <p:txBody>
          <a:bodyPr wrap="none" anchor="ctr"/>
          <a:lstStyle/>
          <a:p>
            <a:pPr fontAlgn="base">
              <a:spcBef>
                <a:spcPct val="0"/>
              </a:spcBef>
              <a:spcAft>
                <a:spcPct val="0"/>
              </a:spcAft>
            </a:pPr>
            <a:endParaRPr lang="en-US">
              <a:solidFill>
                <a:srgbClr val="000000"/>
              </a:solidFill>
            </a:endParaRPr>
          </a:p>
        </p:txBody>
      </p:sp>
      <p:sp>
        <p:nvSpPr>
          <p:cNvPr id="21522" name="Freeform 20"/>
          <p:cNvSpPr>
            <a:spLocks/>
          </p:cNvSpPr>
          <p:nvPr/>
        </p:nvSpPr>
        <p:spPr bwMode="auto">
          <a:xfrm>
            <a:off x="1066800" y="2819400"/>
            <a:ext cx="3154363" cy="917575"/>
          </a:xfrm>
          <a:custGeom>
            <a:avLst/>
            <a:gdLst>
              <a:gd name="T0" fmla="*/ 0 w 1987"/>
              <a:gd name="T1" fmla="*/ 577 h 578"/>
              <a:gd name="T2" fmla="*/ 64 w 1987"/>
              <a:gd name="T3" fmla="*/ 421 h 578"/>
              <a:gd name="T4" fmla="*/ 100 w 1987"/>
              <a:gd name="T5" fmla="*/ 343 h 578"/>
              <a:gd name="T6" fmla="*/ 146 w 1987"/>
              <a:gd name="T7" fmla="*/ 276 h 578"/>
              <a:gd name="T8" fmla="*/ 211 w 1987"/>
              <a:gd name="T9" fmla="*/ 208 h 578"/>
              <a:gd name="T10" fmla="*/ 284 w 1987"/>
              <a:gd name="T11" fmla="*/ 151 h 578"/>
              <a:gd name="T12" fmla="*/ 377 w 1987"/>
              <a:gd name="T13" fmla="*/ 100 h 578"/>
              <a:gd name="T14" fmla="*/ 486 w 1987"/>
              <a:gd name="T15" fmla="*/ 57 h 578"/>
              <a:gd name="T16" fmla="*/ 551 w 1987"/>
              <a:gd name="T17" fmla="*/ 42 h 578"/>
              <a:gd name="T18" fmla="*/ 635 w 1987"/>
              <a:gd name="T19" fmla="*/ 26 h 578"/>
              <a:gd name="T20" fmla="*/ 726 w 1987"/>
              <a:gd name="T21" fmla="*/ 22 h 578"/>
              <a:gd name="T22" fmla="*/ 826 w 1987"/>
              <a:gd name="T23" fmla="*/ 10 h 578"/>
              <a:gd name="T24" fmla="*/ 1039 w 1987"/>
              <a:gd name="T25" fmla="*/ 0 h 578"/>
              <a:gd name="T26" fmla="*/ 1268 w 1987"/>
              <a:gd name="T27" fmla="*/ 0 h 578"/>
              <a:gd name="T28" fmla="*/ 1488 w 1987"/>
              <a:gd name="T29" fmla="*/ 0 h 578"/>
              <a:gd name="T30" fmla="*/ 1692 w 1987"/>
              <a:gd name="T31" fmla="*/ 0 h 578"/>
              <a:gd name="T32" fmla="*/ 1784 w 1987"/>
              <a:gd name="T33" fmla="*/ 6 h 578"/>
              <a:gd name="T34" fmla="*/ 1866 w 1987"/>
              <a:gd name="T35" fmla="*/ 6 h 578"/>
              <a:gd name="T36" fmla="*/ 1930 w 1987"/>
              <a:gd name="T37" fmla="*/ 6 h 578"/>
              <a:gd name="T38" fmla="*/ 1986 w 1987"/>
              <a:gd name="T39" fmla="*/ 6 h 5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7"/>
              <a:gd name="T61" fmla="*/ 0 h 578"/>
              <a:gd name="T62" fmla="*/ 1987 w 1987"/>
              <a:gd name="T63" fmla="*/ 578 h 5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7" h="578">
                <a:moveTo>
                  <a:pt x="0" y="577"/>
                </a:moveTo>
                <a:lnTo>
                  <a:pt x="64" y="421"/>
                </a:lnTo>
                <a:lnTo>
                  <a:pt x="100" y="343"/>
                </a:lnTo>
                <a:lnTo>
                  <a:pt x="146" y="276"/>
                </a:lnTo>
                <a:lnTo>
                  <a:pt x="211" y="208"/>
                </a:lnTo>
                <a:lnTo>
                  <a:pt x="284" y="151"/>
                </a:lnTo>
                <a:lnTo>
                  <a:pt x="377" y="100"/>
                </a:lnTo>
                <a:lnTo>
                  <a:pt x="486" y="57"/>
                </a:lnTo>
                <a:lnTo>
                  <a:pt x="551" y="42"/>
                </a:lnTo>
                <a:lnTo>
                  <a:pt x="635" y="26"/>
                </a:lnTo>
                <a:lnTo>
                  <a:pt x="726" y="22"/>
                </a:lnTo>
                <a:lnTo>
                  <a:pt x="826" y="10"/>
                </a:lnTo>
                <a:lnTo>
                  <a:pt x="1039" y="0"/>
                </a:lnTo>
                <a:lnTo>
                  <a:pt x="1268" y="0"/>
                </a:lnTo>
                <a:lnTo>
                  <a:pt x="1488" y="0"/>
                </a:lnTo>
                <a:lnTo>
                  <a:pt x="1692" y="0"/>
                </a:lnTo>
                <a:lnTo>
                  <a:pt x="1784" y="6"/>
                </a:lnTo>
                <a:lnTo>
                  <a:pt x="1866" y="6"/>
                </a:lnTo>
                <a:lnTo>
                  <a:pt x="1930" y="6"/>
                </a:lnTo>
                <a:lnTo>
                  <a:pt x="1986" y="6"/>
                </a:lnTo>
              </a:path>
            </a:pathLst>
          </a:custGeom>
          <a:noFill/>
          <a:ln w="25400" cap="rnd">
            <a:solidFill>
              <a:schemeClr val="tx2"/>
            </a:solidFill>
            <a:round/>
            <a:headEnd type="none" w="sm" len="sm"/>
            <a:tailEnd type="stealth" w="med" len="med"/>
          </a:ln>
        </p:spPr>
        <p:txBody>
          <a:bodyPr/>
          <a:lstStyle/>
          <a:p>
            <a:pPr fontAlgn="base">
              <a:spcBef>
                <a:spcPct val="0"/>
              </a:spcBef>
              <a:spcAft>
                <a:spcPct val="0"/>
              </a:spcAft>
            </a:pPr>
            <a:endParaRPr lang="en-US">
              <a:solidFill>
                <a:srgbClr val="000000"/>
              </a:solidFill>
            </a:endParaRPr>
          </a:p>
        </p:txBody>
      </p:sp>
      <p:sp>
        <p:nvSpPr>
          <p:cNvPr id="21523" name="Freeform 21"/>
          <p:cNvSpPr>
            <a:spLocks/>
          </p:cNvSpPr>
          <p:nvPr/>
        </p:nvSpPr>
        <p:spPr bwMode="auto">
          <a:xfrm>
            <a:off x="965200" y="4252913"/>
            <a:ext cx="2401888" cy="1587500"/>
          </a:xfrm>
          <a:custGeom>
            <a:avLst/>
            <a:gdLst>
              <a:gd name="T0" fmla="*/ 0 w 1513"/>
              <a:gd name="T1" fmla="*/ 0 h 1000"/>
              <a:gd name="T2" fmla="*/ 49 w 1513"/>
              <a:gd name="T3" fmla="*/ 270 h 1000"/>
              <a:gd name="T4" fmla="*/ 72 w 1513"/>
              <a:gd name="T5" fmla="*/ 403 h 1000"/>
              <a:gd name="T6" fmla="*/ 112 w 1513"/>
              <a:gd name="T7" fmla="*/ 524 h 1000"/>
              <a:gd name="T8" fmla="*/ 159 w 1513"/>
              <a:gd name="T9" fmla="*/ 638 h 1000"/>
              <a:gd name="T10" fmla="*/ 215 w 1513"/>
              <a:gd name="T11" fmla="*/ 740 h 1000"/>
              <a:gd name="T12" fmla="*/ 278 w 1513"/>
              <a:gd name="T13" fmla="*/ 825 h 1000"/>
              <a:gd name="T14" fmla="*/ 364 w 1513"/>
              <a:gd name="T15" fmla="*/ 896 h 1000"/>
              <a:gd name="T16" fmla="*/ 420 w 1513"/>
              <a:gd name="T17" fmla="*/ 927 h 1000"/>
              <a:gd name="T18" fmla="*/ 476 w 1513"/>
              <a:gd name="T19" fmla="*/ 945 h 1000"/>
              <a:gd name="T20" fmla="*/ 625 w 1513"/>
              <a:gd name="T21" fmla="*/ 975 h 1000"/>
              <a:gd name="T22" fmla="*/ 791 w 1513"/>
              <a:gd name="T23" fmla="*/ 993 h 1000"/>
              <a:gd name="T24" fmla="*/ 966 w 1513"/>
              <a:gd name="T25" fmla="*/ 999 h 1000"/>
              <a:gd name="T26" fmla="*/ 1132 w 1513"/>
              <a:gd name="T27" fmla="*/ 993 h 1000"/>
              <a:gd name="T28" fmla="*/ 1290 w 1513"/>
              <a:gd name="T29" fmla="*/ 987 h 1000"/>
              <a:gd name="T30" fmla="*/ 1353 w 1513"/>
              <a:gd name="T31" fmla="*/ 987 h 1000"/>
              <a:gd name="T32" fmla="*/ 1416 w 1513"/>
              <a:gd name="T33" fmla="*/ 987 h 1000"/>
              <a:gd name="T34" fmla="*/ 1472 w 1513"/>
              <a:gd name="T35" fmla="*/ 987 h 1000"/>
              <a:gd name="T36" fmla="*/ 1512 w 1513"/>
              <a:gd name="T37" fmla="*/ 987 h 1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1000"/>
              <a:gd name="T59" fmla="*/ 1513 w 1513"/>
              <a:gd name="T60" fmla="*/ 1000 h 1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1000">
                <a:moveTo>
                  <a:pt x="0" y="0"/>
                </a:moveTo>
                <a:lnTo>
                  <a:pt x="49" y="270"/>
                </a:lnTo>
                <a:lnTo>
                  <a:pt x="72" y="403"/>
                </a:lnTo>
                <a:lnTo>
                  <a:pt x="112" y="524"/>
                </a:lnTo>
                <a:lnTo>
                  <a:pt x="159" y="638"/>
                </a:lnTo>
                <a:lnTo>
                  <a:pt x="215" y="740"/>
                </a:lnTo>
                <a:lnTo>
                  <a:pt x="278" y="825"/>
                </a:lnTo>
                <a:lnTo>
                  <a:pt x="364" y="896"/>
                </a:lnTo>
                <a:lnTo>
                  <a:pt x="420" y="927"/>
                </a:lnTo>
                <a:lnTo>
                  <a:pt x="476" y="945"/>
                </a:lnTo>
                <a:lnTo>
                  <a:pt x="625" y="975"/>
                </a:lnTo>
                <a:lnTo>
                  <a:pt x="791" y="993"/>
                </a:lnTo>
                <a:lnTo>
                  <a:pt x="966" y="999"/>
                </a:lnTo>
                <a:lnTo>
                  <a:pt x="1132" y="993"/>
                </a:lnTo>
                <a:lnTo>
                  <a:pt x="1290" y="987"/>
                </a:lnTo>
                <a:lnTo>
                  <a:pt x="1353" y="987"/>
                </a:lnTo>
                <a:lnTo>
                  <a:pt x="1416" y="987"/>
                </a:lnTo>
                <a:lnTo>
                  <a:pt x="1472" y="987"/>
                </a:lnTo>
                <a:lnTo>
                  <a:pt x="1512" y="987"/>
                </a:lnTo>
              </a:path>
            </a:pathLst>
          </a:custGeom>
          <a:noFill/>
          <a:ln w="25400" cap="rnd">
            <a:solidFill>
              <a:schemeClr val="tx2"/>
            </a:solidFill>
            <a:round/>
            <a:headEnd type="none" w="sm" len="sm"/>
            <a:tailEnd type="stealth" w="med" len="med"/>
          </a:ln>
        </p:spPr>
        <p:txBody>
          <a:bodyPr/>
          <a:lstStyle/>
          <a:p>
            <a:pPr fontAlgn="base">
              <a:spcBef>
                <a:spcPct val="0"/>
              </a:spcBef>
              <a:spcAft>
                <a:spcPct val="0"/>
              </a:spcAft>
            </a:pPr>
            <a:endParaRPr lang="en-US">
              <a:solidFill>
                <a:srgbClr val="000000"/>
              </a:solidFill>
            </a:endParaRPr>
          </a:p>
        </p:txBody>
      </p:sp>
      <p:sp>
        <p:nvSpPr>
          <p:cNvPr id="21524" name="Arc 22"/>
          <p:cNvSpPr>
            <a:spLocks/>
          </p:cNvSpPr>
          <p:nvPr/>
        </p:nvSpPr>
        <p:spPr bwMode="auto">
          <a:xfrm>
            <a:off x="1258888" y="2219325"/>
            <a:ext cx="847725" cy="238125"/>
          </a:xfrm>
          <a:custGeom>
            <a:avLst/>
            <a:gdLst>
              <a:gd name="T0" fmla="*/ 847725 w 21973"/>
              <a:gd name="T1" fmla="*/ 238092 h 21600"/>
              <a:gd name="T2" fmla="*/ 0 w 21973"/>
              <a:gd name="T3" fmla="*/ 0 h 21600"/>
              <a:gd name="T4" fmla="*/ 833335 w 21973"/>
              <a:gd name="T5" fmla="*/ 0 h 21600"/>
              <a:gd name="T6" fmla="*/ 0 60000 65536"/>
              <a:gd name="T7" fmla="*/ 0 60000 65536"/>
              <a:gd name="T8" fmla="*/ 0 60000 65536"/>
              <a:gd name="T9" fmla="*/ 0 w 21973"/>
              <a:gd name="T10" fmla="*/ 0 h 21600"/>
              <a:gd name="T11" fmla="*/ 21973 w 21973"/>
              <a:gd name="T12" fmla="*/ 21600 h 21600"/>
            </a:gdLst>
            <a:ahLst/>
            <a:cxnLst>
              <a:cxn ang="T6">
                <a:pos x="T0" y="T1"/>
              </a:cxn>
              <a:cxn ang="T7">
                <a:pos x="T2" y="T3"/>
              </a:cxn>
              <a:cxn ang="T8">
                <a:pos x="T4" y="T5"/>
              </a:cxn>
            </a:cxnLst>
            <a:rect l="T9" t="T10" r="T11" b="T12"/>
            <a:pathLst>
              <a:path w="21973" h="21600" fill="none" extrusionOk="0">
                <a:moveTo>
                  <a:pt x="21972" y="21596"/>
                </a:moveTo>
                <a:cubicBezTo>
                  <a:pt x="21848" y="21598"/>
                  <a:pt x="21724" y="21599"/>
                  <a:pt x="21600" y="21600"/>
                </a:cubicBezTo>
                <a:cubicBezTo>
                  <a:pt x="9670" y="21600"/>
                  <a:pt x="0" y="11929"/>
                  <a:pt x="0" y="0"/>
                </a:cubicBezTo>
              </a:path>
              <a:path w="21973" h="21600" stroke="0" extrusionOk="0">
                <a:moveTo>
                  <a:pt x="21972" y="21596"/>
                </a:moveTo>
                <a:cubicBezTo>
                  <a:pt x="21848" y="21598"/>
                  <a:pt x="21724" y="21599"/>
                  <a:pt x="21600" y="21600"/>
                </a:cubicBezTo>
                <a:cubicBezTo>
                  <a:pt x="9670" y="21600"/>
                  <a:pt x="0" y="11929"/>
                  <a:pt x="0" y="0"/>
                </a:cubicBezTo>
                <a:lnTo>
                  <a:pt x="21600" y="0"/>
                </a:lnTo>
                <a:close/>
              </a:path>
            </a:pathLst>
          </a:custGeom>
          <a:noFill/>
          <a:ln w="12700" cap="rnd">
            <a:solidFill>
              <a:schemeClr val="tx1"/>
            </a:solidFill>
            <a:round/>
            <a:headEnd type="oval" w="med" len="med"/>
            <a:tailEnd type="oval" w="med" len="med"/>
          </a:ln>
        </p:spPr>
        <p:txBody>
          <a:bodyPr wrap="none" anchor="ctr"/>
          <a:lstStyle/>
          <a:p>
            <a:pPr fontAlgn="base">
              <a:spcBef>
                <a:spcPct val="0"/>
              </a:spcBef>
              <a:spcAft>
                <a:spcPct val="0"/>
              </a:spcAft>
            </a:pPr>
            <a:endParaRPr lang="en-US">
              <a:solidFill>
                <a:srgbClr val="000000"/>
              </a:solidFill>
            </a:endParaRPr>
          </a:p>
        </p:txBody>
      </p:sp>
      <p:sp>
        <p:nvSpPr>
          <p:cNvPr id="21525" name="Oval 23"/>
          <p:cNvSpPr>
            <a:spLocks noChangeArrowheads="1"/>
          </p:cNvSpPr>
          <p:nvPr/>
        </p:nvSpPr>
        <p:spPr bwMode="auto">
          <a:xfrm>
            <a:off x="2895600" y="2819400"/>
            <a:ext cx="3616325" cy="1320800"/>
          </a:xfrm>
          <a:prstGeom prst="ellipse">
            <a:avLst/>
          </a:prstGeom>
          <a:noFill/>
          <a:ln w="12700">
            <a:solidFill>
              <a:srgbClr val="FF0033"/>
            </a:solidFill>
            <a:round/>
            <a:headEnd/>
            <a:tailEnd/>
          </a:ln>
        </p:spPr>
        <p:txBody>
          <a:bodyPr wrap="none" anchor="ctr"/>
          <a:lstStyle/>
          <a:p>
            <a:pPr fontAlgn="base">
              <a:spcBef>
                <a:spcPct val="0"/>
              </a:spcBef>
              <a:spcAft>
                <a:spcPct val="0"/>
              </a:spcAft>
            </a:pPr>
            <a:endParaRPr lang="en-US">
              <a:solidFill>
                <a:srgbClr val="000000"/>
              </a:solidFill>
            </a:endParaRPr>
          </a:p>
        </p:txBody>
      </p:sp>
      <p:grpSp>
        <p:nvGrpSpPr>
          <p:cNvPr id="3" name="Group 24"/>
          <p:cNvGrpSpPr>
            <a:grpSpLocks/>
          </p:cNvGrpSpPr>
          <p:nvPr/>
        </p:nvGrpSpPr>
        <p:grpSpPr bwMode="auto">
          <a:xfrm>
            <a:off x="4135438" y="5221288"/>
            <a:ext cx="1411287" cy="839787"/>
            <a:chOff x="2605" y="3289"/>
            <a:chExt cx="889" cy="529"/>
          </a:xfrm>
        </p:grpSpPr>
        <p:sp>
          <p:nvSpPr>
            <p:cNvPr id="21554" name="Rectangle 25"/>
            <p:cNvSpPr>
              <a:spLocks noChangeArrowheads="1"/>
            </p:cNvSpPr>
            <p:nvPr/>
          </p:nvSpPr>
          <p:spPr bwMode="auto">
            <a:xfrm>
              <a:off x="2831" y="3504"/>
              <a:ext cx="422" cy="314"/>
            </a:xfrm>
            <a:prstGeom prst="rect">
              <a:avLst/>
            </a:prstGeom>
            <a:solidFill>
              <a:srgbClr val="996633"/>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1555" name="Rectangle 26"/>
            <p:cNvSpPr>
              <a:spLocks noChangeArrowheads="1"/>
            </p:cNvSpPr>
            <p:nvPr/>
          </p:nvSpPr>
          <p:spPr bwMode="auto">
            <a:xfrm>
              <a:off x="3010" y="3610"/>
              <a:ext cx="103" cy="208"/>
            </a:xfrm>
            <a:prstGeom prst="rect">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1556" name="AutoShape 27"/>
            <p:cNvSpPr>
              <a:spLocks noChangeArrowheads="1"/>
            </p:cNvSpPr>
            <p:nvPr/>
          </p:nvSpPr>
          <p:spPr bwMode="auto">
            <a:xfrm>
              <a:off x="2831" y="3289"/>
              <a:ext cx="422" cy="245"/>
            </a:xfrm>
            <a:prstGeom prst="triangle">
              <a:avLst>
                <a:gd name="adj" fmla="val 47884"/>
              </a:avLst>
            </a:prstGeom>
            <a:solidFill>
              <a:schemeClr val="accent1"/>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grpSp>
          <p:nvGrpSpPr>
            <p:cNvPr id="4" name="Group 28"/>
            <p:cNvGrpSpPr>
              <a:grpSpLocks/>
            </p:cNvGrpSpPr>
            <p:nvPr/>
          </p:nvGrpSpPr>
          <p:grpSpPr bwMode="auto">
            <a:xfrm>
              <a:off x="2605" y="3377"/>
              <a:ext cx="889" cy="183"/>
              <a:chOff x="2605" y="3377"/>
              <a:chExt cx="889" cy="183"/>
            </a:xfrm>
          </p:grpSpPr>
          <p:pic>
            <p:nvPicPr>
              <p:cNvPr id="21558" name="Picture 29"/>
              <p:cNvPicPr>
                <a:picLocks noChangeArrowheads="1"/>
              </p:cNvPicPr>
              <p:nvPr/>
            </p:nvPicPr>
            <p:blipFill>
              <a:blip r:embed="rId5" cstate="print"/>
              <a:srcRect/>
              <a:stretch>
                <a:fillRect/>
              </a:stretch>
            </p:blipFill>
            <p:spPr bwMode="auto">
              <a:xfrm>
                <a:off x="2605" y="3377"/>
                <a:ext cx="889" cy="183"/>
              </a:xfrm>
              <a:prstGeom prst="rect">
                <a:avLst/>
              </a:prstGeom>
              <a:noFill/>
              <a:ln w="9525">
                <a:noFill/>
                <a:miter lim="800000"/>
                <a:headEnd/>
                <a:tailEnd/>
              </a:ln>
            </p:spPr>
          </p:pic>
          <p:sp>
            <p:nvSpPr>
              <p:cNvPr id="21559" name="Rectangle 30"/>
              <p:cNvSpPr>
                <a:spLocks noChangeArrowheads="1"/>
              </p:cNvSpPr>
              <p:nvPr/>
            </p:nvSpPr>
            <p:spPr bwMode="auto">
              <a:xfrm>
                <a:off x="2858" y="3443"/>
                <a:ext cx="377" cy="66"/>
              </a:xfrm>
              <a:prstGeom prst="rect">
                <a:avLst/>
              </a:prstGeom>
              <a:noFill/>
              <a:ln w="9525">
                <a:noFill/>
                <a:miter lim="800000"/>
                <a:headEnd/>
                <a:tailEnd/>
              </a:ln>
            </p:spPr>
            <p:txBody>
              <a:bodyPr wrap="none" lIns="92075" tIns="46038" rIns="92075" bIns="46038" anchor="ctr"/>
              <a:lstStyle/>
              <a:p>
                <a:pPr algn="ctr" eaLnBrk="0" fontAlgn="base" hangingPunct="0">
                  <a:spcBef>
                    <a:spcPct val="0"/>
                  </a:spcBef>
                  <a:spcAft>
                    <a:spcPct val="0"/>
                  </a:spcAft>
                </a:pPr>
                <a:r>
                  <a:rPr lang="en-US" sz="1400">
                    <a:solidFill>
                      <a:srgbClr val="000000"/>
                    </a:solidFill>
                    <a:latin typeface="Arial Narrow" pitchFamily="34" charset="0"/>
                  </a:rPr>
                  <a:t>CAFE</a:t>
                </a:r>
              </a:p>
            </p:txBody>
          </p:sp>
        </p:grpSp>
      </p:grpSp>
      <p:grpSp>
        <p:nvGrpSpPr>
          <p:cNvPr id="5" name="Group 31"/>
          <p:cNvGrpSpPr>
            <a:grpSpLocks/>
          </p:cNvGrpSpPr>
          <p:nvPr/>
        </p:nvGrpSpPr>
        <p:grpSpPr bwMode="auto">
          <a:xfrm>
            <a:off x="4086225" y="5924550"/>
            <a:ext cx="228600" cy="282575"/>
            <a:chOff x="2574" y="3732"/>
            <a:chExt cx="144" cy="178"/>
          </a:xfrm>
        </p:grpSpPr>
        <p:sp>
          <p:nvSpPr>
            <p:cNvPr id="21544" name="Oval 32"/>
            <p:cNvSpPr>
              <a:spLocks noChangeArrowheads="1"/>
            </p:cNvSpPr>
            <p:nvPr/>
          </p:nvSpPr>
          <p:spPr bwMode="auto">
            <a:xfrm>
              <a:off x="2611" y="3732"/>
              <a:ext cx="33" cy="33"/>
            </a:xfrm>
            <a:prstGeom prst="ellipse">
              <a:avLst/>
            </a:prstGeom>
            <a:solidFill>
              <a:srgbClr val="FF66FF"/>
            </a:solidFill>
            <a:ln w="12700">
              <a:solidFill>
                <a:schemeClr val="bg2"/>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545" name="Rectangle 33"/>
            <p:cNvSpPr>
              <a:spLocks noChangeArrowheads="1"/>
            </p:cNvSpPr>
            <p:nvPr/>
          </p:nvSpPr>
          <p:spPr bwMode="auto">
            <a:xfrm>
              <a:off x="2611" y="3768"/>
              <a:ext cx="33" cy="69"/>
            </a:xfrm>
            <a:prstGeom prst="rect">
              <a:avLst/>
            </a:prstGeom>
            <a:solidFill>
              <a:srgbClr val="FF66FF"/>
            </a:solidFill>
            <a:ln w="12700">
              <a:solidFill>
                <a:schemeClr val="bg2"/>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1546" name="Line 34"/>
            <p:cNvSpPr>
              <a:spLocks noChangeShapeType="1"/>
            </p:cNvSpPr>
            <p:nvPr/>
          </p:nvSpPr>
          <p:spPr bwMode="auto">
            <a:xfrm flipH="1">
              <a:off x="2575" y="3767"/>
              <a:ext cx="35" cy="36"/>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7" name="Line 35"/>
            <p:cNvSpPr>
              <a:spLocks noChangeShapeType="1"/>
            </p:cNvSpPr>
            <p:nvPr/>
          </p:nvSpPr>
          <p:spPr bwMode="auto">
            <a:xfrm>
              <a:off x="2646" y="3767"/>
              <a:ext cx="36" cy="36"/>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8" name="Line 36"/>
            <p:cNvSpPr>
              <a:spLocks noChangeShapeType="1"/>
            </p:cNvSpPr>
            <p:nvPr/>
          </p:nvSpPr>
          <p:spPr bwMode="auto">
            <a:xfrm>
              <a:off x="2646" y="3839"/>
              <a:ext cx="36" cy="35"/>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9" name="Line 37"/>
            <p:cNvSpPr>
              <a:spLocks noChangeShapeType="1"/>
            </p:cNvSpPr>
            <p:nvPr/>
          </p:nvSpPr>
          <p:spPr bwMode="auto">
            <a:xfrm>
              <a:off x="2682" y="3875"/>
              <a:ext cx="0" cy="35"/>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50" name="Line 38"/>
            <p:cNvSpPr>
              <a:spLocks noChangeShapeType="1"/>
            </p:cNvSpPr>
            <p:nvPr/>
          </p:nvSpPr>
          <p:spPr bwMode="auto">
            <a:xfrm>
              <a:off x="2610" y="3839"/>
              <a:ext cx="0" cy="35"/>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51" name="Line 39"/>
            <p:cNvSpPr>
              <a:spLocks noChangeShapeType="1"/>
            </p:cNvSpPr>
            <p:nvPr/>
          </p:nvSpPr>
          <p:spPr bwMode="auto">
            <a:xfrm flipH="1">
              <a:off x="2575" y="3875"/>
              <a:ext cx="35" cy="35"/>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52" name="Line 40"/>
            <p:cNvSpPr>
              <a:spLocks noChangeShapeType="1"/>
            </p:cNvSpPr>
            <p:nvPr/>
          </p:nvSpPr>
          <p:spPr bwMode="auto">
            <a:xfrm flipH="1">
              <a:off x="2574" y="3803"/>
              <a:ext cx="1" cy="36"/>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53" name="Line 41"/>
            <p:cNvSpPr>
              <a:spLocks noChangeShapeType="1"/>
            </p:cNvSpPr>
            <p:nvPr/>
          </p:nvSpPr>
          <p:spPr bwMode="auto">
            <a:xfrm>
              <a:off x="2682" y="3803"/>
              <a:ext cx="36" cy="36"/>
            </a:xfrm>
            <a:prstGeom prst="line">
              <a:avLst/>
            </a:prstGeom>
            <a:noFill/>
            <a:ln w="12700">
              <a:solidFill>
                <a:schemeClr val="bg2"/>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grpSp>
      <p:grpSp>
        <p:nvGrpSpPr>
          <p:cNvPr id="6" name="Group 42"/>
          <p:cNvGrpSpPr>
            <a:grpSpLocks/>
          </p:cNvGrpSpPr>
          <p:nvPr/>
        </p:nvGrpSpPr>
        <p:grpSpPr bwMode="auto">
          <a:xfrm>
            <a:off x="4410075" y="5749925"/>
            <a:ext cx="534988" cy="433388"/>
            <a:chOff x="2778" y="3622"/>
            <a:chExt cx="337" cy="273"/>
          </a:xfrm>
        </p:grpSpPr>
        <p:sp>
          <p:nvSpPr>
            <p:cNvPr id="21531" name="AutoShape 43"/>
            <p:cNvSpPr>
              <a:spLocks noChangeArrowheads="1"/>
            </p:cNvSpPr>
            <p:nvPr/>
          </p:nvSpPr>
          <p:spPr bwMode="auto">
            <a:xfrm>
              <a:off x="2778" y="3801"/>
              <a:ext cx="246" cy="94"/>
            </a:xfrm>
            <a:prstGeom prst="rightArrow">
              <a:avLst>
                <a:gd name="adj1" fmla="val 50000"/>
                <a:gd name="adj2" fmla="val 65450"/>
              </a:avLst>
            </a:prstGeom>
            <a:solidFill>
              <a:srgbClr val="FFFF00"/>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1532" name="Freeform 44"/>
            <p:cNvSpPr>
              <a:spLocks/>
            </p:cNvSpPr>
            <p:nvPr/>
          </p:nvSpPr>
          <p:spPr bwMode="auto">
            <a:xfrm>
              <a:off x="3030" y="3679"/>
              <a:ext cx="85" cy="207"/>
            </a:xfrm>
            <a:custGeom>
              <a:avLst/>
              <a:gdLst>
                <a:gd name="T0" fmla="*/ 0 w 85"/>
                <a:gd name="T1" fmla="*/ 206 h 207"/>
                <a:gd name="T2" fmla="*/ 32 w 85"/>
                <a:gd name="T3" fmla="*/ 200 h 207"/>
                <a:gd name="T4" fmla="*/ 58 w 85"/>
                <a:gd name="T5" fmla="*/ 189 h 207"/>
                <a:gd name="T6" fmla="*/ 79 w 85"/>
                <a:gd name="T7" fmla="*/ 168 h 207"/>
                <a:gd name="T8" fmla="*/ 84 w 85"/>
                <a:gd name="T9" fmla="*/ 142 h 207"/>
                <a:gd name="T10" fmla="*/ 84 w 85"/>
                <a:gd name="T11" fmla="*/ 82 h 207"/>
                <a:gd name="T12" fmla="*/ 79 w 85"/>
                <a:gd name="T13" fmla="*/ 64 h 207"/>
                <a:gd name="T14" fmla="*/ 69 w 85"/>
                <a:gd name="T15" fmla="*/ 47 h 207"/>
                <a:gd name="T16" fmla="*/ 52 w 85"/>
                <a:gd name="T17" fmla="*/ 32 h 207"/>
                <a:gd name="T18" fmla="*/ 26 w 85"/>
                <a:gd name="T19" fmla="*/ 24 h 207"/>
                <a:gd name="T20" fmla="*/ 26 w 85"/>
                <a:gd name="T21" fmla="*/ 0 h 207"/>
                <a:gd name="T22" fmla="*/ 0 w 85"/>
                <a:gd name="T23" fmla="*/ 47 h 207"/>
                <a:gd name="T24" fmla="*/ 26 w 85"/>
                <a:gd name="T25" fmla="*/ 102 h 207"/>
                <a:gd name="T26" fmla="*/ 26 w 85"/>
                <a:gd name="T27" fmla="*/ 82 h 207"/>
                <a:gd name="T28" fmla="*/ 52 w 85"/>
                <a:gd name="T29" fmla="*/ 93 h 207"/>
                <a:gd name="T30" fmla="*/ 74 w 85"/>
                <a:gd name="T31" fmla="*/ 110 h 207"/>
                <a:gd name="T32" fmla="*/ 74 w 85"/>
                <a:gd name="T33" fmla="*/ 110 h 207"/>
                <a:gd name="T34" fmla="*/ 58 w 85"/>
                <a:gd name="T35" fmla="*/ 125 h 207"/>
                <a:gd name="T36" fmla="*/ 42 w 85"/>
                <a:gd name="T37" fmla="*/ 137 h 207"/>
                <a:gd name="T38" fmla="*/ 20 w 85"/>
                <a:gd name="T39" fmla="*/ 142 h 207"/>
                <a:gd name="T40" fmla="*/ 0 w 85"/>
                <a:gd name="T41" fmla="*/ 145 h 207"/>
                <a:gd name="T42" fmla="*/ 0 w 85"/>
                <a:gd name="T43" fmla="*/ 206 h 2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207"/>
                <a:gd name="T68" fmla="*/ 85 w 85"/>
                <a:gd name="T69" fmla="*/ 207 h 2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207">
                  <a:moveTo>
                    <a:pt x="0" y="206"/>
                  </a:moveTo>
                  <a:lnTo>
                    <a:pt x="32" y="200"/>
                  </a:lnTo>
                  <a:lnTo>
                    <a:pt x="58" y="189"/>
                  </a:lnTo>
                  <a:lnTo>
                    <a:pt x="79" y="168"/>
                  </a:lnTo>
                  <a:lnTo>
                    <a:pt x="84" y="142"/>
                  </a:lnTo>
                  <a:lnTo>
                    <a:pt x="84" y="82"/>
                  </a:lnTo>
                  <a:lnTo>
                    <a:pt x="79" y="64"/>
                  </a:lnTo>
                  <a:lnTo>
                    <a:pt x="69" y="47"/>
                  </a:lnTo>
                  <a:lnTo>
                    <a:pt x="52" y="32"/>
                  </a:lnTo>
                  <a:lnTo>
                    <a:pt x="26" y="24"/>
                  </a:lnTo>
                  <a:lnTo>
                    <a:pt x="26" y="0"/>
                  </a:lnTo>
                  <a:lnTo>
                    <a:pt x="0" y="47"/>
                  </a:lnTo>
                  <a:lnTo>
                    <a:pt x="26" y="102"/>
                  </a:lnTo>
                  <a:lnTo>
                    <a:pt x="26" y="82"/>
                  </a:lnTo>
                  <a:lnTo>
                    <a:pt x="52" y="93"/>
                  </a:lnTo>
                  <a:lnTo>
                    <a:pt x="74" y="110"/>
                  </a:lnTo>
                  <a:lnTo>
                    <a:pt x="58" y="125"/>
                  </a:lnTo>
                  <a:lnTo>
                    <a:pt x="42" y="137"/>
                  </a:lnTo>
                  <a:lnTo>
                    <a:pt x="20" y="142"/>
                  </a:lnTo>
                  <a:lnTo>
                    <a:pt x="0" y="145"/>
                  </a:lnTo>
                  <a:lnTo>
                    <a:pt x="0" y="206"/>
                  </a:lnTo>
                </a:path>
              </a:pathLst>
            </a:custGeom>
            <a:solidFill>
              <a:srgbClr val="FFFF00"/>
            </a:solidFill>
            <a:ln w="12700" cap="rnd">
              <a:solidFill>
                <a:schemeClr val="tx1"/>
              </a:solidFill>
              <a:round/>
              <a:headEnd/>
              <a:tailEnd/>
            </a:ln>
          </p:spPr>
          <p:txBody>
            <a:bodyPr/>
            <a:lstStyle/>
            <a:p>
              <a:pPr fontAlgn="base">
                <a:spcBef>
                  <a:spcPct val="0"/>
                </a:spcBef>
                <a:spcAft>
                  <a:spcPct val="0"/>
                </a:spcAft>
              </a:pPr>
              <a:endParaRPr lang="en-US">
                <a:solidFill>
                  <a:srgbClr val="000000"/>
                </a:solidFill>
              </a:endParaRPr>
            </a:p>
          </p:txBody>
        </p:sp>
        <p:grpSp>
          <p:nvGrpSpPr>
            <p:cNvPr id="7" name="Group 45"/>
            <p:cNvGrpSpPr>
              <a:grpSpLocks/>
            </p:cNvGrpSpPr>
            <p:nvPr/>
          </p:nvGrpSpPr>
          <p:grpSpPr bwMode="auto">
            <a:xfrm>
              <a:off x="2885" y="3622"/>
              <a:ext cx="143" cy="178"/>
              <a:chOff x="2885" y="3622"/>
              <a:chExt cx="143" cy="178"/>
            </a:xfrm>
          </p:grpSpPr>
          <p:sp>
            <p:nvSpPr>
              <p:cNvPr id="21534" name="Oval 46"/>
              <p:cNvSpPr>
                <a:spLocks noChangeArrowheads="1"/>
              </p:cNvSpPr>
              <p:nvPr/>
            </p:nvSpPr>
            <p:spPr bwMode="auto">
              <a:xfrm>
                <a:off x="2922" y="3622"/>
                <a:ext cx="32" cy="32"/>
              </a:xfrm>
              <a:prstGeom prst="ellipse">
                <a:avLst/>
              </a:prstGeom>
              <a:solidFill>
                <a:srgbClr val="FF66FF"/>
              </a:solidFill>
              <a:ln w="127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1535" name="Rectangle 47"/>
              <p:cNvSpPr>
                <a:spLocks noChangeArrowheads="1"/>
              </p:cNvSpPr>
              <p:nvPr/>
            </p:nvSpPr>
            <p:spPr bwMode="auto">
              <a:xfrm>
                <a:off x="2922" y="3658"/>
                <a:ext cx="32" cy="68"/>
              </a:xfrm>
              <a:prstGeom prst="rect">
                <a:avLst/>
              </a:prstGeom>
              <a:solidFill>
                <a:srgbClr val="FF66FF"/>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1536" name="Line 48"/>
              <p:cNvSpPr>
                <a:spLocks noChangeShapeType="1"/>
              </p:cNvSpPr>
              <p:nvPr/>
            </p:nvSpPr>
            <p:spPr bwMode="auto">
              <a:xfrm flipH="1">
                <a:off x="2885" y="3657"/>
                <a:ext cx="35" cy="35"/>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37" name="Line 49"/>
              <p:cNvSpPr>
                <a:spLocks noChangeShapeType="1"/>
              </p:cNvSpPr>
              <p:nvPr/>
            </p:nvSpPr>
            <p:spPr bwMode="auto">
              <a:xfrm>
                <a:off x="2957" y="3657"/>
                <a:ext cx="36" cy="35"/>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38" name="Line 50"/>
              <p:cNvSpPr>
                <a:spLocks noChangeShapeType="1"/>
              </p:cNvSpPr>
              <p:nvPr/>
            </p:nvSpPr>
            <p:spPr bwMode="auto">
              <a:xfrm>
                <a:off x="2957" y="3728"/>
                <a:ext cx="36" cy="36"/>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39" name="Line 51"/>
              <p:cNvSpPr>
                <a:spLocks noChangeShapeType="1"/>
              </p:cNvSpPr>
              <p:nvPr/>
            </p:nvSpPr>
            <p:spPr bwMode="auto">
              <a:xfrm>
                <a:off x="2993" y="3764"/>
                <a:ext cx="0" cy="36"/>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0" name="Line 52"/>
              <p:cNvSpPr>
                <a:spLocks noChangeShapeType="1"/>
              </p:cNvSpPr>
              <p:nvPr/>
            </p:nvSpPr>
            <p:spPr bwMode="auto">
              <a:xfrm>
                <a:off x="2920" y="3728"/>
                <a:ext cx="1" cy="36"/>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1" name="Line 53"/>
              <p:cNvSpPr>
                <a:spLocks noChangeShapeType="1"/>
              </p:cNvSpPr>
              <p:nvPr/>
            </p:nvSpPr>
            <p:spPr bwMode="auto">
              <a:xfrm flipH="1">
                <a:off x="2885" y="3764"/>
                <a:ext cx="35" cy="36"/>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2" name="Line 54"/>
              <p:cNvSpPr>
                <a:spLocks noChangeShapeType="1"/>
              </p:cNvSpPr>
              <p:nvPr/>
            </p:nvSpPr>
            <p:spPr bwMode="auto">
              <a:xfrm>
                <a:off x="2885" y="3693"/>
                <a:ext cx="0" cy="34"/>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21543" name="Line 55"/>
              <p:cNvSpPr>
                <a:spLocks noChangeShapeType="1"/>
              </p:cNvSpPr>
              <p:nvPr/>
            </p:nvSpPr>
            <p:spPr bwMode="auto">
              <a:xfrm>
                <a:off x="2993" y="3693"/>
                <a:ext cx="35" cy="34"/>
              </a:xfrm>
              <a:prstGeom prst="line">
                <a:avLst/>
              </a:prstGeom>
              <a:noFill/>
              <a:ln w="127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grpSp>
      </p:grpSp>
      <p:sp>
        <p:nvSpPr>
          <p:cNvPr id="21529" name="Rectangle 56"/>
          <p:cNvSpPr>
            <a:spLocks noChangeArrowheads="1"/>
          </p:cNvSpPr>
          <p:nvPr/>
        </p:nvSpPr>
        <p:spPr bwMode="auto">
          <a:xfrm>
            <a:off x="6126163" y="5370513"/>
            <a:ext cx="2259012" cy="519112"/>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800">
                <a:solidFill>
                  <a:srgbClr val="000000"/>
                </a:solidFill>
                <a:latin typeface="Arial Black" pitchFamily="34" charset="0"/>
              </a:rPr>
              <a:t>Simulation</a:t>
            </a:r>
          </a:p>
        </p:txBody>
      </p:sp>
      <p:sp>
        <p:nvSpPr>
          <p:cNvPr id="21530" name="Rectangle 57"/>
          <p:cNvSpPr>
            <a:spLocks noChangeArrowheads="1"/>
          </p:cNvSpPr>
          <p:nvPr/>
        </p:nvSpPr>
        <p:spPr bwMode="auto">
          <a:xfrm>
            <a:off x="277813" y="1157287"/>
            <a:ext cx="2160587" cy="1062038"/>
          </a:xfrm>
          <a:prstGeom prst="rect">
            <a:avLst/>
          </a:prstGeom>
          <a:noFill/>
          <a:ln w="12700">
            <a:solidFill>
              <a:schemeClr val="tx1"/>
            </a:solidFill>
            <a:miter lim="800000"/>
            <a:headEnd/>
            <a:tailEnd/>
          </a:ln>
        </p:spPr>
        <p:txBody>
          <a:bodyPr wrap="none" lIns="92075" tIns="46038" rIns="92075" bIns="46038">
            <a:spAutoFit/>
          </a:bodyPr>
          <a:lstStyle/>
          <a:p>
            <a:pPr eaLnBrk="0" fontAlgn="base" hangingPunct="0">
              <a:spcBef>
                <a:spcPct val="0"/>
              </a:spcBef>
              <a:spcAft>
                <a:spcPct val="0"/>
              </a:spcAft>
              <a:tabLst>
                <a:tab pos="177800" algn="l"/>
                <a:tab pos="342900" algn="l"/>
              </a:tabLst>
            </a:pPr>
            <a:r>
              <a:rPr lang="en-US" sz="900" b="1" dirty="0">
                <a:solidFill>
                  <a:srgbClr val="000000"/>
                </a:solidFill>
                <a:latin typeface="Arial Narrow" pitchFamily="34" charset="0"/>
              </a:rPr>
              <a:t>construction</a:t>
            </a:r>
            <a:r>
              <a:rPr lang="en-US" sz="900" dirty="0">
                <a:solidFill>
                  <a:srgbClr val="000000"/>
                </a:solidFill>
                <a:latin typeface="Arial Narrow" pitchFamily="34" charset="0"/>
              </a:rPr>
              <a:t> </a:t>
            </a:r>
            <a:r>
              <a:rPr lang="en-US" sz="900" dirty="0">
                <a:solidFill>
                  <a:srgbClr val="000000"/>
                </a:solidFill>
                <a:latin typeface="Times New Roman" pitchFamily="18" charset="0"/>
              </a:rPr>
              <a:t>W</a:t>
            </a:r>
            <a:r>
              <a:rPr lang="en-US" sz="800" dirty="0">
                <a:solidFill>
                  <a:srgbClr val="000000"/>
                </a:solidFill>
                <a:latin typeface="Times New Roman" pitchFamily="18" charset="0"/>
              </a:rPr>
              <a:t>ALKED</a:t>
            </a:r>
            <a:endParaRPr lang="en-US" sz="900" i="1" dirty="0">
              <a:solidFill>
                <a:srgbClr val="000000"/>
              </a:solidFill>
              <a:latin typeface="Arial Narrow" pitchFamily="34" charset="0"/>
            </a:endParaRPr>
          </a:p>
          <a:p>
            <a:pPr eaLnBrk="0" fontAlgn="base" hangingPunct="0">
              <a:spcBef>
                <a:spcPct val="0"/>
              </a:spcBef>
              <a:spcAft>
                <a:spcPct val="0"/>
              </a:spcAft>
              <a:tabLst>
                <a:tab pos="177800" algn="l"/>
                <a:tab pos="342900" algn="l"/>
              </a:tabLst>
            </a:pPr>
            <a:r>
              <a:rPr lang="en-US" sz="900" dirty="0">
                <a:solidFill>
                  <a:srgbClr val="000000"/>
                </a:solidFill>
                <a:latin typeface="Arial Narrow" pitchFamily="34" charset="0"/>
              </a:rPr>
              <a:t>	</a:t>
            </a:r>
            <a:r>
              <a:rPr lang="en-US" sz="900" b="1" dirty="0">
                <a:solidFill>
                  <a:srgbClr val="000000"/>
                </a:solidFill>
                <a:latin typeface="Arial Narrow" pitchFamily="34" charset="0"/>
              </a:rPr>
              <a:t>form</a:t>
            </a:r>
          </a:p>
          <a:p>
            <a:pPr eaLnBrk="0" fontAlgn="base" hangingPunct="0">
              <a:lnSpc>
                <a:spcPct val="90000"/>
              </a:lnSpc>
              <a:spcBef>
                <a:spcPct val="0"/>
              </a:spcBef>
              <a:spcAft>
                <a:spcPct val="0"/>
              </a:spcAft>
              <a:tabLst>
                <a:tab pos="177800" algn="l"/>
                <a:tab pos="342900" algn="l"/>
              </a:tabLst>
            </a:pPr>
            <a:r>
              <a:rPr lang="en-US" sz="900" b="1" dirty="0">
                <a:solidFill>
                  <a:srgbClr val="000000"/>
                </a:solidFill>
                <a:latin typeface="Arial Narrow" pitchFamily="34" charset="0"/>
              </a:rPr>
              <a:t>		 </a:t>
            </a:r>
            <a:r>
              <a:rPr lang="en-US" sz="900" b="1" dirty="0" err="1">
                <a:solidFill>
                  <a:srgbClr val="000000"/>
                </a:solidFill>
                <a:latin typeface="Arial Narrow" pitchFamily="34" charset="0"/>
              </a:rPr>
              <a:t>self</a:t>
            </a:r>
            <a:r>
              <a:rPr lang="en-US" sz="900" i="1" baseline="-25000" dirty="0" err="1">
                <a:solidFill>
                  <a:srgbClr val="000000"/>
                </a:solidFill>
                <a:latin typeface="Arial Narrow" pitchFamily="34" charset="0"/>
              </a:rPr>
              <a:t>f</a:t>
            </a:r>
            <a:r>
              <a:rPr lang="en-US" sz="900" dirty="0" err="1">
                <a:solidFill>
                  <a:srgbClr val="000000"/>
                </a:solidFill>
                <a:latin typeface="Arial Narrow" pitchFamily="34" charset="0"/>
              </a:rPr>
              <a:t>.phon</a:t>
            </a:r>
            <a:r>
              <a:rPr lang="en-US" sz="900" b="1" dirty="0">
                <a:solidFill>
                  <a:srgbClr val="000000"/>
                </a:solidFill>
                <a:latin typeface="Arial Narrow" pitchFamily="34" charset="0"/>
              </a:rPr>
              <a:t> </a:t>
            </a:r>
            <a:r>
              <a:rPr lang="en-US" sz="1000" dirty="0">
                <a:solidFill>
                  <a:srgbClr val="000000"/>
                </a:solidFill>
                <a:latin typeface="Symbol" pitchFamily="18" charset="2"/>
                <a:sym typeface="Symbol" pitchFamily="18" charset="2"/>
              </a:rPr>
              <a:t></a:t>
            </a:r>
            <a:r>
              <a:rPr lang="en-US" sz="900" dirty="0">
                <a:solidFill>
                  <a:srgbClr val="000000"/>
                </a:solidFill>
                <a:latin typeface="Arial Narrow" pitchFamily="34" charset="0"/>
              </a:rPr>
              <a:t> [</a:t>
            </a:r>
            <a:r>
              <a:rPr lang="en-US" sz="900" dirty="0" err="1">
                <a:solidFill>
                  <a:srgbClr val="000000"/>
                </a:solidFill>
                <a:latin typeface="Arial Narrow" pitchFamily="34" charset="0"/>
              </a:rPr>
              <a:t>wakt</a:t>
            </a:r>
            <a:r>
              <a:rPr lang="en-US" sz="900" dirty="0">
                <a:solidFill>
                  <a:srgbClr val="000000"/>
                </a:solidFill>
                <a:latin typeface="Arial Narrow" pitchFamily="34" charset="0"/>
              </a:rPr>
              <a:t>]</a:t>
            </a:r>
            <a:endParaRPr lang="en-US" sz="900" b="1" dirty="0">
              <a:solidFill>
                <a:srgbClr val="000000"/>
              </a:solidFill>
              <a:latin typeface="Arial Narrow" pitchFamily="34" charset="0"/>
            </a:endParaRPr>
          </a:p>
          <a:p>
            <a:pPr eaLnBrk="0" fontAlgn="base" hangingPunct="0">
              <a:lnSpc>
                <a:spcPct val="90000"/>
              </a:lnSpc>
              <a:spcBef>
                <a:spcPct val="0"/>
              </a:spcBef>
              <a:spcAft>
                <a:spcPct val="0"/>
              </a:spcAft>
              <a:tabLst>
                <a:tab pos="177800" algn="l"/>
                <a:tab pos="342900" algn="l"/>
              </a:tabLst>
            </a:pPr>
            <a:r>
              <a:rPr lang="en-US" sz="900" b="1" dirty="0">
                <a:solidFill>
                  <a:srgbClr val="000000"/>
                </a:solidFill>
                <a:latin typeface="Arial Narrow" pitchFamily="34" charset="0"/>
              </a:rPr>
              <a:t>	meaning : </a:t>
            </a:r>
            <a:r>
              <a:rPr lang="en-US" sz="900" dirty="0">
                <a:solidFill>
                  <a:srgbClr val="000000"/>
                </a:solidFill>
                <a:latin typeface="Arial Narrow" pitchFamily="34" charset="0"/>
              </a:rPr>
              <a:t>Walk-Action</a:t>
            </a:r>
          </a:p>
          <a:p>
            <a:pPr eaLnBrk="0" fontAlgn="base" hangingPunct="0">
              <a:spcBef>
                <a:spcPct val="0"/>
              </a:spcBef>
              <a:spcAft>
                <a:spcPct val="0"/>
              </a:spcAft>
              <a:tabLst>
                <a:tab pos="177800" algn="l"/>
                <a:tab pos="342900" algn="l"/>
              </a:tabLst>
            </a:pPr>
            <a:r>
              <a:rPr lang="en-US" sz="900" b="1" dirty="0">
                <a:solidFill>
                  <a:srgbClr val="000000"/>
                </a:solidFill>
                <a:latin typeface="Arial Narrow" pitchFamily="34" charset="0"/>
              </a:rPr>
              <a:t>	  constraints</a:t>
            </a:r>
          </a:p>
          <a:p>
            <a:pPr eaLnBrk="0" fontAlgn="base" hangingPunct="0">
              <a:spcBef>
                <a:spcPct val="0"/>
              </a:spcBef>
              <a:spcAft>
                <a:spcPct val="0"/>
              </a:spcAft>
              <a:tabLst>
                <a:tab pos="177800" algn="l"/>
                <a:tab pos="342900" algn="l"/>
              </a:tabLst>
            </a:pPr>
            <a:r>
              <a:rPr lang="en-US" sz="900" b="1" dirty="0">
                <a:solidFill>
                  <a:srgbClr val="000000"/>
                </a:solidFill>
                <a:latin typeface="Arial Narrow" pitchFamily="34" charset="0"/>
              </a:rPr>
              <a:t>		 </a:t>
            </a:r>
            <a:r>
              <a:rPr lang="en-US" sz="900" b="1" dirty="0" err="1">
                <a:solidFill>
                  <a:srgbClr val="000000"/>
                </a:solidFill>
                <a:latin typeface="Arial Narrow" pitchFamily="34" charset="0"/>
              </a:rPr>
              <a:t>self</a:t>
            </a:r>
            <a:r>
              <a:rPr lang="en-US" sz="900" i="1" baseline="-25000" dirty="0" err="1">
                <a:solidFill>
                  <a:srgbClr val="000000"/>
                </a:solidFill>
                <a:latin typeface="Arial Narrow" pitchFamily="34" charset="0"/>
              </a:rPr>
              <a:t>m</a:t>
            </a:r>
            <a:r>
              <a:rPr lang="en-US" sz="900" dirty="0" err="1">
                <a:solidFill>
                  <a:srgbClr val="000000"/>
                </a:solidFill>
                <a:latin typeface="Arial Narrow" pitchFamily="34" charset="0"/>
              </a:rPr>
              <a:t>.time</a:t>
            </a:r>
            <a:r>
              <a:rPr lang="en-US" sz="900" dirty="0">
                <a:solidFill>
                  <a:srgbClr val="000000"/>
                </a:solidFill>
                <a:latin typeface="Arial Narrow" pitchFamily="34" charset="0"/>
              </a:rPr>
              <a:t> </a:t>
            </a:r>
            <a:r>
              <a:rPr lang="en-US" sz="900" i="1" dirty="0">
                <a:solidFill>
                  <a:srgbClr val="000000"/>
                </a:solidFill>
                <a:latin typeface="Arial Narrow" pitchFamily="34" charset="0"/>
              </a:rPr>
              <a:t>before</a:t>
            </a:r>
            <a:r>
              <a:rPr lang="en-US" sz="900" dirty="0">
                <a:solidFill>
                  <a:srgbClr val="000000"/>
                </a:solidFill>
                <a:latin typeface="Arial Narrow" pitchFamily="34" charset="0"/>
              </a:rPr>
              <a:t> </a:t>
            </a:r>
            <a:r>
              <a:rPr lang="en-US" sz="900" dirty="0" err="1">
                <a:solidFill>
                  <a:srgbClr val="000000"/>
                </a:solidFill>
                <a:latin typeface="Arial Narrow" pitchFamily="34" charset="0"/>
              </a:rPr>
              <a:t>Context.speech</a:t>
            </a:r>
            <a:r>
              <a:rPr lang="en-US" sz="900" dirty="0">
                <a:solidFill>
                  <a:srgbClr val="000000"/>
                </a:solidFill>
                <a:latin typeface="Arial Narrow" pitchFamily="34" charset="0"/>
              </a:rPr>
              <a:t>-time</a:t>
            </a:r>
          </a:p>
          <a:p>
            <a:pPr eaLnBrk="0" fontAlgn="base" hangingPunct="0">
              <a:spcBef>
                <a:spcPct val="0"/>
              </a:spcBef>
              <a:spcAft>
                <a:spcPct val="0"/>
              </a:spcAft>
              <a:tabLst>
                <a:tab pos="177800" algn="l"/>
                <a:tab pos="342900" algn="l"/>
              </a:tabLst>
            </a:pPr>
            <a:r>
              <a:rPr lang="en-US" sz="900" dirty="0">
                <a:solidFill>
                  <a:srgbClr val="000000"/>
                </a:solidFill>
                <a:latin typeface="Arial Narrow" pitchFamily="34" charset="0"/>
              </a:rPr>
              <a:t>		 </a:t>
            </a:r>
            <a:r>
              <a:rPr lang="en-US" sz="900" b="1" dirty="0" err="1">
                <a:solidFill>
                  <a:srgbClr val="000000"/>
                </a:solidFill>
                <a:latin typeface="Arial Narrow" pitchFamily="34" charset="0"/>
              </a:rPr>
              <a:t>self</a:t>
            </a:r>
            <a:r>
              <a:rPr lang="en-US" sz="900" i="1" baseline="-25000" dirty="0" err="1">
                <a:solidFill>
                  <a:srgbClr val="000000"/>
                </a:solidFill>
                <a:latin typeface="Arial Narrow" pitchFamily="34" charset="0"/>
              </a:rPr>
              <a:t>m</a:t>
            </a:r>
            <a:r>
              <a:rPr lang="en-US" sz="900" dirty="0">
                <a:solidFill>
                  <a:srgbClr val="000000"/>
                </a:solidFill>
                <a:latin typeface="Arial Narrow" pitchFamily="34" charset="0"/>
              </a:rPr>
              <a:t>..aspect </a:t>
            </a:r>
            <a:r>
              <a:rPr lang="en-US" sz="1000" dirty="0">
                <a:solidFill>
                  <a:srgbClr val="000000"/>
                </a:solidFill>
                <a:latin typeface="Symbol" pitchFamily="18" charset="2"/>
                <a:sym typeface="Symbol" pitchFamily="18" charset="2"/>
              </a:rPr>
              <a:t></a:t>
            </a:r>
            <a:r>
              <a:rPr lang="en-US" sz="900" dirty="0">
                <a:solidFill>
                  <a:srgbClr val="000000"/>
                </a:solidFill>
                <a:latin typeface="Arial Narrow" pitchFamily="34" charset="0"/>
              </a:rPr>
              <a:t> encapsulated</a:t>
            </a:r>
          </a:p>
        </p:txBody>
      </p:sp>
    </p:spTree>
    <p:extLst>
      <p:ext uri="{BB962C8B-B14F-4D97-AF65-F5344CB8AC3E}">
        <p14:creationId xmlns:p14="http://schemas.microsoft.com/office/powerpoint/2010/main" val="2541609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FF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ECG - NLU  Beyond the 1980s</a:t>
            </a:r>
            <a:br>
              <a:rPr lang="en-US" sz="3600" dirty="0"/>
            </a:br>
            <a:endParaRPr lang="en-US" sz="3600" dirty="0"/>
          </a:p>
        </p:txBody>
      </p:sp>
      <p:sp>
        <p:nvSpPr>
          <p:cNvPr id="3" name="Content Placeholder 2"/>
          <p:cNvSpPr>
            <a:spLocks noGrp="1"/>
          </p:cNvSpPr>
          <p:nvPr>
            <p:ph idx="1"/>
          </p:nvPr>
        </p:nvSpPr>
        <p:spPr>
          <a:xfrm>
            <a:off x="457200" y="1600200"/>
            <a:ext cx="8229600" cy="4343400"/>
          </a:xfrm>
        </p:spPr>
        <p:txBody>
          <a:bodyPr>
            <a:normAutofit fontScale="25000" lnSpcReduction="20000"/>
          </a:bodyPr>
          <a:lstStyle/>
          <a:p>
            <a:pPr marL="0" indent="0">
              <a:buNone/>
            </a:pPr>
            <a:r>
              <a:rPr lang="en-US" dirty="0"/>
              <a:t> </a:t>
            </a:r>
            <a:endParaRPr lang="en-US" sz="4900" dirty="0"/>
          </a:p>
          <a:p>
            <a:pPr marL="514350" lvl="0" indent="-514350">
              <a:buFont typeface="+mj-lt"/>
              <a:buAutoNum type="arabicPeriod"/>
            </a:pPr>
            <a:r>
              <a:rPr lang="en-US" sz="7200" dirty="0"/>
              <a:t>Much more computation</a:t>
            </a:r>
          </a:p>
          <a:p>
            <a:pPr marL="514350" lvl="0" indent="-514350">
              <a:buFont typeface="+mj-lt"/>
              <a:buAutoNum type="arabicPeriod"/>
            </a:pPr>
            <a:r>
              <a:rPr lang="en-US" sz="7200" dirty="0"/>
              <a:t>NLP technology</a:t>
            </a:r>
          </a:p>
          <a:p>
            <a:pPr marL="514350" lvl="0" indent="-514350">
              <a:buFont typeface="+mj-lt"/>
              <a:buAutoNum type="arabicPeriod"/>
            </a:pPr>
            <a:r>
              <a:rPr lang="en-US" sz="7200" dirty="0"/>
              <a:t>Construction Grammar: form-meaning pairs</a:t>
            </a:r>
          </a:p>
          <a:p>
            <a:pPr marL="0" indent="0">
              <a:buNone/>
            </a:pPr>
            <a:r>
              <a:rPr lang="en-US" sz="7200" dirty="0"/>
              <a:t>  </a:t>
            </a:r>
            <a:r>
              <a:rPr lang="en-US" sz="7200" dirty="0" smtClean="0"/>
              <a:t>	Conceptual </a:t>
            </a:r>
            <a:r>
              <a:rPr lang="en-US" sz="7200" dirty="0"/>
              <a:t>compositionality + Idioms, etc.</a:t>
            </a:r>
          </a:p>
          <a:p>
            <a:pPr marL="0" lvl="0" indent="0">
              <a:buNone/>
            </a:pPr>
            <a:r>
              <a:rPr lang="en-US" sz="7200" dirty="0"/>
              <a:t>4</a:t>
            </a:r>
            <a:r>
              <a:rPr lang="en-US" sz="7200" dirty="0" smtClean="0"/>
              <a:t>.     Cognitive </a:t>
            </a:r>
            <a:r>
              <a:rPr lang="en-US" sz="7200" dirty="0"/>
              <a:t>Linguistics: Conceptual primitives</a:t>
            </a:r>
          </a:p>
          <a:p>
            <a:pPr marL="0" indent="0">
              <a:buNone/>
            </a:pPr>
            <a:r>
              <a:rPr lang="en-US" sz="7200" dirty="0"/>
              <a:t>  </a:t>
            </a:r>
            <a:r>
              <a:rPr lang="en-US" sz="7200" dirty="0" smtClean="0"/>
              <a:t>	ECG </a:t>
            </a:r>
            <a:r>
              <a:rPr lang="en-US" sz="7200" dirty="0"/>
              <a:t>= Embodied Construction Grammar; 6 distinct uses of formalism</a:t>
            </a:r>
          </a:p>
          <a:p>
            <a:pPr marL="0" lvl="0" indent="0">
              <a:buNone/>
            </a:pPr>
            <a:r>
              <a:rPr lang="en-US" sz="7200" dirty="0" smtClean="0"/>
              <a:t>5.     </a:t>
            </a:r>
            <a:r>
              <a:rPr lang="en-US" sz="7200" dirty="0" smtClean="0">
                <a:solidFill>
                  <a:srgbClr val="FF0000"/>
                </a:solidFill>
              </a:rPr>
              <a:t>Constrained </a:t>
            </a:r>
            <a:r>
              <a:rPr lang="en-US" sz="7200" dirty="0">
                <a:solidFill>
                  <a:srgbClr val="FF0000"/>
                </a:solidFill>
              </a:rPr>
              <a:t>Best Fit : Analysis, Simulation, Learning</a:t>
            </a:r>
          </a:p>
          <a:p>
            <a:pPr marL="0" indent="0">
              <a:buNone/>
            </a:pPr>
            <a:r>
              <a:rPr lang="en-US" sz="7200" dirty="0" smtClean="0"/>
              <a:t>	  </a:t>
            </a:r>
            <a:r>
              <a:rPr lang="en-US" sz="7200" dirty="0"/>
              <a:t>Analysis uses Bayesian (form, meaning and context) best fit</a:t>
            </a:r>
          </a:p>
          <a:p>
            <a:pPr marL="0" lvl="0" indent="0">
              <a:buNone/>
            </a:pPr>
            <a:r>
              <a:rPr lang="en-US" sz="7200" dirty="0" smtClean="0"/>
              <a:t>6.      </a:t>
            </a:r>
            <a:r>
              <a:rPr lang="en-US" sz="7200" dirty="0" smtClean="0">
                <a:solidFill>
                  <a:srgbClr val="FF0000"/>
                </a:solidFill>
              </a:rPr>
              <a:t>Under-specification</a:t>
            </a:r>
            <a:r>
              <a:rPr lang="en-US" sz="7200" dirty="0">
                <a:solidFill>
                  <a:srgbClr val="FF0000"/>
                </a:solidFill>
              </a:rPr>
              <a:t>: Meaning involves context, goals, etc.</a:t>
            </a:r>
          </a:p>
          <a:p>
            <a:pPr marL="0" indent="0">
              <a:buNone/>
            </a:pPr>
            <a:r>
              <a:rPr lang="en-US" sz="7200" dirty="0" smtClean="0">
                <a:solidFill>
                  <a:srgbClr val="FF0000"/>
                </a:solidFill>
              </a:rPr>
              <a:t>	  </a:t>
            </a:r>
            <a:r>
              <a:rPr lang="en-US" sz="7200" dirty="0">
                <a:solidFill>
                  <a:srgbClr val="FF0000"/>
                </a:solidFill>
              </a:rPr>
              <a:t>SemSpec = Semantic/Simulation Specification</a:t>
            </a:r>
          </a:p>
          <a:p>
            <a:pPr marL="0" lvl="0" indent="0">
              <a:buNone/>
            </a:pPr>
            <a:r>
              <a:rPr lang="en-US" sz="7200" dirty="0" smtClean="0"/>
              <a:t>7</a:t>
            </a:r>
            <a:r>
              <a:rPr lang="en-US" sz="7200" dirty="0" smtClean="0">
                <a:solidFill>
                  <a:srgbClr val="FF0000"/>
                </a:solidFill>
              </a:rPr>
              <a:t>.       Simulation </a:t>
            </a:r>
            <a:r>
              <a:rPr lang="en-US" sz="7200" dirty="0">
                <a:solidFill>
                  <a:srgbClr val="FF0000"/>
                </a:solidFill>
              </a:rPr>
              <a:t>Semantics; Meaning as action/simulation</a:t>
            </a:r>
          </a:p>
          <a:p>
            <a:pPr marL="0" lvl="0" indent="0">
              <a:buNone/>
            </a:pPr>
            <a:r>
              <a:rPr lang="en-US" sz="7200" dirty="0" smtClean="0"/>
              <a:t>8.       CPRM</a:t>
            </a:r>
            <a:r>
              <a:rPr lang="en-US" sz="7200" dirty="0"/>
              <a:t>= Coordinated Probabilistic Relational Models; Petri Nets ++</a:t>
            </a:r>
          </a:p>
          <a:p>
            <a:pPr marL="0" indent="0">
              <a:buNone/>
            </a:pPr>
            <a:r>
              <a:rPr lang="en-US" sz="7200" dirty="0" smtClean="0"/>
              <a:t>	  </a:t>
            </a:r>
            <a:r>
              <a:rPr lang="en-US" sz="7200" dirty="0">
                <a:solidFill>
                  <a:srgbClr val="FF0000"/>
                </a:solidFill>
              </a:rPr>
              <a:t>Action formalism works as a generative model </a:t>
            </a:r>
          </a:p>
          <a:p>
            <a:pPr marL="0" lvl="0" indent="0">
              <a:buNone/>
            </a:pPr>
            <a:r>
              <a:rPr lang="en-US" sz="7200" dirty="0" smtClean="0"/>
              <a:t>9.        Domain </a:t>
            </a:r>
            <a:r>
              <a:rPr lang="en-US" sz="7200" dirty="0"/>
              <a:t>Semantics; Need rich semantics on the Action side</a:t>
            </a:r>
          </a:p>
          <a:p>
            <a:pPr marL="0" indent="0">
              <a:buNone/>
            </a:pPr>
            <a:r>
              <a:rPr lang="en-US" sz="7200" dirty="0"/>
              <a:t>10. </a:t>
            </a:r>
            <a:r>
              <a:rPr lang="en-US" sz="7200" dirty="0" smtClean="0"/>
              <a:t>     General </a:t>
            </a:r>
            <a:r>
              <a:rPr lang="en-US" sz="7200" dirty="0"/>
              <a:t>NLU front end: Modest effort to link to a new Action side</a:t>
            </a:r>
          </a:p>
          <a:p>
            <a:pPr marL="0" indent="0">
              <a:buNone/>
            </a:pPr>
            <a:r>
              <a:rPr lang="en-US" sz="7200" dirty="0"/>
              <a:t> </a:t>
            </a:r>
          </a:p>
          <a:p>
            <a:pPr marL="0" indent="0">
              <a:buNone/>
            </a:pPr>
            <a:r>
              <a:rPr lang="en-US" sz="6400" dirty="0"/>
              <a:t> </a:t>
            </a:r>
          </a:p>
          <a:p>
            <a:endParaRPr lang="en-US" sz="6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r>
              <a:rPr lang="en-US" smtClean="0">
                <a:solidFill>
                  <a:srgbClr val="000000"/>
                </a:solidFill>
              </a:rPr>
              <a:t>Slide </a:t>
            </a:r>
            <a:fld id="{468B5581-CF25-4B49-9A23-712A78E17A9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7445575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3315</TotalTime>
  <Words>3553</Words>
  <Application>Microsoft Office PowerPoint</Application>
  <PresentationFormat>On-screen Show (4:3)</PresentationFormat>
  <Paragraphs>988</Paragraphs>
  <Slides>56</Slides>
  <Notes>11</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56</vt:i4>
      </vt:variant>
    </vt:vector>
  </HeadingPairs>
  <TitlesOfParts>
    <vt:vector size="62" baseType="lpstr">
      <vt:lpstr>Default Design</vt:lpstr>
      <vt:lpstr>Office Theme</vt:lpstr>
      <vt:lpstr>1_Office Theme</vt:lpstr>
      <vt:lpstr>Photo Editor Photo</vt:lpstr>
      <vt:lpstr>Packager Shell Object</vt:lpstr>
      <vt:lpstr>Chart</vt:lpstr>
      <vt:lpstr>Simulation Semantics,  Embodied Construction Grammar, and the Language of Actions  and Events</vt:lpstr>
      <vt:lpstr>Integrated Cognitive Science</vt:lpstr>
      <vt:lpstr>Embodiment</vt:lpstr>
      <vt:lpstr>Neural Theory of Language: NTL</vt:lpstr>
      <vt:lpstr>The ICSI/Berkeley Neural Theory of Language Project</vt:lpstr>
      <vt:lpstr>Objective</vt:lpstr>
      <vt:lpstr>ECG - NLU  Beyond the 1980s </vt:lpstr>
      <vt:lpstr>Language understanding: analysis &amp; simulation</vt:lpstr>
      <vt:lpstr>ECG - NLU  Beyond the 1980s </vt:lpstr>
      <vt:lpstr>Active representations</vt:lpstr>
      <vt:lpstr>How do we specify an event? Formalized event schema</vt:lpstr>
      <vt:lpstr>Srini Naryanan Task</vt:lpstr>
      <vt:lpstr>PowerPoint Presentation</vt:lpstr>
      <vt:lpstr>Results</vt:lpstr>
      <vt:lpstr>ECG - NLU  Beyond the 1980s </vt:lpstr>
      <vt:lpstr>PowerPoint Presentation</vt:lpstr>
      <vt:lpstr>Structured  Probabilistic Inference</vt:lpstr>
      <vt:lpstr>Event Models for Question Answering Steve Sinha (PhD Thesis 2008) </vt:lpstr>
      <vt:lpstr>An integrated System for Computing with Natural Language</vt:lpstr>
      <vt:lpstr>ECG - NLU  Beyond the 1980s </vt:lpstr>
      <vt:lpstr>ECG for linguistic analysis</vt:lpstr>
      <vt:lpstr>Construction grammar approach</vt:lpstr>
      <vt:lpstr>Embodied Construction Grammar: ECG</vt:lpstr>
      <vt:lpstr>Productive Argument Omission (in Mandarin)</vt:lpstr>
      <vt:lpstr>Competition-based analyzer finds the best analysis</vt:lpstr>
      <vt:lpstr>Combined score that determines best-fit</vt:lpstr>
      <vt:lpstr>Contextual information can trigger the learning of new constructions</vt:lpstr>
      <vt:lpstr>ECG Workbench</vt:lpstr>
      <vt:lpstr>ECG for linguistic analysis</vt:lpstr>
      <vt:lpstr>ECG for linguistic analysis</vt:lpstr>
      <vt:lpstr>ECG for linguistic analysis</vt:lpstr>
      <vt:lpstr>Schema Lattice</vt:lpstr>
      <vt:lpstr>ECG for linguistic analysis</vt:lpstr>
      <vt:lpstr>ECG for linguistic analysis</vt:lpstr>
      <vt:lpstr>PowerPoint Presentation</vt:lpstr>
      <vt:lpstr>ECG - NLU  Beyond the 1980s </vt:lpstr>
      <vt:lpstr>Action Language Understanding System</vt:lpstr>
      <vt:lpstr>Integrated Pilot System for Action Synthesis</vt:lpstr>
      <vt:lpstr>  Sentence: "Robot1, move North!"    Cost: -16.686874963360513 </vt:lpstr>
      <vt:lpstr>PowerPoint Presentation</vt:lpstr>
      <vt:lpstr>Research Scientist or Postdoctoral Fellow Opening at ICSI </vt:lpstr>
      <vt:lpstr>The ICSI Metaphor Project Team</vt:lpstr>
      <vt:lpstr>Metaphor Project Goals</vt:lpstr>
      <vt:lpstr>PowerPoint Presentation</vt:lpstr>
      <vt:lpstr>Productive Argument Omission (in Mandarin)</vt:lpstr>
      <vt:lpstr>Arguments are omitted with different probabilities</vt:lpstr>
      <vt:lpstr>Best-fit analysis process takes the burden  off of the grammar representation</vt:lpstr>
      <vt:lpstr>Competition-based analyzer finds the best analysis</vt:lpstr>
      <vt:lpstr>Combined score that determines best-fit</vt:lpstr>
      <vt:lpstr>Analyzing ni3 gei3 yi2 (You give auntie)</vt:lpstr>
      <vt:lpstr>Can the omitted argument be recovered from context?</vt:lpstr>
      <vt:lpstr>How good of a theme is a peach?  How about an aunt?</vt:lpstr>
      <vt:lpstr>The argument omission patterns shown earlier  can be covered with just ONE construction</vt:lpstr>
      <vt:lpstr>Contextual information can trigger the learning of new constructions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NTL Project</dc:title>
  <dc:creator>srini</dc:creator>
  <cp:lastModifiedBy>Jerry Feldman</cp:lastModifiedBy>
  <cp:revision>283</cp:revision>
  <dcterms:created xsi:type="dcterms:W3CDTF">2011-09-30T02:21:41Z</dcterms:created>
  <dcterms:modified xsi:type="dcterms:W3CDTF">2014-06-08T14:16:12Z</dcterms:modified>
</cp:coreProperties>
</file>