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mov" ContentType="video/unknown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547" r:id="rId3"/>
    <p:sldId id="442" r:id="rId4"/>
    <p:sldId id="264" r:id="rId5"/>
    <p:sldId id="542" r:id="rId6"/>
    <p:sldId id="286" r:id="rId7"/>
    <p:sldId id="333" r:id="rId8"/>
    <p:sldId id="293" r:id="rId9"/>
    <p:sldId id="280" r:id="rId10"/>
    <p:sldId id="516" r:id="rId11"/>
    <p:sldId id="517" r:id="rId12"/>
    <p:sldId id="518" r:id="rId13"/>
    <p:sldId id="519" r:id="rId14"/>
    <p:sldId id="525" r:id="rId15"/>
    <p:sldId id="557" r:id="rId16"/>
    <p:sldId id="558" r:id="rId17"/>
    <p:sldId id="559" r:id="rId18"/>
    <p:sldId id="560" r:id="rId19"/>
    <p:sldId id="561" r:id="rId20"/>
    <p:sldId id="5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934F5-1458-4BBA-8AC3-2592E2C9A140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34059-74CC-4185-98D1-7A9CBDF6A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0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DC63CE-A60F-4E25-81D2-5E3AE7485A0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60888" cy="3422650"/>
          </a:xfrm>
          <a:ln w="12700" cap="flat"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5214"/>
            <a:ext cx="5033367" cy="4112381"/>
          </a:xfrm>
          <a:noFill/>
          <a:ln/>
        </p:spPr>
        <p:txBody>
          <a:bodyPr lIns="94239" tIns="46321" rIns="94239" bIns="4632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A54C8BB-CF98-4F27-88ED-4F430FE9AC98}" type="slidenum">
              <a:rPr lang="en-US"/>
              <a:pPr/>
              <a:t>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60887" cy="3422650"/>
          </a:xfrm>
          <a:ln cap="flat"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26025" cy="4111625"/>
          </a:xfrm>
          <a:ln/>
        </p:spPr>
        <p:txBody>
          <a:bodyPr lIns="93315" tIns="46659" rIns="93315" bIns="46659">
            <a:normAutofit fontScale="55000" lnSpcReduction="20000"/>
          </a:bodyPr>
          <a:lstStyle/>
          <a:p>
            <a:pPr defTabSz="940002">
              <a:spcBef>
                <a:spcPct val="0"/>
              </a:spcBef>
              <a:defRPr/>
            </a:pPr>
            <a:r>
              <a:rPr lang="en-US" sz="2400" dirty="0"/>
              <a:t>Certain words are closely associated with biological phenomena. </a:t>
            </a:r>
          </a:p>
          <a:p>
            <a:pPr defTabSz="940002">
              <a:spcBef>
                <a:spcPct val="0"/>
              </a:spcBef>
              <a:defRPr/>
            </a:pPr>
            <a:r>
              <a:rPr lang="en-US" sz="2400" dirty="0"/>
              <a:t>Simple representation based on </a:t>
            </a:r>
            <a:r>
              <a:rPr lang="en-US" sz="2400" dirty="0" err="1"/>
              <a:t>petri</a:t>
            </a:r>
            <a:r>
              <a:rPr lang="en-US" sz="2400" dirty="0"/>
              <a:t> nets.</a:t>
            </a:r>
            <a:br>
              <a:rPr lang="en-US" sz="2400" dirty="0"/>
            </a:br>
            <a:r>
              <a:rPr lang="en-US" sz="2400" dirty="0"/>
              <a:t>Action/event representation has in common with motor control the need to refer to</a:t>
            </a:r>
          </a:p>
          <a:p>
            <a:pPr defTabSz="940002">
              <a:spcBef>
                <a:spcPct val="0"/>
              </a:spcBef>
              <a:defRPr/>
            </a:pPr>
            <a:r>
              <a:rPr lang="en-US" sz="2400" dirty="0"/>
              <a:t>	process states and transitions; </a:t>
            </a:r>
          </a:p>
          <a:p>
            <a:pPr defTabSz="940002">
              <a:spcBef>
                <a:spcPct val="0"/>
              </a:spcBef>
              <a:defRPr/>
            </a:pPr>
            <a:r>
              <a:rPr lang="en-US" sz="2400" dirty="0"/>
              <a:t>and	resource consumption/production; parameters.</a:t>
            </a:r>
          </a:p>
          <a:p>
            <a:pPr defTabSz="940002">
              <a:spcBef>
                <a:spcPct val="0"/>
              </a:spcBef>
              <a:defRPr/>
            </a:pPr>
            <a:endParaRPr lang="en-US" sz="2400" dirty="0"/>
          </a:p>
          <a:p>
            <a:pPr defTabSz="940002">
              <a:spcBef>
                <a:spcPct val="0"/>
              </a:spcBef>
              <a:defRPr/>
            </a:pPr>
            <a:r>
              <a:rPr lang="en-US" sz="2400" dirty="0"/>
              <a:t>Part of learning/understanding words like “push”, “walk” clearly involves grounded knowledge about how to perform the action, as well as quite complex/concrete inferences based on execution. (e.g....)</a:t>
            </a:r>
          </a:p>
          <a:p>
            <a:pPr defTabSz="940002">
              <a:spcBef>
                <a:spcPct val="0"/>
              </a:spcBef>
              <a:defRPr/>
            </a:pPr>
            <a:endParaRPr lang="en-US" sz="2400" dirty="0"/>
          </a:p>
          <a:p>
            <a:pPr defTabSz="940002">
              <a:spcBef>
                <a:spcPct val="0"/>
              </a:spcBef>
              <a:defRPr/>
            </a:pPr>
            <a:r>
              <a:rPr lang="en-US" sz="2400" dirty="0"/>
              <a:t>Note: these representations might be </a:t>
            </a:r>
            <a:r>
              <a:rPr lang="en-US" sz="2400" b="1" dirty="0"/>
              <a:t>parameterized</a:t>
            </a:r>
            <a:r>
              <a:rPr lang="en-US" sz="2400" dirty="0"/>
              <a:t>: “shove”, “walk slowly”, “walk home”</a:t>
            </a:r>
          </a:p>
          <a:p>
            <a:pPr defTabSz="940002">
              <a:spcBef>
                <a:spcPct val="0"/>
              </a:spcBef>
              <a:defRPr/>
            </a:pPr>
            <a:r>
              <a:rPr lang="en-US" sz="2400" dirty="0"/>
              <a:t>and NOTE: this model of action is accurate cross-linguistically, even if some specific conditions on word meaning varies from language to language.</a:t>
            </a:r>
          </a:p>
          <a:p>
            <a:pPr defTabSz="940002">
              <a:spcBef>
                <a:spcPct val="0"/>
              </a:spcBef>
              <a:defRPr/>
            </a:pPr>
            <a:endParaRPr lang="en-US" sz="2400" dirty="0"/>
          </a:p>
          <a:p>
            <a:pPr defTabSz="940002">
              <a:spcBef>
                <a:spcPct val="0"/>
              </a:spcBef>
              <a:defRPr/>
            </a:pPr>
            <a:r>
              <a:rPr lang="en-US" sz="2400" dirty="0"/>
              <a:t>This may seem complex, but in fact VERY early children seem to have no problem performing and understanding words like this. And more complicated ones too!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7"/>
            <a:ext cx="5486083" cy="271997"/>
          </a:xfrm>
          <a:prstGeom prst="rect">
            <a:avLst/>
          </a:prstGeom>
        </p:spPr>
        <p:txBody>
          <a:bodyPr lIns="86486" tIns="43243" rIns="86486" bIns="43243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4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1BEE276-799F-4E8C-9EBE-FD7E9876DF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98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6FBE00D-BA98-4284-A042-BDD81FB728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928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276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276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469FADE-A456-4F7A-9B50-D9E7F6A3F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608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33375"/>
            <a:ext cx="6858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773238"/>
            <a:ext cx="7696200" cy="47513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5532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fld id="{453FF840-991F-47A9-9D30-B3684CA4DD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0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892969" y="3009305"/>
            <a:ext cx="7358063" cy="2714625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892969" y="5759648"/>
            <a:ext cx="7358063" cy="109835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9201959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68B5581-CF25-4B49-9A23-712A78E17A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711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B2E5452-BE5E-41D0-991B-EAD9EC11B8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626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0963"/>
            <a:ext cx="4038600" cy="4926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0963"/>
            <a:ext cx="4038600" cy="4926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F9CE5D6-DCE9-4453-BD71-6913F1B0BD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864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893E5F0-77AE-4E07-8D3B-AB550A6FDA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769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D76D583-D3BA-4358-8E75-A7B5F58C84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127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7E022CB-8D30-4632-BA85-A7126E851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1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F832A61-6A02-425A-9131-572A7F868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825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7AE1D34-A810-404D-BE3F-A69A698EC7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24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images.google.com/imgres?imgurl=http://ucjeps.berkeley.edu/common/images/logo_uc_berkeley_seal_144.png&amp;imgrefurl=http://ucjeps.berkeley.edu/copyright.html&amp;h=144&amp;w=144&amp;sz=15&amp;tbnid=WFn7kgmVfhvVRM:&amp;tbnh=94&amp;tbnw=94&amp;prev=/images?q=uc+berkeley+logo&amp;um=1&amp;start=3&amp;sa=X&amp;oi=images&amp;ct=image&amp;cd=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254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0963"/>
            <a:ext cx="8229600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D3D8C07-7E40-4777-B525-953C47EBFD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228600" y="1143000"/>
            <a:ext cx="8686800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331788" y="6107113"/>
            <a:ext cx="65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3300"/>
                </a:solidFill>
              </a:rPr>
              <a:t>PI Logo 1</a:t>
            </a:r>
          </a:p>
        </p:txBody>
      </p:sp>
      <p:pic>
        <p:nvPicPr>
          <p:cNvPr id="3083" name="Picture 25" descr="http://ucjeps.berkeley.edu/copyright.html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5967412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8" descr="icsilogo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6"/>
          <a:stretch>
            <a:fillRect/>
          </a:stretch>
        </p:blipFill>
        <p:spPr bwMode="auto">
          <a:xfrm>
            <a:off x="50800" y="6107113"/>
            <a:ext cx="1863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7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8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8153400" cy="1470025"/>
          </a:xfrm>
        </p:spPr>
        <p:txBody>
          <a:bodyPr/>
          <a:lstStyle/>
          <a:p>
            <a:r>
              <a:rPr lang="en-US" dirty="0" smtClean="0"/>
              <a:t>Simulation Semantics, </a:t>
            </a:r>
            <a:br>
              <a:rPr lang="en-US" dirty="0" smtClean="0"/>
            </a:br>
            <a:r>
              <a:rPr lang="en-US" dirty="0" smtClean="0"/>
              <a:t>Embodied Construction Grammar, and the Language of Actions  and Events</a:t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Jerome Feldman</a:t>
            </a:r>
          </a:p>
          <a:p>
            <a:r>
              <a:rPr lang="en-US" dirty="0" smtClean="0"/>
              <a:t>feldman@icsi.berkeley.edu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358873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228599" y="0"/>
            <a:ext cx="8610602" cy="1143000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 lvl="0">
              <a:defRPr sz="1800"/>
            </a:pPr>
            <a:r>
              <a:rPr sz="3200"/>
              <a:t>Integrated Pilot System for Action Synthesis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SzTx/>
              <a:buNone/>
            </a:lvl1pPr>
          </a:lstStyle>
          <a:p>
            <a:pPr lvl="0">
              <a:defRPr sz="1800"/>
            </a:pPr>
            <a:r>
              <a:rPr sz="2500"/>
              <a:t> 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1" cy="47541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2500"/>
              <a:t>10</a:t>
            </a:fld>
            <a:endParaRPr sz="2500"/>
          </a:p>
        </p:txBody>
      </p:sp>
      <p:grpSp>
        <p:nvGrpSpPr>
          <p:cNvPr id="76" name="Group 76"/>
          <p:cNvGrpSpPr/>
          <p:nvPr/>
        </p:nvGrpSpPr>
        <p:grpSpPr>
          <a:xfrm>
            <a:off x="572335" y="1386465"/>
            <a:ext cx="7603687" cy="4851401"/>
            <a:chOff x="0" y="0"/>
            <a:chExt cx="10814131" cy="6899770"/>
          </a:xfrm>
        </p:grpSpPr>
        <p:grpSp>
          <p:nvGrpSpPr>
            <p:cNvPr id="65" name="Group 65"/>
            <p:cNvGrpSpPr/>
            <p:nvPr/>
          </p:nvGrpSpPr>
          <p:grpSpPr>
            <a:xfrm>
              <a:off x="536724" y="1873954"/>
              <a:ext cx="10277407" cy="5025816"/>
              <a:chOff x="-1" y="-1"/>
              <a:chExt cx="10277405" cy="5025814"/>
            </a:xfrm>
          </p:grpSpPr>
          <p:sp>
            <p:nvSpPr>
              <p:cNvPr id="40" name="Shape 40"/>
              <p:cNvSpPr/>
              <p:nvPr/>
            </p:nvSpPr>
            <p:spPr>
              <a:xfrm>
                <a:off x="3298614" y="1149209"/>
                <a:ext cx="2765777" cy="20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365C0"/>
              </a:solidFill>
              <a:ln w="25400" cap="flat">
                <a:solidFill>
                  <a:srgbClr val="024A8C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43" name="Group 43"/>
              <p:cNvGrpSpPr/>
              <p:nvPr/>
            </p:nvGrpSpPr>
            <p:grpSpPr>
              <a:xfrm>
                <a:off x="-1" y="1127521"/>
                <a:ext cx="2126828" cy="2057311"/>
                <a:chOff x="0" y="-17735"/>
                <a:chExt cx="2126826" cy="2057309"/>
              </a:xfrm>
            </p:grpSpPr>
            <p:sp>
              <p:nvSpPr>
                <p:cNvPr id="41" name="Shape 41"/>
                <p:cNvSpPr/>
                <p:nvPr/>
              </p:nvSpPr>
              <p:spPr>
                <a:xfrm>
                  <a:off x="0" y="110067"/>
                  <a:ext cx="2126826" cy="1801706"/>
                </a:xfrm>
                <a:prstGeom prst="rect">
                  <a:avLst/>
                </a:prstGeom>
                <a:solidFill>
                  <a:srgbClr val="0365C0"/>
                </a:solidFill>
                <a:ln w="25400" cap="flat">
                  <a:solidFill>
                    <a:srgbClr val="024A8C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2" name="Shape 42"/>
                <p:cNvSpPr/>
                <p:nvPr/>
              </p:nvSpPr>
              <p:spPr>
                <a:xfrm>
                  <a:off x="0" y="-17735"/>
                  <a:ext cx="2126826" cy="20573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lvl="0">
                    <a:defRPr sz="1800"/>
                  </a:pPr>
                  <a:r>
                    <a:rPr sz="2200"/>
                    <a:t>DiscourseAnalyzer </a:t>
                  </a:r>
                  <a:endParaRPr sz="2200">
                    <a:solidFill>
                      <a:srgbClr val="FFFFFF"/>
                    </a:solidFill>
                  </a:endParaRPr>
                </a:p>
                <a:p>
                  <a:pPr lvl="0">
                    <a:defRPr sz="1800"/>
                  </a:pPr>
                  <a:r>
                    <a:rPr sz="2200" i="1"/>
                    <a:t>ECG Grammar</a:t>
                  </a:r>
                </a:p>
              </p:txBody>
            </p:sp>
          </p:grpSp>
          <p:grpSp>
            <p:nvGrpSpPr>
              <p:cNvPr id="46" name="Group 46"/>
              <p:cNvGrpSpPr/>
              <p:nvPr/>
            </p:nvGrpSpPr>
            <p:grpSpPr>
              <a:xfrm>
                <a:off x="-1" y="3057030"/>
                <a:ext cx="2126828" cy="1801707"/>
                <a:chOff x="0" y="0"/>
                <a:chExt cx="2126826" cy="1801705"/>
              </a:xfrm>
            </p:grpSpPr>
            <p:sp>
              <p:nvSpPr>
                <p:cNvPr id="44" name="Shape 44"/>
                <p:cNvSpPr/>
                <p:nvPr/>
              </p:nvSpPr>
              <p:spPr>
                <a:xfrm>
                  <a:off x="0" y="0"/>
                  <a:ext cx="2126826" cy="1801705"/>
                </a:xfrm>
                <a:prstGeom prst="rect">
                  <a:avLst/>
                </a:prstGeom>
                <a:solidFill>
                  <a:srgbClr val="0365C0"/>
                </a:solidFill>
                <a:ln w="25400" cap="flat">
                  <a:solidFill>
                    <a:srgbClr val="024A8C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5" name="Shape 45"/>
                <p:cNvSpPr/>
                <p:nvPr/>
              </p:nvSpPr>
              <p:spPr>
                <a:xfrm>
                  <a:off x="0" y="397469"/>
                  <a:ext cx="2126826" cy="100676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lvl="0">
                    <a:defRPr sz="1800"/>
                  </a:pPr>
                  <a:r>
                    <a:rPr sz="2000" i="1"/>
                    <a:t>SemSpec</a:t>
                  </a:r>
                  <a:endParaRPr sz="2000" i="1">
                    <a:solidFill>
                      <a:srgbClr val="FFFFFF"/>
                    </a:solidFill>
                  </a:endParaRPr>
                </a:p>
                <a:p>
                  <a:pPr lvl="0">
                    <a:defRPr sz="1800"/>
                  </a:pPr>
                  <a:r>
                    <a:rPr sz="2000"/>
                    <a:t>Specializer</a:t>
                  </a:r>
                </a:p>
              </p:txBody>
            </p:sp>
          </p:grpSp>
          <p:grpSp>
            <p:nvGrpSpPr>
              <p:cNvPr id="49" name="Group 49"/>
              <p:cNvGrpSpPr/>
              <p:nvPr/>
            </p:nvGrpSpPr>
            <p:grpSpPr>
              <a:xfrm>
                <a:off x="5612835" y="3224106"/>
                <a:ext cx="2537743" cy="1801707"/>
                <a:chOff x="0" y="0"/>
                <a:chExt cx="2537741" cy="1801705"/>
              </a:xfrm>
            </p:grpSpPr>
            <p:sp>
              <p:nvSpPr>
                <p:cNvPr id="47" name="Shape 47"/>
                <p:cNvSpPr/>
                <p:nvPr/>
              </p:nvSpPr>
              <p:spPr>
                <a:xfrm>
                  <a:off x="0" y="0"/>
                  <a:ext cx="2537741" cy="1801705"/>
                </a:xfrm>
                <a:prstGeom prst="rect">
                  <a:avLst/>
                </a:prstGeom>
                <a:solidFill>
                  <a:srgbClr val="0365C0"/>
                </a:solidFill>
                <a:ln w="25400" cap="flat">
                  <a:solidFill>
                    <a:srgbClr val="024A8C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i="1"/>
                  </a:pPr>
                  <a:endParaRPr/>
                </a:p>
              </p:txBody>
            </p:sp>
            <p:sp>
              <p:nvSpPr>
                <p:cNvPr id="48" name="Shape 48"/>
                <p:cNvSpPr/>
                <p:nvPr/>
              </p:nvSpPr>
              <p:spPr>
                <a:xfrm>
                  <a:off x="0" y="14460"/>
                  <a:ext cx="2537741" cy="17727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lvl="0">
                    <a:defRPr sz="1800"/>
                  </a:pPr>
                  <a:r>
                    <a:rPr sz="2500"/>
                    <a:t>Application</a:t>
                  </a:r>
                  <a:endParaRPr sz="2500">
                    <a:solidFill>
                      <a:srgbClr val="FFFFFF"/>
                    </a:solidFill>
                  </a:endParaRPr>
                </a:p>
                <a:p>
                  <a:pPr lvl="0">
                    <a:defRPr sz="1800"/>
                  </a:pPr>
                  <a:r>
                    <a:rPr sz="2500" i="1"/>
                    <a:t>Problem Solver</a:t>
                  </a:r>
                </a:p>
              </p:txBody>
            </p:sp>
          </p:grpSp>
          <p:grpSp>
            <p:nvGrpSpPr>
              <p:cNvPr id="52" name="Group 52"/>
              <p:cNvGrpSpPr/>
              <p:nvPr/>
            </p:nvGrpSpPr>
            <p:grpSpPr>
              <a:xfrm>
                <a:off x="7299394" y="-1"/>
                <a:ext cx="2978009" cy="1508198"/>
                <a:chOff x="0" y="-1"/>
                <a:chExt cx="2978007" cy="1508197"/>
              </a:xfrm>
            </p:grpSpPr>
            <p:sp>
              <p:nvSpPr>
                <p:cNvPr id="50" name="Shape 50"/>
                <p:cNvSpPr/>
                <p:nvPr/>
              </p:nvSpPr>
              <p:spPr>
                <a:xfrm>
                  <a:off x="0" y="-1"/>
                  <a:ext cx="2978007" cy="1508197"/>
                </a:xfrm>
                <a:prstGeom prst="rect">
                  <a:avLst/>
                </a:prstGeom>
                <a:solidFill>
                  <a:srgbClr val="0365C0"/>
                </a:solidFill>
                <a:ln w="25400" cap="flat">
                  <a:solidFill>
                    <a:srgbClr val="024A8C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" name="Shape 51"/>
                <p:cNvSpPr/>
                <p:nvPr/>
              </p:nvSpPr>
              <p:spPr>
                <a:xfrm>
                  <a:off x="0" y="141283"/>
                  <a:ext cx="2978007" cy="1225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lvl="0">
                    <a:defRPr sz="1800"/>
                  </a:pPr>
                  <a:r>
                    <a:rPr sz="2500"/>
                    <a:t>API ~ Morse etc.</a:t>
                  </a:r>
                </a:p>
              </p:txBody>
            </p:sp>
          </p:grpSp>
          <p:grpSp>
            <p:nvGrpSpPr>
              <p:cNvPr id="55" name="Group 55"/>
              <p:cNvGrpSpPr/>
              <p:nvPr/>
            </p:nvGrpSpPr>
            <p:grpSpPr>
              <a:xfrm>
                <a:off x="7299395" y="1508194"/>
                <a:ext cx="2978009" cy="1508198"/>
                <a:chOff x="0" y="-1"/>
                <a:chExt cx="2978007" cy="1508197"/>
              </a:xfrm>
            </p:grpSpPr>
            <p:sp>
              <p:nvSpPr>
                <p:cNvPr id="53" name="Shape 53"/>
                <p:cNvSpPr/>
                <p:nvPr/>
              </p:nvSpPr>
              <p:spPr>
                <a:xfrm>
                  <a:off x="0" y="-1"/>
                  <a:ext cx="2978007" cy="1508197"/>
                </a:xfrm>
                <a:prstGeom prst="rect">
                  <a:avLst/>
                </a:prstGeom>
                <a:solidFill>
                  <a:srgbClr val="0365C0"/>
                </a:solidFill>
                <a:ln w="25400" cap="flat">
                  <a:solidFill>
                    <a:srgbClr val="024A8C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0" y="414860"/>
                  <a:ext cx="2978007" cy="6784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lvl="0">
                    <a:defRPr sz="1800"/>
                  </a:pPr>
                  <a:r>
                    <a:rPr sz="2500"/>
                    <a:t>Actions</a:t>
                  </a:r>
                  <a:endParaRPr sz="25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8" name="Group 58"/>
              <p:cNvGrpSpPr/>
              <p:nvPr/>
            </p:nvGrpSpPr>
            <p:grpSpPr>
              <a:xfrm>
                <a:off x="8150576" y="3224106"/>
                <a:ext cx="2126828" cy="1801707"/>
                <a:chOff x="0" y="0"/>
                <a:chExt cx="2126826" cy="1801705"/>
              </a:xfrm>
            </p:grpSpPr>
            <p:sp>
              <p:nvSpPr>
                <p:cNvPr id="56" name="Shape 56"/>
                <p:cNvSpPr/>
                <p:nvPr/>
              </p:nvSpPr>
              <p:spPr>
                <a:xfrm>
                  <a:off x="0" y="0"/>
                  <a:ext cx="2126826" cy="1801705"/>
                </a:xfrm>
                <a:prstGeom prst="rect">
                  <a:avLst/>
                </a:prstGeom>
                <a:solidFill>
                  <a:srgbClr val="0365C0"/>
                </a:solidFill>
                <a:ln w="25400" cap="flat">
                  <a:solidFill>
                    <a:srgbClr val="024A8C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i="1"/>
                  </a:pPr>
                  <a:endParaRPr/>
                </a:p>
              </p:txBody>
            </p:sp>
            <p:sp>
              <p:nvSpPr>
                <p:cNvPr id="57" name="Shape 57"/>
                <p:cNvSpPr/>
                <p:nvPr/>
              </p:nvSpPr>
              <p:spPr>
                <a:xfrm>
                  <a:off x="0" y="561616"/>
                  <a:ext cx="2126826" cy="6784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>
                    <a:defRPr i="1"/>
                  </a:lvl1pPr>
                </a:lstStyle>
                <a:p>
                  <a:pPr lvl="0">
                    <a:defRPr sz="1800" i="0"/>
                  </a:pPr>
                  <a:r>
                    <a:rPr sz="2500"/>
                    <a:t>Compiled</a:t>
                  </a:r>
                </a:p>
              </p:txBody>
            </p:sp>
          </p:grpSp>
          <p:sp>
            <p:nvSpPr>
              <p:cNvPr id="59" name="Shape 59"/>
              <p:cNvSpPr/>
              <p:nvPr/>
            </p:nvSpPr>
            <p:spPr>
              <a:xfrm>
                <a:off x="3298614" y="2156177"/>
                <a:ext cx="2765777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1457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grpSp>
            <p:nvGrpSpPr>
              <p:cNvPr id="62" name="Group 62"/>
              <p:cNvGrpSpPr/>
              <p:nvPr/>
            </p:nvGrpSpPr>
            <p:grpSpPr>
              <a:xfrm>
                <a:off x="2126826" y="3811128"/>
                <a:ext cx="3486011" cy="754100"/>
                <a:chOff x="0" y="0"/>
                <a:chExt cx="3486010" cy="754098"/>
              </a:xfrm>
            </p:grpSpPr>
            <p:sp>
              <p:nvSpPr>
                <p:cNvPr id="60" name="Shape 60"/>
                <p:cNvSpPr/>
                <p:nvPr/>
              </p:nvSpPr>
              <p:spPr>
                <a:xfrm>
                  <a:off x="0" y="0"/>
                  <a:ext cx="3486010" cy="754098"/>
                </a:xfrm>
                <a:prstGeom prst="leftRightArrow">
                  <a:avLst>
                    <a:gd name="adj1" fmla="val 50000"/>
                    <a:gd name="adj2" fmla="val 50000"/>
                  </a:avLst>
                </a:prstGeom>
                <a:solidFill>
                  <a:srgbClr val="0365C0"/>
                </a:solidFill>
                <a:ln w="25400" cap="flat">
                  <a:solidFill>
                    <a:srgbClr val="024A8C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1" name="Shape 61"/>
                <p:cNvSpPr/>
                <p:nvPr/>
              </p:nvSpPr>
              <p:spPr>
                <a:xfrm>
                  <a:off x="188523" y="37813"/>
                  <a:ext cx="3108963" cy="67847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>
                    <a:defRPr i="1"/>
                  </a:lvl1pPr>
                </a:lstStyle>
                <a:p>
                  <a:pPr lvl="0">
                    <a:defRPr sz="1800" i="0"/>
                  </a:pPr>
                  <a:r>
                    <a:rPr sz="2500"/>
                    <a:t>N-Tuples</a:t>
                  </a:r>
                </a:p>
              </p:txBody>
            </p:sp>
          </p:grpSp>
          <p:sp>
            <p:nvSpPr>
              <p:cNvPr id="63" name="Shape 63"/>
              <p:cNvSpPr/>
              <p:nvPr/>
            </p:nvSpPr>
            <p:spPr>
              <a:xfrm flipH="1">
                <a:off x="2126827" y="2156177"/>
                <a:ext cx="1171788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bevel/>
                <a:headEnd type="triangle" w="med" len="med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1457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64" name="Shape 64"/>
              <p:cNvSpPr/>
              <p:nvPr/>
            </p:nvSpPr>
            <p:spPr>
              <a:xfrm>
                <a:off x="6064390" y="2156177"/>
                <a:ext cx="817316" cy="106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bevel/>
                <a:headEnd type="triangle" w="med" len="med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pic>
          <p:nvPicPr>
            <p:cNvPr id="66" name="image2.png" descr="http://icons.iconarchive.com/icons/laurent-baumann/blend/256/Clipping-Text-icon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780721"/>
              <a:ext cx="3277192" cy="28333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3" name="Group 73"/>
            <p:cNvGrpSpPr/>
            <p:nvPr/>
          </p:nvGrpSpPr>
          <p:grpSpPr>
            <a:xfrm>
              <a:off x="3983591" y="0"/>
              <a:ext cx="2467881" cy="2552702"/>
              <a:chOff x="0" y="0"/>
              <a:chExt cx="2467880" cy="2552700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0" y="0"/>
                <a:ext cx="2467880" cy="2305706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rgbClr val="024A8C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72" name="Group 72"/>
              <p:cNvGrpSpPr/>
              <p:nvPr/>
            </p:nvGrpSpPr>
            <p:grpSpPr>
              <a:xfrm>
                <a:off x="205528" y="169463"/>
                <a:ext cx="2061132" cy="2383237"/>
                <a:chOff x="0" y="0"/>
                <a:chExt cx="2061130" cy="2383236"/>
              </a:xfrm>
            </p:grpSpPr>
            <p:grpSp>
              <p:nvGrpSpPr>
                <p:cNvPr id="70" name="Group 70" descr="http://t3.gstatic.com/images?q=tbn:ANd9GcTe5H2dpwL5CNlwphKNF3GpfbbLl1uONISOJLm30pGwnQq7iKnimQ"/>
                <p:cNvGrpSpPr/>
                <p:nvPr/>
              </p:nvGrpSpPr>
              <p:grpSpPr>
                <a:xfrm>
                  <a:off x="0" y="0"/>
                  <a:ext cx="2061130" cy="1885587"/>
                  <a:chOff x="0" y="0"/>
                  <a:chExt cx="2061129" cy="1885586"/>
                </a:xfrm>
              </p:grpSpPr>
              <p:sp>
                <p:nvSpPr>
                  <p:cNvPr id="68" name="Shape 68"/>
                  <p:cNvSpPr/>
                  <p:nvPr/>
                </p:nvSpPr>
                <p:spPr>
                  <a:xfrm>
                    <a:off x="0" y="0"/>
                    <a:ext cx="2061130" cy="1885587"/>
                  </a:xfrm>
                  <a:prstGeom prst="rect">
                    <a:avLst/>
                  </a:prstGeom>
                  <a:solidFill>
                    <a:srgbClr val="000000">
                      <a:alpha val="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pic>
                <p:nvPicPr>
                  <p:cNvPr id="69" name="image3.jpg"/>
                  <p:cNvPicPr/>
                  <p:nvPr/>
                </p:nvPicPr>
                <p:blipFill>
                  <a:blip r:embed="rId3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061130" cy="1885587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71" name="Shape 71"/>
                <p:cNvSpPr/>
                <p:nvPr/>
              </p:nvSpPr>
              <p:spPr>
                <a:xfrm>
                  <a:off x="372302" y="1704763"/>
                  <a:ext cx="1394401" cy="678473"/>
                </a:xfrm>
                <a:prstGeom prst="rect">
                  <a:avLst/>
                </a:prstGeom>
                <a:solidFill>
                  <a:srgbClr val="00B0F0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lvl="0">
                    <a:defRPr sz="1800"/>
                  </a:pPr>
                  <a:r>
                    <a:rPr sz="2500"/>
                    <a:t>World</a:t>
                  </a:r>
                </a:p>
              </p:txBody>
            </p:sp>
          </p:grpSp>
        </p:grpSp>
        <p:sp>
          <p:nvSpPr>
            <p:cNvPr id="74" name="Shape 74"/>
            <p:cNvSpPr/>
            <p:nvPr/>
          </p:nvSpPr>
          <p:spPr>
            <a:xfrm>
              <a:off x="5217098" y="2305191"/>
              <a:ext cx="1" cy="71797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452103" y="1153725"/>
              <a:ext cx="2871894" cy="720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bevel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77" name="Shape 77"/>
          <p:cNvSpPr/>
          <p:nvPr/>
        </p:nvSpPr>
        <p:spPr>
          <a:xfrm flipV="1">
            <a:off x="8176022" y="4304932"/>
            <a:ext cx="160735" cy="1309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200" y="21600"/>
                </a:lnTo>
              </a:path>
            </a:pathLst>
          </a:custGeom>
          <a:ln w="38100">
            <a:solidFill/>
            <a:headEnd type="triangle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8" name="Shape 78"/>
          <p:cNvSpPr/>
          <p:nvPr/>
        </p:nvSpPr>
        <p:spPr>
          <a:xfrm>
            <a:off x="3476058" y="3668742"/>
            <a:ext cx="1587500" cy="484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7" tIns="45717" rIns="45717" bIns="45717">
            <a:spAutoFit/>
          </a:bodyPr>
          <a:lstStyle>
            <a:lvl1pPr>
              <a:defRPr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i="0"/>
            </a:pPr>
            <a:r>
              <a:rPr sz="2500" dirty="0"/>
              <a:t>Situation</a:t>
            </a:r>
          </a:p>
        </p:txBody>
      </p:sp>
      <p:sp>
        <p:nvSpPr>
          <p:cNvPr id="79" name="Shape 79"/>
          <p:cNvSpPr/>
          <p:nvPr/>
        </p:nvSpPr>
        <p:spPr>
          <a:xfrm>
            <a:off x="3251201" y="4267200"/>
            <a:ext cx="1612899" cy="484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7" tIns="45717" rIns="45717" bIns="45717">
            <a:spAutoFit/>
          </a:bodyPr>
          <a:lstStyle>
            <a:lvl1pPr>
              <a:defRPr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i="0"/>
            </a:pPr>
            <a:r>
              <a:rPr sz="2500" dirty="0"/>
              <a:t>  Ontology</a:t>
            </a:r>
          </a:p>
        </p:txBody>
      </p:sp>
      <p:sp>
        <p:nvSpPr>
          <p:cNvPr id="80" name="Shape 80"/>
          <p:cNvSpPr/>
          <p:nvPr/>
        </p:nvSpPr>
        <p:spPr>
          <a:xfrm>
            <a:off x="228600" y="1561648"/>
            <a:ext cx="2819400" cy="400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7" tIns="45717" rIns="45717" bIns="45717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000"/>
              <a:t>  Robot1, move North!</a:t>
            </a:r>
          </a:p>
        </p:txBody>
      </p:sp>
    </p:spTree>
    <p:extLst>
      <p:ext uri="{BB962C8B-B14F-4D97-AF65-F5344CB8AC3E}">
        <p14:creationId xmlns:p14="http://schemas.microsoft.com/office/powerpoint/2010/main" val="2749833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2944" y="3140092"/>
            <a:ext cx="2604215" cy="889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92499" y="1946646"/>
            <a:ext cx="2499712" cy="164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3188" y="4219257"/>
            <a:ext cx="3743726" cy="218316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5237192" y="272355"/>
            <a:ext cx="3010325" cy="839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/>
              <a:t>Robot1, move North then return!</a:t>
            </a:r>
          </a:p>
        </p:txBody>
      </p:sp>
      <p:pic>
        <p:nvPicPr>
          <p:cNvPr id="86" name="image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3188" y="444806"/>
            <a:ext cx="3743726" cy="24030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6942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6522940" y="1915418"/>
            <a:ext cx="2429199" cy="1223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/>
              <a:t>Robot1, move North then return!</a:t>
            </a:r>
          </a:p>
        </p:txBody>
      </p:sp>
      <p:pic>
        <p:nvPicPr>
          <p:cNvPr id="89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986" y="339417"/>
            <a:ext cx="5962591" cy="6179166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6985258" y="388199"/>
            <a:ext cx="1519644" cy="518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4100"/>
            </a:lvl1pPr>
          </a:lstStyle>
          <a:p>
            <a:pPr lvl="0">
              <a:defRPr sz="1800"/>
            </a:pPr>
            <a:r>
              <a:rPr sz="2900"/>
              <a:t>Analyzer</a:t>
            </a:r>
          </a:p>
        </p:txBody>
      </p:sp>
    </p:spTree>
    <p:extLst>
      <p:ext uri="{BB962C8B-B14F-4D97-AF65-F5344CB8AC3E}">
        <p14:creationId xmlns:p14="http://schemas.microsoft.com/office/powerpoint/2010/main" val="1331683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5549604" y="692051"/>
            <a:ext cx="3030419" cy="839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/>
              <a:t>Robot1, move North then return!</a:t>
            </a:r>
          </a:p>
        </p:txBody>
      </p:sp>
      <p:pic>
        <p:nvPicPr>
          <p:cNvPr id="93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876" y="0"/>
            <a:ext cx="5299016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46966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228599" y="0"/>
            <a:ext cx="8610602" cy="1143000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 lvl="0">
              <a:defRPr sz="1800"/>
            </a:pPr>
            <a:r>
              <a:rPr sz="3200"/>
              <a:t>Integrated Pilot System for Action Synthesis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SzTx/>
              <a:buNone/>
            </a:lvl1pPr>
          </a:lstStyle>
          <a:p>
            <a:pPr lvl="0">
              <a:defRPr sz="1800"/>
            </a:pPr>
            <a:r>
              <a:rPr sz="2500"/>
              <a:t> 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1" cy="47541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2500"/>
              <a:t>14</a:t>
            </a:fld>
            <a:endParaRPr sz="2500"/>
          </a:p>
        </p:txBody>
      </p:sp>
      <p:grpSp>
        <p:nvGrpSpPr>
          <p:cNvPr id="76" name="Group 76"/>
          <p:cNvGrpSpPr/>
          <p:nvPr/>
        </p:nvGrpSpPr>
        <p:grpSpPr>
          <a:xfrm>
            <a:off x="572335" y="1386465"/>
            <a:ext cx="7603687" cy="4851401"/>
            <a:chOff x="0" y="0"/>
            <a:chExt cx="10814131" cy="6899770"/>
          </a:xfrm>
        </p:grpSpPr>
        <p:grpSp>
          <p:nvGrpSpPr>
            <p:cNvPr id="65" name="Group 65"/>
            <p:cNvGrpSpPr/>
            <p:nvPr/>
          </p:nvGrpSpPr>
          <p:grpSpPr>
            <a:xfrm>
              <a:off x="536724" y="1873954"/>
              <a:ext cx="10277407" cy="5025816"/>
              <a:chOff x="-1" y="-1"/>
              <a:chExt cx="10277405" cy="5025814"/>
            </a:xfrm>
          </p:grpSpPr>
          <p:sp>
            <p:nvSpPr>
              <p:cNvPr id="40" name="Shape 40"/>
              <p:cNvSpPr/>
              <p:nvPr/>
            </p:nvSpPr>
            <p:spPr>
              <a:xfrm>
                <a:off x="3298614" y="1149209"/>
                <a:ext cx="2765777" cy="20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365C0"/>
              </a:solidFill>
              <a:ln w="25400" cap="flat">
                <a:solidFill>
                  <a:srgbClr val="024A8C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43" name="Group 43"/>
              <p:cNvGrpSpPr/>
              <p:nvPr/>
            </p:nvGrpSpPr>
            <p:grpSpPr>
              <a:xfrm>
                <a:off x="-1" y="1127521"/>
                <a:ext cx="2126828" cy="2057311"/>
                <a:chOff x="0" y="-17735"/>
                <a:chExt cx="2126826" cy="2057309"/>
              </a:xfrm>
            </p:grpSpPr>
            <p:sp>
              <p:nvSpPr>
                <p:cNvPr id="41" name="Shape 41"/>
                <p:cNvSpPr/>
                <p:nvPr/>
              </p:nvSpPr>
              <p:spPr>
                <a:xfrm>
                  <a:off x="0" y="110067"/>
                  <a:ext cx="2126826" cy="1801706"/>
                </a:xfrm>
                <a:prstGeom prst="rect">
                  <a:avLst/>
                </a:prstGeom>
                <a:solidFill>
                  <a:srgbClr val="0365C0"/>
                </a:solidFill>
                <a:ln w="25400" cap="flat">
                  <a:solidFill>
                    <a:srgbClr val="024A8C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2" name="Shape 42"/>
                <p:cNvSpPr/>
                <p:nvPr/>
              </p:nvSpPr>
              <p:spPr>
                <a:xfrm>
                  <a:off x="0" y="-17735"/>
                  <a:ext cx="2126826" cy="20573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lvl="0">
                    <a:defRPr sz="1800"/>
                  </a:pPr>
                  <a:r>
                    <a:rPr sz="2200"/>
                    <a:t>DiscourseAnalyzer </a:t>
                  </a:r>
                  <a:endParaRPr sz="2200">
                    <a:solidFill>
                      <a:srgbClr val="FFFFFF"/>
                    </a:solidFill>
                  </a:endParaRPr>
                </a:p>
                <a:p>
                  <a:pPr lvl="0">
                    <a:defRPr sz="1800"/>
                  </a:pPr>
                  <a:r>
                    <a:rPr sz="2200" i="1"/>
                    <a:t>ECG Grammar</a:t>
                  </a:r>
                </a:p>
              </p:txBody>
            </p:sp>
          </p:grpSp>
          <p:grpSp>
            <p:nvGrpSpPr>
              <p:cNvPr id="46" name="Group 46"/>
              <p:cNvGrpSpPr/>
              <p:nvPr/>
            </p:nvGrpSpPr>
            <p:grpSpPr>
              <a:xfrm>
                <a:off x="-1" y="3057030"/>
                <a:ext cx="2126828" cy="1801707"/>
                <a:chOff x="0" y="0"/>
                <a:chExt cx="2126826" cy="1801705"/>
              </a:xfrm>
            </p:grpSpPr>
            <p:sp>
              <p:nvSpPr>
                <p:cNvPr id="44" name="Shape 44"/>
                <p:cNvSpPr/>
                <p:nvPr/>
              </p:nvSpPr>
              <p:spPr>
                <a:xfrm>
                  <a:off x="0" y="0"/>
                  <a:ext cx="2126826" cy="1801705"/>
                </a:xfrm>
                <a:prstGeom prst="rect">
                  <a:avLst/>
                </a:prstGeom>
                <a:solidFill>
                  <a:srgbClr val="0365C0"/>
                </a:solidFill>
                <a:ln w="25400" cap="flat">
                  <a:solidFill>
                    <a:srgbClr val="024A8C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5" name="Shape 45"/>
                <p:cNvSpPr/>
                <p:nvPr/>
              </p:nvSpPr>
              <p:spPr>
                <a:xfrm>
                  <a:off x="0" y="397469"/>
                  <a:ext cx="2126826" cy="100676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lvl="0">
                    <a:defRPr sz="1800"/>
                  </a:pPr>
                  <a:r>
                    <a:rPr sz="2000" i="1"/>
                    <a:t>SemSpec</a:t>
                  </a:r>
                  <a:endParaRPr sz="2000" i="1">
                    <a:solidFill>
                      <a:srgbClr val="FFFFFF"/>
                    </a:solidFill>
                  </a:endParaRPr>
                </a:p>
                <a:p>
                  <a:pPr lvl="0">
                    <a:defRPr sz="1800"/>
                  </a:pPr>
                  <a:r>
                    <a:rPr sz="2000"/>
                    <a:t>Specializer</a:t>
                  </a:r>
                </a:p>
              </p:txBody>
            </p:sp>
          </p:grpSp>
          <p:grpSp>
            <p:nvGrpSpPr>
              <p:cNvPr id="49" name="Group 49"/>
              <p:cNvGrpSpPr/>
              <p:nvPr/>
            </p:nvGrpSpPr>
            <p:grpSpPr>
              <a:xfrm>
                <a:off x="5612835" y="3224106"/>
                <a:ext cx="2537743" cy="1801707"/>
                <a:chOff x="0" y="0"/>
                <a:chExt cx="2537741" cy="1801705"/>
              </a:xfrm>
            </p:grpSpPr>
            <p:sp>
              <p:nvSpPr>
                <p:cNvPr id="47" name="Shape 47"/>
                <p:cNvSpPr/>
                <p:nvPr/>
              </p:nvSpPr>
              <p:spPr>
                <a:xfrm>
                  <a:off x="0" y="0"/>
                  <a:ext cx="2537741" cy="1801705"/>
                </a:xfrm>
                <a:prstGeom prst="rect">
                  <a:avLst/>
                </a:prstGeom>
                <a:solidFill>
                  <a:srgbClr val="0365C0"/>
                </a:solidFill>
                <a:ln w="25400" cap="flat">
                  <a:solidFill>
                    <a:srgbClr val="024A8C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i="1"/>
                  </a:pPr>
                  <a:endParaRPr/>
                </a:p>
              </p:txBody>
            </p:sp>
            <p:sp>
              <p:nvSpPr>
                <p:cNvPr id="48" name="Shape 48"/>
                <p:cNvSpPr/>
                <p:nvPr/>
              </p:nvSpPr>
              <p:spPr>
                <a:xfrm>
                  <a:off x="0" y="14460"/>
                  <a:ext cx="2537741" cy="17727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lvl="0">
                    <a:defRPr sz="1800"/>
                  </a:pPr>
                  <a:r>
                    <a:rPr sz="2500"/>
                    <a:t>Application</a:t>
                  </a:r>
                  <a:endParaRPr sz="2500">
                    <a:solidFill>
                      <a:srgbClr val="FFFFFF"/>
                    </a:solidFill>
                  </a:endParaRPr>
                </a:p>
                <a:p>
                  <a:pPr lvl="0">
                    <a:defRPr sz="1800"/>
                  </a:pPr>
                  <a:r>
                    <a:rPr sz="2500" i="1"/>
                    <a:t>Problem Solver</a:t>
                  </a:r>
                </a:p>
              </p:txBody>
            </p:sp>
          </p:grpSp>
          <p:grpSp>
            <p:nvGrpSpPr>
              <p:cNvPr id="52" name="Group 52"/>
              <p:cNvGrpSpPr/>
              <p:nvPr/>
            </p:nvGrpSpPr>
            <p:grpSpPr>
              <a:xfrm>
                <a:off x="7299394" y="-1"/>
                <a:ext cx="2978009" cy="1508198"/>
                <a:chOff x="0" y="-1"/>
                <a:chExt cx="2978007" cy="1508197"/>
              </a:xfrm>
            </p:grpSpPr>
            <p:sp>
              <p:nvSpPr>
                <p:cNvPr id="50" name="Shape 50"/>
                <p:cNvSpPr/>
                <p:nvPr/>
              </p:nvSpPr>
              <p:spPr>
                <a:xfrm>
                  <a:off x="0" y="-1"/>
                  <a:ext cx="2978007" cy="1508197"/>
                </a:xfrm>
                <a:prstGeom prst="rect">
                  <a:avLst/>
                </a:prstGeom>
                <a:solidFill>
                  <a:srgbClr val="0365C0"/>
                </a:solidFill>
                <a:ln w="25400" cap="flat">
                  <a:solidFill>
                    <a:srgbClr val="024A8C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" name="Shape 51"/>
                <p:cNvSpPr/>
                <p:nvPr/>
              </p:nvSpPr>
              <p:spPr>
                <a:xfrm>
                  <a:off x="0" y="141283"/>
                  <a:ext cx="2978007" cy="1225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lvl="0">
                    <a:defRPr sz="1800"/>
                  </a:pPr>
                  <a:r>
                    <a:rPr sz="2500"/>
                    <a:t>API ~ Morse etc.</a:t>
                  </a:r>
                </a:p>
              </p:txBody>
            </p:sp>
          </p:grpSp>
          <p:grpSp>
            <p:nvGrpSpPr>
              <p:cNvPr id="55" name="Group 55"/>
              <p:cNvGrpSpPr/>
              <p:nvPr/>
            </p:nvGrpSpPr>
            <p:grpSpPr>
              <a:xfrm>
                <a:off x="7299395" y="1508194"/>
                <a:ext cx="2978009" cy="1508198"/>
                <a:chOff x="0" y="-1"/>
                <a:chExt cx="2978007" cy="1508197"/>
              </a:xfrm>
            </p:grpSpPr>
            <p:sp>
              <p:nvSpPr>
                <p:cNvPr id="53" name="Shape 53"/>
                <p:cNvSpPr/>
                <p:nvPr/>
              </p:nvSpPr>
              <p:spPr>
                <a:xfrm>
                  <a:off x="0" y="-1"/>
                  <a:ext cx="2978007" cy="1508197"/>
                </a:xfrm>
                <a:prstGeom prst="rect">
                  <a:avLst/>
                </a:prstGeom>
                <a:solidFill>
                  <a:srgbClr val="0365C0"/>
                </a:solidFill>
                <a:ln w="25400" cap="flat">
                  <a:solidFill>
                    <a:srgbClr val="024A8C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0" y="414860"/>
                  <a:ext cx="2978007" cy="6784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lvl="0">
                    <a:defRPr sz="1800"/>
                  </a:pPr>
                  <a:r>
                    <a:rPr sz="2500"/>
                    <a:t>Actions</a:t>
                  </a:r>
                  <a:endParaRPr sz="25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8" name="Group 58"/>
              <p:cNvGrpSpPr/>
              <p:nvPr/>
            </p:nvGrpSpPr>
            <p:grpSpPr>
              <a:xfrm>
                <a:off x="8150576" y="3224106"/>
                <a:ext cx="2126828" cy="1801707"/>
                <a:chOff x="0" y="0"/>
                <a:chExt cx="2126826" cy="1801705"/>
              </a:xfrm>
            </p:grpSpPr>
            <p:sp>
              <p:nvSpPr>
                <p:cNvPr id="56" name="Shape 56"/>
                <p:cNvSpPr/>
                <p:nvPr/>
              </p:nvSpPr>
              <p:spPr>
                <a:xfrm>
                  <a:off x="0" y="0"/>
                  <a:ext cx="2126826" cy="1801705"/>
                </a:xfrm>
                <a:prstGeom prst="rect">
                  <a:avLst/>
                </a:prstGeom>
                <a:solidFill>
                  <a:srgbClr val="0365C0"/>
                </a:solidFill>
                <a:ln w="25400" cap="flat">
                  <a:solidFill>
                    <a:srgbClr val="024A8C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i="1"/>
                  </a:pPr>
                  <a:endParaRPr/>
                </a:p>
              </p:txBody>
            </p:sp>
            <p:sp>
              <p:nvSpPr>
                <p:cNvPr id="57" name="Shape 57"/>
                <p:cNvSpPr/>
                <p:nvPr/>
              </p:nvSpPr>
              <p:spPr>
                <a:xfrm>
                  <a:off x="0" y="561616"/>
                  <a:ext cx="2126826" cy="6784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>
                    <a:defRPr i="1"/>
                  </a:lvl1pPr>
                </a:lstStyle>
                <a:p>
                  <a:pPr lvl="0">
                    <a:defRPr sz="1800" i="0"/>
                  </a:pPr>
                  <a:r>
                    <a:rPr sz="2500"/>
                    <a:t>Compiled</a:t>
                  </a:r>
                </a:p>
              </p:txBody>
            </p:sp>
          </p:grpSp>
          <p:sp>
            <p:nvSpPr>
              <p:cNvPr id="59" name="Shape 59"/>
              <p:cNvSpPr/>
              <p:nvPr/>
            </p:nvSpPr>
            <p:spPr>
              <a:xfrm>
                <a:off x="3298614" y="2156177"/>
                <a:ext cx="2765777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1457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grpSp>
            <p:nvGrpSpPr>
              <p:cNvPr id="62" name="Group 62"/>
              <p:cNvGrpSpPr/>
              <p:nvPr/>
            </p:nvGrpSpPr>
            <p:grpSpPr>
              <a:xfrm>
                <a:off x="2126826" y="3811128"/>
                <a:ext cx="3486011" cy="754100"/>
                <a:chOff x="0" y="0"/>
                <a:chExt cx="3486010" cy="754098"/>
              </a:xfrm>
            </p:grpSpPr>
            <p:sp>
              <p:nvSpPr>
                <p:cNvPr id="60" name="Shape 60"/>
                <p:cNvSpPr/>
                <p:nvPr/>
              </p:nvSpPr>
              <p:spPr>
                <a:xfrm>
                  <a:off x="0" y="0"/>
                  <a:ext cx="3486010" cy="754098"/>
                </a:xfrm>
                <a:prstGeom prst="leftRightArrow">
                  <a:avLst>
                    <a:gd name="adj1" fmla="val 50000"/>
                    <a:gd name="adj2" fmla="val 50000"/>
                  </a:avLst>
                </a:prstGeom>
                <a:solidFill>
                  <a:srgbClr val="0365C0"/>
                </a:solidFill>
                <a:ln w="25400" cap="flat">
                  <a:solidFill>
                    <a:srgbClr val="024A8C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1" name="Shape 61"/>
                <p:cNvSpPr/>
                <p:nvPr/>
              </p:nvSpPr>
              <p:spPr>
                <a:xfrm>
                  <a:off x="188523" y="37813"/>
                  <a:ext cx="3108963" cy="67847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>
                    <a:defRPr i="1"/>
                  </a:lvl1pPr>
                </a:lstStyle>
                <a:p>
                  <a:pPr lvl="0">
                    <a:defRPr sz="1800" i="0"/>
                  </a:pPr>
                  <a:r>
                    <a:rPr sz="2500"/>
                    <a:t>N-Tuples</a:t>
                  </a:r>
                </a:p>
              </p:txBody>
            </p:sp>
          </p:grpSp>
          <p:sp>
            <p:nvSpPr>
              <p:cNvPr id="63" name="Shape 63"/>
              <p:cNvSpPr/>
              <p:nvPr/>
            </p:nvSpPr>
            <p:spPr>
              <a:xfrm flipH="1">
                <a:off x="2126827" y="2156177"/>
                <a:ext cx="1171788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bevel/>
                <a:headEnd type="triangle" w="med" len="med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1457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64" name="Shape 64"/>
              <p:cNvSpPr/>
              <p:nvPr/>
            </p:nvSpPr>
            <p:spPr>
              <a:xfrm>
                <a:off x="6064390" y="2156177"/>
                <a:ext cx="817316" cy="106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bevel/>
                <a:headEnd type="triangle" w="med" len="med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pic>
          <p:nvPicPr>
            <p:cNvPr id="66" name="image2.png" descr="http://icons.iconarchive.com/icons/laurent-baumann/blend/256/Clipping-Text-icon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780721"/>
              <a:ext cx="3277192" cy="28333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3" name="Group 73"/>
            <p:cNvGrpSpPr/>
            <p:nvPr/>
          </p:nvGrpSpPr>
          <p:grpSpPr>
            <a:xfrm>
              <a:off x="3983591" y="0"/>
              <a:ext cx="2467881" cy="2552702"/>
              <a:chOff x="0" y="0"/>
              <a:chExt cx="2467880" cy="2552700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0" y="0"/>
                <a:ext cx="2467880" cy="2305706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rgbClr val="024A8C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72" name="Group 72"/>
              <p:cNvGrpSpPr/>
              <p:nvPr/>
            </p:nvGrpSpPr>
            <p:grpSpPr>
              <a:xfrm>
                <a:off x="205528" y="169463"/>
                <a:ext cx="2061132" cy="2383237"/>
                <a:chOff x="0" y="0"/>
                <a:chExt cx="2061130" cy="2383236"/>
              </a:xfrm>
            </p:grpSpPr>
            <p:grpSp>
              <p:nvGrpSpPr>
                <p:cNvPr id="70" name="Group 70" descr="http://t3.gstatic.com/images?q=tbn:ANd9GcTe5H2dpwL5CNlwphKNF3GpfbbLl1uONISOJLm30pGwnQq7iKnimQ"/>
                <p:cNvGrpSpPr/>
                <p:nvPr/>
              </p:nvGrpSpPr>
              <p:grpSpPr>
                <a:xfrm>
                  <a:off x="0" y="0"/>
                  <a:ext cx="2061130" cy="1885587"/>
                  <a:chOff x="0" y="0"/>
                  <a:chExt cx="2061129" cy="1885586"/>
                </a:xfrm>
              </p:grpSpPr>
              <p:sp>
                <p:nvSpPr>
                  <p:cNvPr id="68" name="Shape 68"/>
                  <p:cNvSpPr/>
                  <p:nvPr/>
                </p:nvSpPr>
                <p:spPr>
                  <a:xfrm>
                    <a:off x="0" y="0"/>
                    <a:ext cx="2061130" cy="1885587"/>
                  </a:xfrm>
                  <a:prstGeom prst="rect">
                    <a:avLst/>
                  </a:prstGeom>
                  <a:solidFill>
                    <a:srgbClr val="000000">
                      <a:alpha val="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pic>
                <p:nvPicPr>
                  <p:cNvPr id="69" name="image3.jpg"/>
                  <p:cNvPicPr/>
                  <p:nvPr/>
                </p:nvPicPr>
                <p:blipFill>
                  <a:blip r:embed="rId3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061130" cy="1885587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71" name="Shape 71"/>
                <p:cNvSpPr/>
                <p:nvPr/>
              </p:nvSpPr>
              <p:spPr>
                <a:xfrm>
                  <a:off x="372302" y="1704763"/>
                  <a:ext cx="1394401" cy="678473"/>
                </a:xfrm>
                <a:prstGeom prst="rect">
                  <a:avLst/>
                </a:prstGeom>
                <a:solidFill>
                  <a:srgbClr val="00B0F0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lvl="0">
                    <a:defRPr sz="1800"/>
                  </a:pPr>
                  <a:r>
                    <a:rPr sz="2500"/>
                    <a:t>World</a:t>
                  </a:r>
                </a:p>
              </p:txBody>
            </p:sp>
          </p:grpSp>
        </p:grpSp>
        <p:sp>
          <p:nvSpPr>
            <p:cNvPr id="74" name="Shape 74"/>
            <p:cNvSpPr/>
            <p:nvPr/>
          </p:nvSpPr>
          <p:spPr>
            <a:xfrm>
              <a:off x="5217098" y="2305191"/>
              <a:ext cx="1" cy="71797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452103" y="1153725"/>
              <a:ext cx="2871894" cy="720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bevel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77" name="Shape 77"/>
          <p:cNvSpPr/>
          <p:nvPr/>
        </p:nvSpPr>
        <p:spPr>
          <a:xfrm flipV="1">
            <a:off x="8176022" y="4304932"/>
            <a:ext cx="160735" cy="1309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200" y="21600"/>
                </a:lnTo>
              </a:path>
            </a:pathLst>
          </a:custGeom>
          <a:ln w="38100">
            <a:solidFill/>
            <a:headEnd type="triangle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8" name="Shape 78"/>
          <p:cNvSpPr/>
          <p:nvPr/>
        </p:nvSpPr>
        <p:spPr>
          <a:xfrm>
            <a:off x="3476058" y="3668742"/>
            <a:ext cx="1587500" cy="484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7" tIns="45717" rIns="45717" bIns="45717">
            <a:spAutoFit/>
          </a:bodyPr>
          <a:lstStyle>
            <a:lvl1pPr>
              <a:defRPr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i="0"/>
            </a:pPr>
            <a:r>
              <a:rPr sz="2500" dirty="0"/>
              <a:t>Situation</a:t>
            </a:r>
          </a:p>
        </p:txBody>
      </p:sp>
      <p:sp>
        <p:nvSpPr>
          <p:cNvPr id="79" name="Shape 79"/>
          <p:cNvSpPr/>
          <p:nvPr/>
        </p:nvSpPr>
        <p:spPr>
          <a:xfrm>
            <a:off x="3251201" y="4267200"/>
            <a:ext cx="1612899" cy="484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7" tIns="45717" rIns="45717" bIns="45717">
            <a:spAutoFit/>
          </a:bodyPr>
          <a:lstStyle>
            <a:lvl1pPr>
              <a:defRPr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i="0"/>
            </a:pPr>
            <a:r>
              <a:rPr sz="2500" dirty="0"/>
              <a:t>  Ontology</a:t>
            </a:r>
          </a:p>
        </p:txBody>
      </p:sp>
      <p:sp>
        <p:nvSpPr>
          <p:cNvPr id="80" name="Shape 80"/>
          <p:cNvSpPr/>
          <p:nvPr/>
        </p:nvSpPr>
        <p:spPr>
          <a:xfrm>
            <a:off x="228600" y="1561648"/>
            <a:ext cx="2819400" cy="400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7" tIns="45717" rIns="45717" bIns="45717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000"/>
              <a:t>  Robot1, move North!</a:t>
            </a:r>
          </a:p>
        </p:txBody>
      </p:sp>
    </p:spTree>
    <p:extLst>
      <p:ext uri="{BB962C8B-B14F-4D97-AF65-F5344CB8AC3E}">
        <p14:creationId xmlns:p14="http://schemas.microsoft.com/office/powerpoint/2010/main" val="1845329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 flipH="1">
            <a:off x="6021168" y="3219058"/>
            <a:ext cx="1074363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defTabSz="321457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7222899" y="3090659"/>
            <a:ext cx="1623838" cy="25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sz="1200" dirty="0"/>
              <a:t>Parse serial processes</a:t>
            </a:r>
          </a:p>
        </p:txBody>
      </p:sp>
      <p:sp>
        <p:nvSpPr>
          <p:cNvPr id="99" name="Shape 99"/>
          <p:cNvSpPr/>
          <p:nvPr/>
        </p:nvSpPr>
        <p:spPr>
          <a:xfrm flipH="1" flipV="1">
            <a:off x="5504234" y="1752600"/>
            <a:ext cx="1074363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defTabSz="321457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6713385" y="1624201"/>
            <a:ext cx="2040619" cy="25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sz="1200"/>
              <a:t>Initialize executable template</a:t>
            </a:r>
          </a:p>
        </p:txBody>
      </p:sp>
      <p:sp>
        <p:nvSpPr>
          <p:cNvPr id="101" name="Shape 101"/>
          <p:cNvSpPr/>
          <p:nvPr/>
        </p:nvSpPr>
        <p:spPr>
          <a:xfrm>
            <a:off x="6935064" y="5115711"/>
            <a:ext cx="129516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sz="1200"/>
              <a:t>Assign values in SemSpec to template</a:t>
            </a:r>
          </a:p>
        </p:txBody>
      </p:sp>
      <p:sp>
        <p:nvSpPr>
          <p:cNvPr id="102" name="Shape 102"/>
          <p:cNvSpPr/>
          <p:nvPr/>
        </p:nvSpPr>
        <p:spPr>
          <a:xfrm>
            <a:off x="3736985" y="245544"/>
            <a:ext cx="1670031" cy="4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/>
              <a:t>Specializer</a:t>
            </a:r>
          </a:p>
        </p:txBody>
      </p:sp>
      <p:pic>
        <p:nvPicPr>
          <p:cNvPr id="103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5715000"/>
            <a:ext cx="2262067" cy="75797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 flipH="1">
            <a:off x="5767594" y="5687736"/>
            <a:ext cx="1074363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defTabSz="321457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06" name="image1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1200" y="6553200"/>
            <a:ext cx="1670032" cy="184482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 flipH="1">
            <a:off x="5767913" y="5733030"/>
            <a:ext cx="1069689" cy="504249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defTabSz="321457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 flipH="1" flipV="1">
            <a:off x="5767580" y="5208329"/>
            <a:ext cx="1071000" cy="439723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defTabSz="321457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" name="Picture 1" descr="Screen Shot 2014-08-11 at 10.47.4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38400"/>
            <a:ext cx="5867400" cy="1607631"/>
          </a:xfrm>
          <a:prstGeom prst="rect">
            <a:avLst/>
          </a:prstGeom>
        </p:spPr>
      </p:pic>
      <p:pic>
        <p:nvPicPr>
          <p:cNvPr id="3" name="Picture 2" descr="Screen Shot 2014-08-11 at 10.55.1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14800"/>
            <a:ext cx="3196856" cy="1524000"/>
          </a:xfrm>
          <a:prstGeom prst="rect">
            <a:avLst/>
          </a:prstGeom>
        </p:spPr>
      </p:pic>
      <p:pic>
        <p:nvPicPr>
          <p:cNvPr id="4" name="Picture 3" descr="Screen Shot 2014-08-25 at 10.26.1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71216"/>
            <a:ext cx="3886200" cy="144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4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 flipV="1">
            <a:off x="3962400" y="1828799"/>
            <a:ext cx="949691" cy="59014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defTabSz="321457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5029200" y="1752600"/>
            <a:ext cx="1975962" cy="28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1400" dirty="0"/>
              <a:t>Parameters of message</a:t>
            </a:r>
          </a:p>
        </p:txBody>
      </p:sp>
      <p:sp>
        <p:nvSpPr>
          <p:cNvPr id="112" name="Shape 112"/>
          <p:cNvSpPr/>
          <p:nvPr/>
        </p:nvSpPr>
        <p:spPr>
          <a:xfrm flipH="1" flipV="1">
            <a:off x="2057400" y="5181600"/>
            <a:ext cx="117433" cy="604134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defTabSz="321457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52400" y="5791200"/>
            <a:ext cx="2818432" cy="928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1400" dirty="0"/>
              <a:t>First part of N-tuple received by Solver; contains information for first part of serial process (“move North”)</a:t>
            </a:r>
          </a:p>
        </p:txBody>
      </p:sp>
      <p:sp>
        <p:nvSpPr>
          <p:cNvPr id="114" name="Shape 114"/>
          <p:cNvSpPr/>
          <p:nvPr/>
        </p:nvSpPr>
        <p:spPr>
          <a:xfrm flipH="1" flipV="1">
            <a:off x="6248400" y="5181599"/>
            <a:ext cx="188788" cy="601749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defTabSz="321457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5562600" y="5791200"/>
            <a:ext cx="2818431" cy="928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1400" dirty="0"/>
              <a:t>Second part of N-tuple received by Solver; contains information for second part of serial process (“return”)</a:t>
            </a:r>
          </a:p>
        </p:txBody>
      </p:sp>
      <p:sp>
        <p:nvSpPr>
          <p:cNvPr id="116" name="Shape 116"/>
          <p:cNvSpPr/>
          <p:nvPr/>
        </p:nvSpPr>
        <p:spPr>
          <a:xfrm>
            <a:off x="152400" y="3962400"/>
            <a:ext cx="4038600" cy="1457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lvl="0">
              <a:defRPr sz="1800"/>
            </a:pPr>
            <a:r>
              <a:rPr lang="en-US" sz="1000" dirty="0"/>
              <a:t>Struct(speed=0.5,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action</a:t>
            </a:r>
            <a:r>
              <a:rPr lang="en-US" sz="1000" dirty="0"/>
              <a:t>='move',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protagonist</a:t>
            </a:r>
            <a:r>
              <a:rPr lang="en-US" sz="1000" dirty="0"/>
              <a:t>='robot1_instance',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distance</a:t>
            </a:r>
            <a:r>
              <a:rPr lang="en-US" sz="1000" dirty="0"/>
              <a:t>=Struct(units='square', value</a:t>
            </a:r>
            <a:r>
              <a:rPr lang="en-US" sz="1000" dirty="0" smtClean="0"/>
              <a:t>=6)</a:t>
            </a:r>
            <a:r>
              <a:rPr lang="en-US" sz="1000" dirty="0"/>
              <a:t>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direction</a:t>
            </a:r>
            <a:r>
              <a:rPr lang="en-US" sz="1000" dirty="0"/>
              <a:t>=None,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</a:t>
            </a:r>
            <a:r>
              <a:rPr lang="en-US" sz="1000" dirty="0" err="1" smtClean="0"/>
              <a:t>control_state</a:t>
            </a:r>
            <a:r>
              <a:rPr lang="en-US" sz="1000" dirty="0"/>
              <a:t>='ongoing',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kind</a:t>
            </a:r>
            <a:r>
              <a:rPr lang="en-US" sz="1000" dirty="0"/>
              <a:t>='execute',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heading</a:t>
            </a:r>
            <a:r>
              <a:rPr lang="en-US" sz="1000" dirty="0"/>
              <a:t>='north',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goal</a:t>
            </a:r>
            <a:r>
              <a:rPr lang="en-US" sz="1000" dirty="0"/>
              <a:t>=None)</a:t>
            </a:r>
            <a:endParaRPr sz="1000" dirty="0"/>
          </a:p>
        </p:txBody>
      </p:sp>
      <p:sp>
        <p:nvSpPr>
          <p:cNvPr id="117" name="Shape 117"/>
          <p:cNvSpPr/>
          <p:nvPr/>
        </p:nvSpPr>
        <p:spPr>
          <a:xfrm>
            <a:off x="3975031" y="208452"/>
            <a:ext cx="1193936" cy="4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/>
              <a:t>N-Tuple</a:t>
            </a:r>
          </a:p>
        </p:txBody>
      </p:sp>
      <p:sp>
        <p:nvSpPr>
          <p:cNvPr id="118" name="Shape 118"/>
          <p:cNvSpPr/>
          <p:nvPr/>
        </p:nvSpPr>
        <p:spPr>
          <a:xfrm>
            <a:off x="0" y="1066800"/>
            <a:ext cx="3924300" cy="268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lvl="0">
              <a:defRPr sz="1800"/>
            </a:pPr>
            <a:r>
              <a:rPr lang="en-US" sz="1000" dirty="0"/>
              <a:t>[Struct(protagonist='robot1_instance',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 </a:t>
            </a:r>
            <a:r>
              <a:rPr lang="en-US" sz="1000" dirty="0" smtClean="0"/>
              <a:t>  heading</a:t>
            </a:r>
            <a:r>
              <a:rPr lang="en-US" sz="1000" dirty="0"/>
              <a:t>='north',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 smtClean="0"/>
              <a:t>	   goal</a:t>
            </a:r>
            <a:r>
              <a:rPr lang="en-US" sz="1000" dirty="0"/>
              <a:t>=None,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 kind</a:t>
            </a:r>
            <a:r>
              <a:rPr lang="en-US" sz="1000" dirty="0"/>
              <a:t>='execute',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 speed</a:t>
            </a:r>
            <a:r>
              <a:rPr lang="en-US" sz="1000" dirty="0"/>
              <a:t>=0.5,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 action</a:t>
            </a:r>
            <a:r>
              <a:rPr lang="en-US" sz="1000" dirty="0"/>
              <a:t>='move',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 distance</a:t>
            </a:r>
            <a:r>
              <a:rPr lang="en-US" sz="1000" dirty="0"/>
              <a:t>=Struct(units='square', value</a:t>
            </a:r>
            <a:r>
              <a:rPr lang="en-US" sz="1000" dirty="0" smtClean="0"/>
              <a:t>=8)</a:t>
            </a:r>
            <a:r>
              <a:rPr lang="en-US" sz="1000" dirty="0"/>
              <a:t>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 direction</a:t>
            </a:r>
            <a:r>
              <a:rPr lang="en-US" sz="1000" dirty="0"/>
              <a:t>=None, </a:t>
            </a:r>
            <a:r>
              <a:rPr lang="en-US" sz="1000" dirty="0" err="1"/>
              <a:t>control_state</a:t>
            </a:r>
            <a:r>
              <a:rPr lang="en-US" sz="1000" dirty="0"/>
              <a:t>='ongoing')</a:t>
            </a:r>
            <a:r>
              <a:rPr lang="en-US" sz="1000" dirty="0" smtClean="0"/>
              <a:t>,</a:t>
            </a:r>
          </a:p>
          <a:p>
            <a:pPr lvl="0">
              <a:defRPr sz="1800"/>
            </a:pPr>
            <a:r>
              <a:rPr lang="en-US" sz="1000" dirty="0"/>
              <a:t> </a:t>
            </a:r>
            <a:r>
              <a:rPr lang="en-US" sz="1000" dirty="0" smtClean="0"/>
              <a:t>Struct</a:t>
            </a:r>
            <a:r>
              <a:rPr lang="en-US" sz="1000" dirty="0"/>
              <a:t>(protagonist='robot1_instance',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 heading</a:t>
            </a:r>
            <a:r>
              <a:rPr lang="en-US" sz="1000" dirty="0"/>
              <a:t>=None,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 goal</a:t>
            </a:r>
            <a:r>
              <a:rPr lang="en-US" sz="1000" dirty="0"/>
              <a:t>={'location': 'home'},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 kind</a:t>
            </a:r>
            <a:r>
              <a:rPr lang="en-US" sz="1000" dirty="0"/>
              <a:t>='execute',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 speed</a:t>
            </a:r>
            <a:r>
              <a:rPr lang="en-US" sz="1000" dirty="0"/>
              <a:t>=0.5,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 action</a:t>
            </a:r>
            <a:r>
              <a:rPr lang="en-US" sz="1000" dirty="0"/>
              <a:t>='move',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 distance</a:t>
            </a:r>
            <a:r>
              <a:rPr lang="en-US" sz="1000" dirty="0"/>
              <a:t>=Struct(units='square', value</a:t>
            </a:r>
            <a:r>
              <a:rPr lang="en-US" sz="1000" dirty="0" smtClean="0"/>
              <a:t>=8)</a:t>
            </a:r>
            <a:r>
              <a:rPr lang="en-US" sz="1000" dirty="0"/>
              <a:t>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 direction</a:t>
            </a:r>
            <a:r>
              <a:rPr lang="en-US" sz="1000" dirty="0"/>
              <a:t>=None,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 </a:t>
            </a:r>
            <a:r>
              <a:rPr lang="en-US" sz="1000" dirty="0" err="1" smtClean="0"/>
              <a:t>control_state</a:t>
            </a:r>
            <a:r>
              <a:rPr lang="en-US" sz="1000" dirty="0"/>
              <a:t>='ongoing')]</a:t>
            </a:r>
            <a:endParaRPr sz="1000" dirty="0"/>
          </a:p>
        </p:txBody>
      </p:sp>
      <p:sp>
        <p:nvSpPr>
          <p:cNvPr id="119" name="Shape 119"/>
          <p:cNvSpPr/>
          <p:nvPr/>
        </p:nvSpPr>
        <p:spPr>
          <a:xfrm>
            <a:off x="5257800" y="3810000"/>
            <a:ext cx="3810000" cy="130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lvl="0">
              <a:defRPr sz="1800"/>
            </a:pPr>
            <a:r>
              <a:rPr lang="en-US" sz="1000" dirty="0"/>
              <a:t>Struct(speed=0.5,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action</a:t>
            </a:r>
            <a:r>
              <a:rPr lang="en-US" sz="1000" dirty="0"/>
              <a:t>='move',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protagonist</a:t>
            </a:r>
            <a:r>
              <a:rPr lang="en-US" sz="1000" dirty="0"/>
              <a:t>='robot1_instance',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distance</a:t>
            </a:r>
            <a:r>
              <a:rPr lang="en-US" sz="1000" dirty="0"/>
              <a:t>=Struct(units='square', value</a:t>
            </a:r>
            <a:r>
              <a:rPr lang="en-US" sz="1000" dirty="0" smtClean="0"/>
              <a:t>=6)</a:t>
            </a:r>
            <a:r>
              <a:rPr lang="en-US" sz="1000" dirty="0"/>
              <a:t>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direction</a:t>
            </a:r>
            <a:r>
              <a:rPr lang="en-US" sz="1000" dirty="0"/>
              <a:t>=None, </a:t>
            </a:r>
            <a:r>
              <a:rPr lang="en-US" sz="1000" dirty="0" err="1"/>
              <a:t>control_state</a:t>
            </a:r>
            <a:r>
              <a:rPr lang="en-US" sz="1000" dirty="0"/>
              <a:t>='ongoing',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kind</a:t>
            </a:r>
            <a:r>
              <a:rPr lang="en-US" sz="1000" dirty="0"/>
              <a:t>='execute',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heading</a:t>
            </a:r>
            <a:r>
              <a:rPr lang="en-US" sz="1000" dirty="0"/>
              <a:t>=None, </a:t>
            </a:r>
            <a:endParaRPr lang="en-US" sz="1000" dirty="0" smtClean="0"/>
          </a:p>
          <a:p>
            <a:pPr lvl="0">
              <a:defRPr sz="1800"/>
            </a:pPr>
            <a:r>
              <a:rPr lang="en-US" sz="1000" dirty="0"/>
              <a:t>	</a:t>
            </a:r>
            <a:r>
              <a:rPr lang="en-US" sz="1000" dirty="0" smtClean="0"/>
              <a:t>  goal</a:t>
            </a:r>
            <a:r>
              <a:rPr lang="en-US" sz="1000" dirty="0"/>
              <a:t>={'location': 'home'})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3919064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085296" y="321468"/>
            <a:ext cx="973408" cy="4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/>
              <a:t>Solver</a:t>
            </a:r>
          </a:p>
        </p:txBody>
      </p:sp>
      <p:sp>
        <p:nvSpPr>
          <p:cNvPr id="123" name="Shape 123"/>
          <p:cNvSpPr/>
          <p:nvPr/>
        </p:nvSpPr>
        <p:spPr>
          <a:xfrm flipH="1">
            <a:off x="6875190" y="1676400"/>
            <a:ext cx="1278209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defTabSz="321457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7081477" y="1295400"/>
            <a:ext cx="2047499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sz="1700"/>
            </a:lvl1pPr>
          </a:lstStyle>
          <a:p>
            <a:pPr lvl="0" algn="r">
              <a:defRPr sz="1800"/>
            </a:pPr>
            <a:r>
              <a:rPr sz="1200" dirty="0"/>
              <a:t>Unpacks N-tuple passed from Specializer.</a:t>
            </a:r>
          </a:p>
        </p:txBody>
      </p:sp>
      <p:sp>
        <p:nvSpPr>
          <p:cNvPr id="125" name="Shape 125"/>
          <p:cNvSpPr/>
          <p:nvPr/>
        </p:nvSpPr>
        <p:spPr>
          <a:xfrm flipH="1">
            <a:off x="7010400" y="3886200"/>
            <a:ext cx="440009" cy="22860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defTabSz="321457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6787819" y="3581400"/>
            <a:ext cx="2366665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sz="1700"/>
            </a:lvl1pPr>
          </a:lstStyle>
          <a:p>
            <a:pPr lvl="0" algn="r">
              <a:defRPr sz="1800"/>
            </a:pPr>
            <a:r>
              <a:rPr sz="1200" dirty="0"/>
              <a:t>Determines heading of movement vector (“move North”).</a:t>
            </a:r>
          </a:p>
        </p:txBody>
      </p:sp>
      <p:sp>
        <p:nvSpPr>
          <p:cNvPr id="127" name="Shape 127"/>
          <p:cNvSpPr/>
          <p:nvPr/>
        </p:nvSpPr>
        <p:spPr>
          <a:xfrm flipH="1">
            <a:off x="5715000" y="5943600"/>
            <a:ext cx="1143000" cy="15240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defTabSz="321457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6860181" y="5730737"/>
            <a:ext cx="2047499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sz="1700"/>
            </a:lvl1pPr>
          </a:lstStyle>
          <a:p>
            <a:pPr lvl="0" algn="r">
              <a:defRPr sz="1800"/>
            </a:pPr>
            <a:r>
              <a:rPr sz="1200" dirty="0"/>
              <a:t>Returns to “home” position, stored in prior state variable.</a:t>
            </a:r>
          </a:p>
        </p:txBody>
      </p:sp>
      <p:pic>
        <p:nvPicPr>
          <p:cNvPr id="2" name="Picture 1" descr="Screen Shot 2014-08-11 at 1.12.2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"/>
          <a:stretch/>
        </p:blipFill>
        <p:spPr>
          <a:xfrm>
            <a:off x="-76200" y="6172200"/>
            <a:ext cx="9296400" cy="463238"/>
          </a:xfrm>
          <a:prstGeom prst="rect">
            <a:avLst/>
          </a:prstGeom>
        </p:spPr>
      </p:pic>
      <p:pic>
        <p:nvPicPr>
          <p:cNvPr id="3" name="Picture 2" descr="Screen Shot 2014-08-11 at 1.11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4217928"/>
            <a:ext cx="9372600" cy="1420872"/>
          </a:xfrm>
          <a:prstGeom prst="rect">
            <a:avLst/>
          </a:prstGeom>
        </p:spPr>
      </p:pic>
      <p:pic>
        <p:nvPicPr>
          <p:cNvPr id="4" name="Picture 3" descr="Screen Shot 2014-08-11 at 1.11.1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t="3888" r="6047" b="-1"/>
          <a:stretch/>
        </p:blipFill>
        <p:spPr>
          <a:xfrm>
            <a:off x="0" y="1066800"/>
            <a:ext cx="6772754" cy="29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52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777389" y="318343"/>
            <a:ext cx="358923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lang="en-US" sz="2500" dirty="0"/>
              <a:t>Morse (Robot Simulator)</a:t>
            </a:r>
            <a:endParaRPr sz="2500" dirty="0"/>
          </a:p>
        </p:txBody>
      </p:sp>
      <p:sp>
        <p:nvSpPr>
          <p:cNvPr id="126" name="Shape 126"/>
          <p:cNvSpPr/>
          <p:nvPr/>
        </p:nvSpPr>
        <p:spPr>
          <a:xfrm>
            <a:off x="7837267" y="1143000"/>
            <a:ext cx="2144933" cy="1918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lang="en-US" sz="1200" dirty="0"/>
              <a:t>Moves </a:t>
            </a:r>
            <a:r>
              <a:rPr lang="en-US" sz="1200" dirty="0" smtClean="0"/>
              <a:t>robot</a:t>
            </a:r>
            <a:endParaRPr lang="en-US" sz="1200" dirty="0"/>
          </a:p>
          <a:p>
            <a:pPr lvl="0">
              <a:defRPr sz="1800"/>
            </a:pPr>
            <a:endParaRPr lang="en-US" sz="1200" dirty="0"/>
          </a:p>
          <a:p>
            <a:pPr lvl="0">
              <a:defRPr sz="1800"/>
            </a:pPr>
            <a:r>
              <a:rPr lang="en-US" dirty="0" smtClean="0"/>
              <a:t>Gets the new </a:t>
            </a:r>
          </a:p>
          <a:p>
            <a:pPr lvl="0">
              <a:defRPr sz="1800"/>
            </a:pPr>
            <a:r>
              <a:rPr lang="en-US" dirty="0" smtClean="0"/>
              <a:t>state of the</a:t>
            </a:r>
          </a:p>
          <a:p>
            <a:pPr lvl="0">
              <a:defRPr sz="1800"/>
            </a:pPr>
            <a:r>
              <a:rPr lang="en-US" dirty="0" smtClean="0"/>
              <a:t> world</a:t>
            </a:r>
          </a:p>
          <a:p>
            <a:pPr lvl="0">
              <a:defRPr sz="1800"/>
            </a:pPr>
            <a:endParaRPr lang="en-US" dirty="0" smtClean="0"/>
          </a:p>
          <a:p>
            <a:pPr lvl="0">
              <a:defRPr sz="1800"/>
            </a:pPr>
            <a:r>
              <a:rPr lang="en-US" sz="1200" dirty="0"/>
              <a:t>Updates </a:t>
            </a:r>
            <a:r>
              <a:rPr lang="en-US" sz="1200" dirty="0" smtClean="0"/>
              <a:t>internal</a:t>
            </a:r>
          </a:p>
          <a:p>
            <a:pPr lvl="0">
              <a:defRPr sz="1800"/>
            </a:pPr>
            <a:r>
              <a:rPr lang="en-US" sz="1200" dirty="0" smtClean="0"/>
              <a:t> </a:t>
            </a:r>
            <a:r>
              <a:rPr lang="en-US" sz="1200" dirty="0"/>
              <a:t>model of the world</a:t>
            </a:r>
            <a:endParaRPr sz="1200" dirty="0"/>
          </a:p>
        </p:txBody>
      </p:sp>
      <p:pic>
        <p:nvPicPr>
          <p:cNvPr id="3" name="Picture 2" descr="Screen Shot 2014-07-18 at 12.01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1" y="5545455"/>
            <a:ext cx="6688336" cy="607219"/>
          </a:xfrm>
          <a:prstGeom prst="rect">
            <a:avLst/>
          </a:prstGeom>
        </p:spPr>
      </p:pic>
      <p:sp>
        <p:nvSpPr>
          <p:cNvPr id="19" name="Shape 126"/>
          <p:cNvSpPr/>
          <p:nvPr/>
        </p:nvSpPr>
        <p:spPr>
          <a:xfrm>
            <a:off x="7141704" y="5647059"/>
            <a:ext cx="1799954" cy="440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lang="en-US" sz="1200" dirty="0"/>
              <a:t>Gets the updated state of the world</a:t>
            </a:r>
          </a:p>
        </p:txBody>
      </p:sp>
      <p:sp>
        <p:nvSpPr>
          <p:cNvPr id="22" name="Shape 126"/>
          <p:cNvSpPr/>
          <p:nvPr/>
        </p:nvSpPr>
        <p:spPr>
          <a:xfrm>
            <a:off x="7037454" y="3810000"/>
            <a:ext cx="2639946" cy="44002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lang="en-US" sz="1200" dirty="0"/>
              <a:t>Moves the robot in </a:t>
            </a:r>
            <a:r>
              <a:rPr lang="en-US" sz="1200" dirty="0" smtClean="0"/>
              <a:t>simulation</a:t>
            </a:r>
          </a:p>
          <a:p>
            <a:pPr lvl="0">
              <a:defRPr sz="1800"/>
            </a:pPr>
            <a:r>
              <a:rPr lang="en-US" sz="1200" dirty="0" smtClean="0"/>
              <a:t> </a:t>
            </a:r>
            <a:r>
              <a:rPr lang="en-US" sz="1200" dirty="0"/>
              <a:t>(and waits for it to arrive) </a:t>
            </a:r>
          </a:p>
        </p:txBody>
      </p:sp>
      <p:pic>
        <p:nvPicPr>
          <p:cNvPr id="5" name="Picture 4" descr="Screen Shot 2014-08-11 at 1.32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6600"/>
            <a:ext cx="6713805" cy="1752600"/>
          </a:xfrm>
          <a:prstGeom prst="rect">
            <a:avLst/>
          </a:prstGeom>
        </p:spPr>
      </p:pic>
      <p:pic>
        <p:nvPicPr>
          <p:cNvPr id="6" name="Picture 5" descr="Screen Shot 2014-08-11 at 1.37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7620000" cy="1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33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316986" y="339328"/>
            <a:ext cx="2510029" cy="4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 dirty="0"/>
              <a:t>Robot Simulation</a:t>
            </a:r>
          </a:p>
        </p:txBody>
      </p:sp>
      <p:pic>
        <p:nvPicPr>
          <p:cNvPr id="2" name="north and retur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1143000"/>
            <a:ext cx="783574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4577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Embodiment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382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Palatino" pitchFamily="18" charset="0"/>
              </a:rPr>
              <a:t>  </a:t>
            </a:r>
            <a:r>
              <a:rPr lang="en-US" sz="3200" b="1" dirty="0">
                <a:latin typeface="Palatino" pitchFamily="18" charset="0"/>
              </a:rPr>
              <a:t>Of all of these fields, the </a:t>
            </a:r>
            <a:r>
              <a:rPr lang="en-US" sz="3200" b="1" dirty="0">
                <a:solidFill>
                  <a:srgbClr val="DC1E1E"/>
                </a:solidFill>
                <a:latin typeface="Palatino" pitchFamily="18" charset="0"/>
              </a:rPr>
              <a:t>learning of languages</a:t>
            </a:r>
            <a:r>
              <a:rPr lang="en-US" sz="3200" b="1" dirty="0">
                <a:latin typeface="Palatino" pitchFamily="18" charset="0"/>
              </a:rPr>
              <a:t> would be the most impressive, since it is the most human of these activities. This field, however, seems to depend rather too much on the </a:t>
            </a:r>
            <a:r>
              <a:rPr lang="en-US" sz="3200" b="1" dirty="0">
                <a:solidFill>
                  <a:srgbClr val="DC1E1E"/>
                </a:solidFill>
                <a:latin typeface="Palatino" pitchFamily="18" charset="0"/>
              </a:rPr>
              <a:t>sense organs and locomotion</a:t>
            </a:r>
            <a:r>
              <a:rPr lang="en-US" sz="3200" b="1" dirty="0">
                <a:latin typeface="Palatino" pitchFamily="18" charset="0"/>
              </a:rPr>
              <a:t> to be feasible.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Palatino" pitchFamily="18" charset="0"/>
              </a:rPr>
              <a:t>Alan Turing  (</a:t>
            </a:r>
            <a:r>
              <a:rPr lang="en-US" sz="3200" b="1" i="1" dirty="0">
                <a:latin typeface="Palatino" pitchFamily="18" charset="0"/>
              </a:rPr>
              <a:t>Intelligent Machines</a:t>
            </a:r>
            <a:r>
              <a:rPr lang="en-US" sz="3200" b="1" dirty="0">
                <a:latin typeface="Palatino" pitchFamily="18" charset="0"/>
              </a:rPr>
              <a:t>,1948</a:t>
            </a:r>
            <a:r>
              <a:rPr lang="en-US" sz="3200" b="1" dirty="0" smtClean="0">
                <a:latin typeface="Palatino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sz="2400" b="1" dirty="0" smtClean="0">
              <a:latin typeface="Palatino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Palatino" pitchFamily="18" charset="0"/>
              </a:rPr>
              <a:t>&lt; Continuity Principle of Darwin, American Pragmatists &gt;</a:t>
            </a:r>
          </a:p>
          <a:p>
            <a:pPr>
              <a:spcBef>
                <a:spcPct val="50000"/>
              </a:spcBef>
            </a:pPr>
            <a:endParaRPr lang="en-US" sz="2400" b="1" dirty="0"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4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68B5581-CF25-4B49-9A23-712A78E17A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188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ECG - NLU  Beyond the 1980s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sz="4900" dirty="0"/>
          </a:p>
          <a:p>
            <a:pPr marL="514350" lvl="0" indent="-514350">
              <a:buFont typeface="+mj-lt"/>
              <a:buAutoNum type="arabicPeriod"/>
            </a:pPr>
            <a:r>
              <a:rPr lang="en-US" sz="7200" dirty="0"/>
              <a:t>Much more computation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7200" dirty="0"/>
              <a:t>NLP technology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7200" dirty="0"/>
              <a:t>Construction Grammar: form-meaning pairs</a:t>
            </a:r>
          </a:p>
          <a:p>
            <a:pPr marL="0" indent="0">
              <a:buNone/>
            </a:pPr>
            <a:r>
              <a:rPr lang="en-US" sz="7200" dirty="0"/>
              <a:t>  </a:t>
            </a:r>
            <a:r>
              <a:rPr lang="en-US" sz="7200" dirty="0" smtClean="0"/>
              <a:t>	Conceptual </a:t>
            </a:r>
            <a:r>
              <a:rPr lang="en-US" sz="7200" dirty="0"/>
              <a:t>compositionality + Idioms, etc.</a:t>
            </a:r>
          </a:p>
          <a:p>
            <a:pPr marL="0" lvl="0" indent="0">
              <a:buNone/>
            </a:pPr>
            <a:r>
              <a:rPr lang="en-US" sz="7200" dirty="0"/>
              <a:t>4</a:t>
            </a:r>
            <a:r>
              <a:rPr lang="en-US" sz="7200" dirty="0" smtClean="0"/>
              <a:t>.     Cognitive </a:t>
            </a:r>
            <a:r>
              <a:rPr lang="en-US" sz="7200" dirty="0"/>
              <a:t>Linguistics: Conceptual primitives</a:t>
            </a:r>
          </a:p>
          <a:p>
            <a:pPr marL="0" indent="0">
              <a:buNone/>
            </a:pPr>
            <a:r>
              <a:rPr lang="en-US" sz="7200" dirty="0"/>
              <a:t>  </a:t>
            </a:r>
            <a:r>
              <a:rPr lang="en-US" sz="7200" dirty="0" smtClean="0"/>
              <a:t>	ECG </a:t>
            </a:r>
            <a:r>
              <a:rPr lang="en-US" sz="7200" dirty="0"/>
              <a:t>= Embodied Construction Grammar; 6 distinct uses of formalism</a:t>
            </a:r>
          </a:p>
          <a:p>
            <a:pPr marL="0" lvl="0" indent="0">
              <a:buNone/>
            </a:pPr>
            <a:r>
              <a:rPr lang="en-US" sz="7200" dirty="0" smtClean="0"/>
              <a:t>5.     Constrained </a:t>
            </a:r>
            <a:r>
              <a:rPr lang="en-US" sz="7200" dirty="0"/>
              <a:t>Best Fit : Analysis, Simulation, Learning</a:t>
            </a:r>
          </a:p>
          <a:p>
            <a:pPr marL="0" indent="0">
              <a:buNone/>
            </a:pPr>
            <a:r>
              <a:rPr lang="en-US" sz="7200" dirty="0" smtClean="0"/>
              <a:t>	  </a:t>
            </a:r>
            <a:r>
              <a:rPr lang="en-US" sz="7200" dirty="0"/>
              <a:t>Analysis uses Bayesian (form, meaning and context) best fit</a:t>
            </a:r>
          </a:p>
          <a:p>
            <a:pPr marL="0" lvl="0" indent="0">
              <a:buNone/>
            </a:pPr>
            <a:r>
              <a:rPr lang="en-US" sz="7200" dirty="0" smtClean="0"/>
              <a:t>6.      Under-specification</a:t>
            </a:r>
            <a:r>
              <a:rPr lang="en-US" sz="7200" dirty="0"/>
              <a:t>: Meaning involves context, goals, etc.</a:t>
            </a:r>
          </a:p>
          <a:p>
            <a:pPr marL="0" indent="0">
              <a:buNone/>
            </a:pPr>
            <a:r>
              <a:rPr lang="en-US" sz="7200" dirty="0" smtClean="0"/>
              <a:t>	  </a:t>
            </a:r>
            <a:r>
              <a:rPr lang="en-US" sz="7200" dirty="0"/>
              <a:t>SemSpec = Semantic/Simulation Specification</a:t>
            </a:r>
          </a:p>
          <a:p>
            <a:pPr marL="0" lvl="0" indent="0">
              <a:buNone/>
            </a:pPr>
            <a:r>
              <a:rPr lang="en-US" sz="7200" dirty="0" smtClean="0"/>
              <a:t>7.       Simulation </a:t>
            </a:r>
            <a:r>
              <a:rPr lang="en-US" sz="7200" dirty="0"/>
              <a:t>Semantics; Meaning as action/simulation</a:t>
            </a:r>
          </a:p>
          <a:p>
            <a:pPr marL="0" lvl="0" indent="0">
              <a:buNone/>
            </a:pPr>
            <a:r>
              <a:rPr lang="en-US" sz="7200" dirty="0" smtClean="0"/>
              <a:t>8.       CPRM</a:t>
            </a:r>
            <a:r>
              <a:rPr lang="en-US" sz="7200" dirty="0"/>
              <a:t>= Coordinated Probabilistic Relational Models; Petri Nets ++</a:t>
            </a:r>
          </a:p>
          <a:p>
            <a:pPr marL="0" indent="0">
              <a:buNone/>
            </a:pPr>
            <a:r>
              <a:rPr lang="en-US" sz="7200" dirty="0" smtClean="0"/>
              <a:t>	  </a:t>
            </a:r>
            <a:r>
              <a:rPr lang="en-US" sz="7200" dirty="0"/>
              <a:t>Action formalism works as a generative model </a:t>
            </a:r>
          </a:p>
          <a:p>
            <a:pPr marL="0" lvl="0" indent="0">
              <a:buNone/>
            </a:pPr>
            <a:r>
              <a:rPr lang="en-US" sz="7200" dirty="0" smtClean="0"/>
              <a:t>9.        Domain </a:t>
            </a:r>
            <a:r>
              <a:rPr lang="en-US" sz="7200" dirty="0"/>
              <a:t>Semantics; Need rich semantics on the Action side</a:t>
            </a:r>
          </a:p>
          <a:p>
            <a:pPr marL="0" indent="0">
              <a:buNone/>
            </a:pPr>
            <a:r>
              <a:rPr lang="en-US" sz="7200" dirty="0"/>
              <a:t>10. </a:t>
            </a:r>
            <a:r>
              <a:rPr lang="en-US" sz="7200" dirty="0" smtClean="0"/>
              <a:t>     General </a:t>
            </a:r>
            <a:r>
              <a:rPr lang="en-US" sz="7200" dirty="0"/>
              <a:t>NLU front end: Modest effort to link to a new Action side</a:t>
            </a:r>
          </a:p>
          <a:p>
            <a:pPr marL="0" indent="0">
              <a:buNone/>
            </a:pPr>
            <a:r>
              <a:rPr lang="en-US" sz="7200" dirty="0"/>
              <a:t> </a:t>
            </a:r>
          </a:p>
          <a:p>
            <a:pPr marL="0" indent="0">
              <a:buNone/>
            </a:pPr>
            <a:r>
              <a:rPr lang="en-US" sz="6400" dirty="0"/>
              <a:t> </a:t>
            </a:r>
          </a:p>
          <a:p>
            <a:endParaRPr lang="en-US" sz="6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68B5581-CF25-4B49-9A23-712A78E17A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81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971800"/>
            <a:ext cx="26289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7813" y="200025"/>
            <a:ext cx="8866187" cy="6858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z="4000" dirty="0" smtClean="0"/>
              <a:t>Language understanding: analysis &amp; simulation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96863" y="677863"/>
            <a:ext cx="8613775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796381" y="1318332"/>
            <a:ext cx="4008437" cy="369974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CC"/>
                </a:solidFill>
                <a:latin typeface="Courier New" pitchFamily="49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Harry walked into the cafe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.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572000" y="1752600"/>
            <a:ext cx="481013" cy="835025"/>
          </a:xfrm>
          <a:prstGeom prst="downArrow">
            <a:avLst>
              <a:gd name="adj1" fmla="val 50000"/>
              <a:gd name="adj2" fmla="val 51983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4495800" y="4191000"/>
            <a:ext cx="762000" cy="866775"/>
          </a:xfrm>
          <a:prstGeom prst="downArrow">
            <a:avLst>
              <a:gd name="adj1" fmla="val 50000"/>
              <a:gd name="adj2" fmla="val 5232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29000" y="5029200"/>
            <a:ext cx="2659063" cy="1670050"/>
            <a:chOff x="2111" y="3132"/>
            <a:chExt cx="1675" cy="1052"/>
          </a:xfrm>
        </p:grpSpPr>
        <p:pic>
          <p:nvPicPr>
            <p:cNvPr id="21560" name="Picture 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1" y="3132"/>
              <a:ext cx="1675" cy="1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61" name="Rectangle 10"/>
            <p:cNvSpPr>
              <a:spLocks noChangeArrowheads="1"/>
            </p:cNvSpPr>
            <p:nvPr/>
          </p:nvSpPr>
          <p:spPr bwMode="auto">
            <a:xfrm>
              <a:off x="2392" y="3306"/>
              <a:ext cx="994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DC1E1E"/>
                </a:solidFill>
              </a:endParaRPr>
            </a:p>
          </p:txBody>
        </p:sp>
      </p:grp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5076825" y="2160588"/>
            <a:ext cx="3502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 Black" pitchFamily="34" charset="0"/>
              </a:rPr>
              <a:t>Analysis Process</a:t>
            </a:r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5539396" y="4268788"/>
            <a:ext cx="2446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Semantic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Specification</a:t>
            </a:r>
          </a:p>
        </p:txBody>
      </p: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7010400" y="1318332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Utterance</a:t>
            </a:r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2293938" y="2136775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Constructions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Lexicon</a:t>
            </a:r>
            <a:endParaRPr lang="en-US" sz="2800" dirty="0">
              <a:solidFill>
                <a:srgbClr val="DC1E1E"/>
              </a:solidFill>
              <a:latin typeface="Helvetica" pitchFamily="34" charset="0"/>
            </a:endParaRPr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550863" y="3627438"/>
            <a:ext cx="142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General Knowledge</a:t>
            </a:r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1724025" y="4459288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Belief State</a:t>
            </a:r>
          </a:p>
        </p:txBody>
      </p:sp>
      <p:sp>
        <p:nvSpPr>
          <p:cNvPr id="21519" name="Freeform 17"/>
          <p:cNvSpPr>
            <a:spLocks/>
          </p:cNvSpPr>
          <p:nvPr/>
        </p:nvSpPr>
        <p:spPr bwMode="auto">
          <a:xfrm>
            <a:off x="3429000" y="2438400"/>
            <a:ext cx="925513" cy="381000"/>
          </a:xfrm>
          <a:custGeom>
            <a:avLst/>
            <a:gdLst>
              <a:gd name="T0" fmla="*/ 0 w 439"/>
              <a:gd name="T1" fmla="*/ 3 h 48"/>
              <a:gd name="T2" fmla="*/ 70 w 439"/>
              <a:gd name="T3" fmla="*/ 0 h 48"/>
              <a:gd name="T4" fmla="*/ 140 w 439"/>
              <a:gd name="T5" fmla="*/ 0 h 48"/>
              <a:gd name="T6" fmla="*/ 200 w 439"/>
              <a:gd name="T7" fmla="*/ 0 h 48"/>
              <a:gd name="T8" fmla="*/ 263 w 439"/>
              <a:gd name="T9" fmla="*/ 3 h 48"/>
              <a:gd name="T10" fmla="*/ 312 w 439"/>
              <a:gd name="T11" fmla="*/ 10 h 48"/>
              <a:gd name="T12" fmla="*/ 359 w 439"/>
              <a:gd name="T13" fmla="*/ 20 h 48"/>
              <a:gd name="T14" fmla="*/ 398 w 439"/>
              <a:gd name="T15" fmla="*/ 33 h 48"/>
              <a:gd name="T16" fmla="*/ 438 w 439"/>
              <a:gd name="T17" fmla="*/ 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9"/>
              <a:gd name="T28" fmla="*/ 0 h 48"/>
              <a:gd name="T29" fmla="*/ 439 w 439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9" h="48">
                <a:moveTo>
                  <a:pt x="0" y="3"/>
                </a:moveTo>
                <a:lnTo>
                  <a:pt x="70" y="0"/>
                </a:lnTo>
                <a:lnTo>
                  <a:pt x="140" y="0"/>
                </a:lnTo>
                <a:lnTo>
                  <a:pt x="200" y="0"/>
                </a:lnTo>
                <a:lnTo>
                  <a:pt x="263" y="3"/>
                </a:lnTo>
                <a:lnTo>
                  <a:pt x="312" y="10"/>
                </a:lnTo>
                <a:lnTo>
                  <a:pt x="359" y="20"/>
                </a:lnTo>
                <a:lnTo>
                  <a:pt x="398" y="33"/>
                </a:lnTo>
                <a:lnTo>
                  <a:pt x="438" y="47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0" name="Freeform 18"/>
          <p:cNvSpPr>
            <a:spLocks/>
          </p:cNvSpPr>
          <p:nvPr/>
        </p:nvSpPr>
        <p:spPr bwMode="auto">
          <a:xfrm>
            <a:off x="2212975" y="2971800"/>
            <a:ext cx="1216025" cy="1489075"/>
          </a:xfrm>
          <a:custGeom>
            <a:avLst/>
            <a:gdLst>
              <a:gd name="T0" fmla="*/ 0 w 1327"/>
              <a:gd name="T1" fmla="*/ 948 h 949"/>
              <a:gd name="T2" fmla="*/ 50 w 1327"/>
              <a:gd name="T3" fmla="*/ 693 h 949"/>
              <a:gd name="T4" fmla="*/ 69 w 1327"/>
              <a:gd name="T5" fmla="*/ 568 h 949"/>
              <a:gd name="T6" fmla="*/ 111 w 1327"/>
              <a:gd name="T7" fmla="*/ 453 h 949"/>
              <a:gd name="T8" fmla="*/ 151 w 1327"/>
              <a:gd name="T9" fmla="*/ 343 h 949"/>
              <a:gd name="T10" fmla="*/ 191 w 1327"/>
              <a:gd name="T11" fmla="*/ 250 h 949"/>
              <a:gd name="T12" fmla="*/ 261 w 1327"/>
              <a:gd name="T13" fmla="*/ 167 h 949"/>
              <a:gd name="T14" fmla="*/ 331 w 1327"/>
              <a:gd name="T15" fmla="*/ 99 h 949"/>
              <a:gd name="T16" fmla="*/ 380 w 1327"/>
              <a:gd name="T17" fmla="*/ 73 h 949"/>
              <a:gd name="T18" fmla="*/ 432 w 1327"/>
              <a:gd name="T19" fmla="*/ 52 h 949"/>
              <a:gd name="T20" fmla="*/ 551 w 1327"/>
              <a:gd name="T21" fmla="*/ 21 h 949"/>
              <a:gd name="T22" fmla="*/ 703 w 1327"/>
              <a:gd name="T23" fmla="*/ 5 h 949"/>
              <a:gd name="T24" fmla="*/ 844 w 1327"/>
              <a:gd name="T25" fmla="*/ 0 h 949"/>
              <a:gd name="T26" fmla="*/ 994 w 1327"/>
              <a:gd name="T27" fmla="*/ 5 h 949"/>
              <a:gd name="T28" fmla="*/ 1125 w 1327"/>
              <a:gd name="T29" fmla="*/ 11 h 949"/>
              <a:gd name="T30" fmla="*/ 1246 w 1327"/>
              <a:gd name="T31" fmla="*/ 11 h 949"/>
              <a:gd name="T32" fmla="*/ 1286 w 1327"/>
              <a:gd name="T33" fmla="*/ 11 h 949"/>
              <a:gd name="T34" fmla="*/ 1326 w 1327"/>
              <a:gd name="T35" fmla="*/ 11 h 94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27"/>
              <a:gd name="T55" fmla="*/ 0 h 949"/>
              <a:gd name="T56" fmla="*/ 1327 w 1327"/>
              <a:gd name="T57" fmla="*/ 949 h 94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27" h="949">
                <a:moveTo>
                  <a:pt x="0" y="948"/>
                </a:moveTo>
                <a:lnTo>
                  <a:pt x="50" y="693"/>
                </a:lnTo>
                <a:lnTo>
                  <a:pt x="69" y="568"/>
                </a:lnTo>
                <a:lnTo>
                  <a:pt x="111" y="453"/>
                </a:lnTo>
                <a:lnTo>
                  <a:pt x="151" y="343"/>
                </a:lnTo>
                <a:lnTo>
                  <a:pt x="191" y="250"/>
                </a:lnTo>
                <a:lnTo>
                  <a:pt x="261" y="167"/>
                </a:lnTo>
                <a:lnTo>
                  <a:pt x="331" y="99"/>
                </a:lnTo>
                <a:lnTo>
                  <a:pt x="380" y="73"/>
                </a:lnTo>
                <a:lnTo>
                  <a:pt x="432" y="52"/>
                </a:lnTo>
                <a:lnTo>
                  <a:pt x="551" y="21"/>
                </a:lnTo>
                <a:lnTo>
                  <a:pt x="703" y="5"/>
                </a:lnTo>
                <a:lnTo>
                  <a:pt x="844" y="0"/>
                </a:lnTo>
                <a:lnTo>
                  <a:pt x="994" y="5"/>
                </a:lnTo>
                <a:lnTo>
                  <a:pt x="1125" y="11"/>
                </a:lnTo>
                <a:lnTo>
                  <a:pt x="1246" y="11"/>
                </a:lnTo>
                <a:lnTo>
                  <a:pt x="1286" y="11"/>
                </a:lnTo>
                <a:lnTo>
                  <a:pt x="1326" y="11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 type="stealth" w="sm" len="med"/>
            <a:tailEnd type="stealth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1" name="Line 19"/>
          <p:cNvSpPr>
            <a:spLocks noChangeShapeType="1"/>
          </p:cNvSpPr>
          <p:nvPr/>
        </p:nvSpPr>
        <p:spPr bwMode="auto">
          <a:xfrm>
            <a:off x="2181225" y="4800600"/>
            <a:ext cx="1362075" cy="57943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2" name="Freeform 20"/>
          <p:cNvSpPr>
            <a:spLocks/>
          </p:cNvSpPr>
          <p:nvPr/>
        </p:nvSpPr>
        <p:spPr bwMode="auto">
          <a:xfrm>
            <a:off x="1066800" y="2819400"/>
            <a:ext cx="3154363" cy="917575"/>
          </a:xfrm>
          <a:custGeom>
            <a:avLst/>
            <a:gdLst>
              <a:gd name="T0" fmla="*/ 0 w 1987"/>
              <a:gd name="T1" fmla="*/ 577 h 578"/>
              <a:gd name="T2" fmla="*/ 64 w 1987"/>
              <a:gd name="T3" fmla="*/ 421 h 578"/>
              <a:gd name="T4" fmla="*/ 100 w 1987"/>
              <a:gd name="T5" fmla="*/ 343 h 578"/>
              <a:gd name="T6" fmla="*/ 146 w 1987"/>
              <a:gd name="T7" fmla="*/ 276 h 578"/>
              <a:gd name="T8" fmla="*/ 211 w 1987"/>
              <a:gd name="T9" fmla="*/ 208 h 578"/>
              <a:gd name="T10" fmla="*/ 284 w 1987"/>
              <a:gd name="T11" fmla="*/ 151 h 578"/>
              <a:gd name="T12" fmla="*/ 377 w 1987"/>
              <a:gd name="T13" fmla="*/ 100 h 578"/>
              <a:gd name="T14" fmla="*/ 486 w 1987"/>
              <a:gd name="T15" fmla="*/ 57 h 578"/>
              <a:gd name="T16" fmla="*/ 551 w 1987"/>
              <a:gd name="T17" fmla="*/ 42 h 578"/>
              <a:gd name="T18" fmla="*/ 635 w 1987"/>
              <a:gd name="T19" fmla="*/ 26 h 578"/>
              <a:gd name="T20" fmla="*/ 726 w 1987"/>
              <a:gd name="T21" fmla="*/ 22 h 578"/>
              <a:gd name="T22" fmla="*/ 826 w 1987"/>
              <a:gd name="T23" fmla="*/ 10 h 578"/>
              <a:gd name="T24" fmla="*/ 1039 w 1987"/>
              <a:gd name="T25" fmla="*/ 0 h 578"/>
              <a:gd name="T26" fmla="*/ 1268 w 1987"/>
              <a:gd name="T27" fmla="*/ 0 h 578"/>
              <a:gd name="T28" fmla="*/ 1488 w 1987"/>
              <a:gd name="T29" fmla="*/ 0 h 578"/>
              <a:gd name="T30" fmla="*/ 1692 w 1987"/>
              <a:gd name="T31" fmla="*/ 0 h 578"/>
              <a:gd name="T32" fmla="*/ 1784 w 1987"/>
              <a:gd name="T33" fmla="*/ 6 h 578"/>
              <a:gd name="T34" fmla="*/ 1866 w 1987"/>
              <a:gd name="T35" fmla="*/ 6 h 578"/>
              <a:gd name="T36" fmla="*/ 1930 w 1987"/>
              <a:gd name="T37" fmla="*/ 6 h 578"/>
              <a:gd name="T38" fmla="*/ 1986 w 1987"/>
              <a:gd name="T39" fmla="*/ 6 h 57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87"/>
              <a:gd name="T61" fmla="*/ 0 h 578"/>
              <a:gd name="T62" fmla="*/ 1987 w 1987"/>
              <a:gd name="T63" fmla="*/ 578 h 57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87" h="578">
                <a:moveTo>
                  <a:pt x="0" y="577"/>
                </a:moveTo>
                <a:lnTo>
                  <a:pt x="64" y="421"/>
                </a:lnTo>
                <a:lnTo>
                  <a:pt x="100" y="343"/>
                </a:lnTo>
                <a:lnTo>
                  <a:pt x="146" y="276"/>
                </a:lnTo>
                <a:lnTo>
                  <a:pt x="211" y="208"/>
                </a:lnTo>
                <a:lnTo>
                  <a:pt x="284" y="151"/>
                </a:lnTo>
                <a:lnTo>
                  <a:pt x="377" y="100"/>
                </a:lnTo>
                <a:lnTo>
                  <a:pt x="486" y="57"/>
                </a:lnTo>
                <a:lnTo>
                  <a:pt x="551" y="42"/>
                </a:lnTo>
                <a:lnTo>
                  <a:pt x="635" y="26"/>
                </a:lnTo>
                <a:lnTo>
                  <a:pt x="726" y="22"/>
                </a:lnTo>
                <a:lnTo>
                  <a:pt x="826" y="10"/>
                </a:lnTo>
                <a:lnTo>
                  <a:pt x="1039" y="0"/>
                </a:lnTo>
                <a:lnTo>
                  <a:pt x="1268" y="0"/>
                </a:lnTo>
                <a:lnTo>
                  <a:pt x="1488" y="0"/>
                </a:lnTo>
                <a:lnTo>
                  <a:pt x="1692" y="0"/>
                </a:lnTo>
                <a:lnTo>
                  <a:pt x="1784" y="6"/>
                </a:lnTo>
                <a:lnTo>
                  <a:pt x="1866" y="6"/>
                </a:lnTo>
                <a:lnTo>
                  <a:pt x="1930" y="6"/>
                </a:lnTo>
                <a:lnTo>
                  <a:pt x="1986" y="6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3" name="Freeform 21"/>
          <p:cNvSpPr>
            <a:spLocks/>
          </p:cNvSpPr>
          <p:nvPr/>
        </p:nvSpPr>
        <p:spPr bwMode="auto">
          <a:xfrm>
            <a:off x="965200" y="4252913"/>
            <a:ext cx="2401888" cy="1587500"/>
          </a:xfrm>
          <a:custGeom>
            <a:avLst/>
            <a:gdLst>
              <a:gd name="T0" fmla="*/ 0 w 1513"/>
              <a:gd name="T1" fmla="*/ 0 h 1000"/>
              <a:gd name="T2" fmla="*/ 49 w 1513"/>
              <a:gd name="T3" fmla="*/ 270 h 1000"/>
              <a:gd name="T4" fmla="*/ 72 w 1513"/>
              <a:gd name="T5" fmla="*/ 403 h 1000"/>
              <a:gd name="T6" fmla="*/ 112 w 1513"/>
              <a:gd name="T7" fmla="*/ 524 h 1000"/>
              <a:gd name="T8" fmla="*/ 159 w 1513"/>
              <a:gd name="T9" fmla="*/ 638 h 1000"/>
              <a:gd name="T10" fmla="*/ 215 w 1513"/>
              <a:gd name="T11" fmla="*/ 740 h 1000"/>
              <a:gd name="T12" fmla="*/ 278 w 1513"/>
              <a:gd name="T13" fmla="*/ 825 h 1000"/>
              <a:gd name="T14" fmla="*/ 364 w 1513"/>
              <a:gd name="T15" fmla="*/ 896 h 1000"/>
              <a:gd name="T16" fmla="*/ 420 w 1513"/>
              <a:gd name="T17" fmla="*/ 927 h 1000"/>
              <a:gd name="T18" fmla="*/ 476 w 1513"/>
              <a:gd name="T19" fmla="*/ 945 h 1000"/>
              <a:gd name="T20" fmla="*/ 625 w 1513"/>
              <a:gd name="T21" fmla="*/ 975 h 1000"/>
              <a:gd name="T22" fmla="*/ 791 w 1513"/>
              <a:gd name="T23" fmla="*/ 993 h 1000"/>
              <a:gd name="T24" fmla="*/ 966 w 1513"/>
              <a:gd name="T25" fmla="*/ 999 h 1000"/>
              <a:gd name="T26" fmla="*/ 1132 w 1513"/>
              <a:gd name="T27" fmla="*/ 993 h 1000"/>
              <a:gd name="T28" fmla="*/ 1290 w 1513"/>
              <a:gd name="T29" fmla="*/ 987 h 1000"/>
              <a:gd name="T30" fmla="*/ 1353 w 1513"/>
              <a:gd name="T31" fmla="*/ 987 h 1000"/>
              <a:gd name="T32" fmla="*/ 1416 w 1513"/>
              <a:gd name="T33" fmla="*/ 987 h 1000"/>
              <a:gd name="T34" fmla="*/ 1472 w 1513"/>
              <a:gd name="T35" fmla="*/ 987 h 1000"/>
              <a:gd name="T36" fmla="*/ 1512 w 1513"/>
              <a:gd name="T37" fmla="*/ 987 h 10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13"/>
              <a:gd name="T58" fmla="*/ 0 h 1000"/>
              <a:gd name="T59" fmla="*/ 1513 w 1513"/>
              <a:gd name="T60" fmla="*/ 1000 h 10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13" h="1000">
                <a:moveTo>
                  <a:pt x="0" y="0"/>
                </a:moveTo>
                <a:lnTo>
                  <a:pt x="49" y="270"/>
                </a:lnTo>
                <a:lnTo>
                  <a:pt x="72" y="403"/>
                </a:lnTo>
                <a:lnTo>
                  <a:pt x="112" y="524"/>
                </a:lnTo>
                <a:lnTo>
                  <a:pt x="159" y="638"/>
                </a:lnTo>
                <a:lnTo>
                  <a:pt x="215" y="740"/>
                </a:lnTo>
                <a:lnTo>
                  <a:pt x="278" y="825"/>
                </a:lnTo>
                <a:lnTo>
                  <a:pt x="364" y="896"/>
                </a:lnTo>
                <a:lnTo>
                  <a:pt x="420" y="927"/>
                </a:lnTo>
                <a:lnTo>
                  <a:pt x="476" y="945"/>
                </a:lnTo>
                <a:lnTo>
                  <a:pt x="625" y="975"/>
                </a:lnTo>
                <a:lnTo>
                  <a:pt x="791" y="993"/>
                </a:lnTo>
                <a:lnTo>
                  <a:pt x="966" y="999"/>
                </a:lnTo>
                <a:lnTo>
                  <a:pt x="1132" y="993"/>
                </a:lnTo>
                <a:lnTo>
                  <a:pt x="1290" y="987"/>
                </a:lnTo>
                <a:lnTo>
                  <a:pt x="1353" y="987"/>
                </a:lnTo>
                <a:lnTo>
                  <a:pt x="1416" y="987"/>
                </a:lnTo>
                <a:lnTo>
                  <a:pt x="1472" y="987"/>
                </a:lnTo>
                <a:lnTo>
                  <a:pt x="1512" y="987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4" name="Arc 22"/>
          <p:cNvSpPr>
            <a:spLocks/>
          </p:cNvSpPr>
          <p:nvPr/>
        </p:nvSpPr>
        <p:spPr bwMode="auto">
          <a:xfrm>
            <a:off x="1258888" y="2219325"/>
            <a:ext cx="847725" cy="238125"/>
          </a:xfrm>
          <a:custGeom>
            <a:avLst/>
            <a:gdLst>
              <a:gd name="T0" fmla="*/ 847725 w 21973"/>
              <a:gd name="T1" fmla="*/ 238092 h 21600"/>
              <a:gd name="T2" fmla="*/ 0 w 21973"/>
              <a:gd name="T3" fmla="*/ 0 h 21600"/>
              <a:gd name="T4" fmla="*/ 833335 w 21973"/>
              <a:gd name="T5" fmla="*/ 0 h 21600"/>
              <a:gd name="T6" fmla="*/ 0 60000 65536"/>
              <a:gd name="T7" fmla="*/ 0 60000 65536"/>
              <a:gd name="T8" fmla="*/ 0 60000 65536"/>
              <a:gd name="T9" fmla="*/ 0 w 21973"/>
              <a:gd name="T10" fmla="*/ 0 h 21600"/>
              <a:gd name="T11" fmla="*/ 21973 w 219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73" h="21600" fill="none" extrusionOk="0">
                <a:moveTo>
                  <a:pt x="21972" y="21596"/>
                </a:moveTo>
                <a:cubicBezTo>
                  <a:pt x="21848" y="21598"/>
                  <a:pt x="21724" y="21599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</a:path>
              <a:path w="21973" h="21600" stroke="0" extrusionOk="0">
                <a:moveTo>
                  <a:pt x="21972" y="21596"/>
                </a:moveTo>
                <a:cubicBezTo>
                  <a:pt x="21848" y="21598"/>
                  <a:pt x="21724" y="21599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5" name="Oval 23"/>
          <p:cNvSpPr>
            <a:spLocks noChangeArrowheads="1"/>
          </p:cNvSpPr>
          <p:nvPr/>
        </p:nvSpPr>
        <p:spPr bwMode="auto">
          <a:xfrm>
            <a:off x="2895600" y="2819400"/>
            <a:ext cx="3616325" cy="1320800"/>
          </a:xfrm>
          <a:prstGeom prst="ellipse">
            <a:avLst/>
          </a:prstGeom>
          <a:noFill/>
          <a:ln w="12700">
            <a:solidFill>
              <a:srgbClr val="FF00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135438" y="5221288"/>
            <a:ext cx="1411287" cy="839787"/>
            <a:chOff x="2605" y="3289"/>
            <a:chExt cx="889" cy="529"/>
          </a:xfrm>
        </p:grpSpPr>
        <p:sp>
          <p:nvSpPr>
            <p:cNvPr id="21554" name="Rectangle 25"/>
            <p:cNvSpPr>
              <a:spLocks noChangeArrowheads="1"/>
            </p:cNvSpPr>
            <p:nvPr/>
          </p:nvSpPr>
          <p:spPr bwMode="auto">
            <a:xfrm>
              <a:off x="2831" y="3504"/>
              <a:ext cx="422" cy="314"/>
            </a:xfrm>
            <a:prstGeom prst="rect">
              <a:avLst/>
            </a:prstGeom>
            <a:solidFill>
              <a:srgbClr val="99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55" name="Rectangle 26"/>
            <p:cNvSpPr>
              <a:spLocks noChangeArrowheads="1"/>
            </p:cNvSpPr>
            <p:nvPr/>
          </p:nvSpPr>
          <p:spPr bwMode="auto">
            <a:xfrm>
              <a:off x="3010" y="3610"/>
              <a:ext cx="103" cy="2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56" name="AutoShape 27"/>
            <p:cNvSpPr>
              <a:spLocks noChangeArrowheads="1"/>
            </p:cNvSpPr>
            <p:nvPr/>
          </p:nvSpPr>
          <p:spPr bwMode="auto">
            <a:xfrm>
              <a:off x="2831" y="3289"/>
              <a:ext cx="422" cy="245"/>
            </a:xfrm>
            <a:prstGeom prst="triangle">
              <a:avLst>
                <a:gd name="adj" fmla="val 4788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2605" y="3377"/>
              <a:ext cx="889" cy="183"/>
              <a:chOff x="2605" y="3377"/>
              <a:chExt cx="889" cy="183"/>
            </a:xfrm>
          </p:grpSpPr>
          <p:pic>
            <p:nvPicPr>
              <p:cNvPr id="21558" name="Picture 29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05" y="3377"/>
                <a:ext cx="889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59" name="Rectangle 30"/>
              <p:cNvSpPr>
                <a:spLocks noChangeArrowheads="1"/>
              </p:cNvSpPr>
              <p:nvPr/>
            </p:nvSpPr>
            <p:spPr bwMode="auto">
              <a:xfrm>
                <a:off x="2858" y="3443"/>
                <a:ext cx="377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000000"/>
                    </a:solidFill>
                    <a:latin typeface="Arial Narrow" pitchFamily="34" charset="0"/>
                  </a:rPr>
                  <a:t>CAFE</a:t>
                </a:r>
              </a:p>
            </p:txBody>
          </p:sp>
        </p:grp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086225" y="5924550"/>
            <a:ext cx="228600" cy="282575"/>
            <a:chOff x="2574" y="3732"/>
            <a:chExt cx="144" cy="178"/>
          </a:xfrm>
        </p:grpSpPr>
        <p:sp>
          <p:nvSpPr>
            <p:cNvPr id="21544" name="Oval 32"/>
            <p:cNvSpPr>
              <a:spLocks noChangeArrowheads="1"/>
            </p:cNvSpPr>
            <p:nvPr/>
          </p:nvSpPr>
          <p:spPr bwMode="auto">
            <a:xfrm>
              <a:off x="2611" y="3732"/>
              <a:ext cx="33" cy="33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45" name="Rectangle 33"/>
            <p:cNvSpPr>
              <a:spLocks noChangeArrowheads="1"/>
            </p:cNvSpPr>
            <p:nvPr/>
          </p:nvSpPr>
          <p:spPr bwMode="auto">
            <a:xfrm>
              <a:off x="2611" y="3768"/>
              <a:ext cx="33" cy="69"/>
            </a:xfrm>
            <a:prstGeom prst="rect">
              <a:avLst/>
            </a:prstGeom>
            <a:solidFill>
              <a:srgbClr val="FF66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46" name="Line 34"/>
            <p:cNvSpPr>
              <a:spLocks noChangeShapeType="1"/>
            </p:cNvSpPr>
            <p:nvPr/>
          </p:nvSpPr>
          <p:spPr bwMode="auto">
            <a:xfrm flipH="1">
              <a:off x="2575" y="3767"/>
              <a:ext cx="35" cy="3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47" name="Line 35"/>
            <p:cNvSpPr>
              <a:spLocks noChangeShapeType="1"/>
            </p:cNvSpPr>
            <p:nvPr/>
          </p:nvSpPr>
          <p:spPr bwMode="auto">
            <a:xfrm>
              <a:off x="2646" y="3767"/>
              <a:ext cx="36" cy="3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48" name="Line 36"/>
            <p:cNvSpPr>
              <a:spLocks noChangeShapeType="1"/>
            </p:cNvSpPr>
            <p:nvPr/>
          </p:nvSpPr>
          <p:spPr bwMode="auto">
            <a:xfrm>
              <a:off x="2646" y="3839"/>
              <a:ext cx="36" cy="3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49" name="Line 37"/>
            <p:cNvSpPr>
              <a:spLocks noChangeShapeType="1"/>
            </p:cNvSpPr>
            <p:nvPr/>
          </p:nvSpPr>
          <p:spPr bwMode="auto">
            <a:xfrm>
              <a:off x="2682" y="3875"/>
              <a:ext cx="0" cy="3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50" name="Line 38"/>
            <p:cNvSpPr>
              <a:spLocks noChangeShapeType="1"/>
            </p:cNvSpPr>
            <p:nvPr/>
          </p:nvSpPr>
          <p:spPr bwMode="auto">
            <a:xfrm>
              <a:off x="2610" y="3839"/>
              <a:ext cx="0" cy="3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51" name="Line 39"/>
            <p:cNvSpPr>
              <a:spLocks noChangeShapeType="1"/>
            </p:cNvSpPr>
            <p:nvPr/>
          </p:nvSpPr>
          <p:spPr bwMode="auto">
            <a:xfrm flipH="1">
              <a:off x="2575" y="3875"/>
              <a:ext cx="35" cy="3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52" name="Line 40"/>
            <p:cNvSpPr>
              <a:spLocks noChangeShapeType="1"/>
            </p:cNvSpPr>
            <p:nvPr/>
          </p:nvSpPr>
          <p:spPr bwMode="auto">
            <a:xfrm flipH="1">
              <a:off x="2574" y="3803"/>
              <a:ext cx="1" cy="3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53" name="Line 41"/>
            <p:cNvSpPr>
              <a:spLocks noChangeShapeType="1"/>
            </p:cNvSpPr>
            <p:nvPr/>
          </p:nvSpPr>
          <p:spPr bwMode="auto">
            <a:xfrm>
              <a:off x="2682" y="3803"/>
              <a:ext cx="36" cy="3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4410075" y="5749925"/>
            <a:ext cx="534988" cy="433388"/>
            <a:chOff x="2778" y="3622"/>
            <a:chExt cx="337" cy="273"/>
          </a:xfrm>
        </p:grpSpPr>
        <p:sp>
          <p:nvSpPr>
            <p:cNvPr id="21531" name="AutoShape 43"/>
            <p:cNvSpPr>
              <a:spLocks noChangeArrowheads="1"/>
            </p:cNvSpPr>
            <p:nvPr/>
          </p:nvSpPr>
          <p:spPr bwMode="auto">
            <a:xfrm>
              <a:off x="2778" y="3801"/>
              <a:ext cx="246" cy="94"/>
            </a:xfrm>
            <a:prstGeom prst="rightArrow">
              <a:avLst>
                <a:gd name="adj1" fmla="val 50000"/>
                <a:gd name="adj2" fmla="val 6545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32" name="Freeform 44"/>
            <p:cNvSpPr>
              <a:spLocks/>
            </p:cNvSpPr>
            <p:nvPr/>
          </p:nvSpPr>
          <p:spPr bwMode="auto">
            <a:xfrm>
              <a:off x="3030" y="3679"/>
              <a:ext cx="85" cy="207"/>
            </a:xfrm>
            <a:custGeom>
              <a:avLst/>
              <a:gdLst>
                <a:gd name="T0" fmla="*/ 0 w 85"/>
                <a:gd name="T1" fmla="*/ 206 h 207"/>
                <a:gd name="T2" fmla="*/ 32 w 85"/>
                <a:gd name="T3" fmla="*/ 200 h 207"/>
                <a:gd name="T4" fmla="*/ 58 w 85"/>
                <a:gd name="T5" fmla="*/ 189 h 207"/>
                <a:gd name="T6" fmla="*/ 79 w 85"/>
                <a:gd name="T7" fmla="*/ 168 h 207"/>
                <a:gd name="T8" fmla="*/ 84 w 85"/>
                <a:gd name="T9" fmla="*/ 142 h 207"/>
                <a:gd name="T10" fmla="*/ 84 w 85"/>
                <a:gd name="T11" fmla="*/ 82 h 207"/>
                <a:gd name="T12" fmla="*/ 79 w 85"/>
                <a:gd name="T13" fmla="*/ 64 h 207"/>
                <a:gd name="T14" fmla="*/ 69 w 85"/>
                <a:gd name="T15" fmla="*/ 47 h 207"/>
                <a:gd name="T16" fmla="*/ 52 w 85"/>
                <a:gd name="T17" fmla="*/ 32 h 207"/>
                <a:gd name="T18" fmla="*/ 26 w 85"/>
                <a:gd name="T19" fmla="*/ 24 h 207"/>
                <a:gd name="T20" fmla="*/ 26 w 85"/>
                <a:gd name="T21" fmla="*/ 0 h 207"/>
                <a:gd name="T22" fmla="*/ 0 w 85"/>
                <a:gd name="T23" fmla="*/ 47 h 207"/>
                <a:gd name="T24" fmla="*/ 26 w 85"/>
                <a:gd name="T25" fmla="*/ 102 h 207"/>
                <a:gd name="T26" fmla="*/ 26 w 85"/>
                <a:gd name="T27" fmla="*/ 82 h 207"/>
                <a:gd name="T28" fmla="*/ 52 w 85"/>
                <a:gd name="T29" fmla="*/ 93 h 207"/>
                <a:gd name="T30" fmla="*/ 74 w 85"/>
                <a:gd name="T31" fmla="*/ 110 h 207"/>
                <a:gd name="T32" fmla="*/ 74 w 85"/>
                <a:gd name="T33" fmla="*/ 110 h 207"/>
                <a:gd name="T34" fmla="*/ 58 w 85"/>
                <a:gd name="T35" fmla="*/ 125 h 207"/>
                <a:gd name="T36" fmla="*/ 42 w 85"/>
                <a:gd name="T37" fmla="*/ 137 h 207"/>
                <a:gd name="T38" fmla="*/ 20 w 85"/>
                <a:gd name="T39" fmla="*/ 142 h 207"/>
                <a:gd name="T40" fmla="*/ 0 w 85"/>
                <a:gd name="T41" fmla="*/ 145 h 207"/>
                <a:gd name="T42" fmla="*/ 0 w 85"/>
                <a:gd name="T43" fmla="*/ 206 h 2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5"/>
                <a:gd name="T67" fmla="*/ 0 h 207"/>
                <a:gd name="T68" fmla="*/ 85 w 85"/>
                <a:gd name="T69" fmla="*/ 207 h 2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5" h="207">
                  <a:moveTo>
                    <a:pt x="0" y="206"/>
                  </a:moveTo>
                  <a:lnTo>
                    <a:pt x="32" y="200"/>
                  </a:lnTo>
                  <a:lnTo>
                    <a:pt x="58" y="189"/>
                  </a:lnTo>
                  <a:lnTo>
                    <a:pt x="79" y="168"/>
                  </a:lnTo>
                  <a:lnTo>
                    <a:pt x="84" y="142"/>
                  </a:lnTo>
                  <a:lnTo>
                    <a:pt x="84" y="82"/>
                  </a:lnTo>
                  <a:lnTo>
                    <a:pt x="79" y="64"/>
                  </a:lnTo>
                  <a:lnTo>
                    <a:pt x="69" y="47"/>
                  </a:lnTo>
                  <a:lnTo>
                    <a:pt x="52" y="32"/>
                  </a:lnTo>
                  <a:lnTo>
                    <a:pt x="26" y="24"/>
                  </a:lnTo>
                  <a:lnTo>
                    <a:pt x="26" y="0"/>
                  </a:lnTo>
                  <a:lnTo>
                    <a:pt x="0" y="47"/>
                  </a:lnTo>
                  <a:lnTo>
                    <a:pt x="26" y="102"/>
                  </a:lnTo>
                  <a:lnTo>
                    <a:pt x="26" y="82"/>
                  </a:lnTo>
                  <a:lnTo>
                    <a:pt x="52" y="93"/>
                  </a:lnTo>
                  <a:lnTo>
                    <a:pt x="74" y="110"/>
                  </a:lnTo>
                  <a:lnTo>
                    <a:pt x="58" y="125"/>
                  </a:lnTo>
                  <a:lnTo>
                    <a:pt x="42" y="137"/>
                  </a:lnTo>
                  <a:lnTo>
                    <a:pt x="20" y="142"/>
                  </a:lnTo>
                  <a:lnTo>
                    <a:pt x="0" y="145"/>
                  </a:lnTo>
                  <a:lnTo>
                    <a:pt x="0" y="206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885" y="3622"/>
              <a:ext cx="143" cy="178"/>
              <a:chOff x="2885" y="3622"/>
              <a:chExt cx="143" cy="178"/>
            </a:xfrm>
          </p:grpSpPr>
          <p:sp>
            <p:nvSpPr>
              <p:cNvPr id="21534" name="Oval 46"/>
              <p:cNvSpPr>
                <a:spLocks noChangeArrowheads="1"/>
              </p:cNvSpPr>
              <p:nvPr/>
            </p:nvSpPr>
            <p:spPr bwMode="auto">
              <a:xfrm>
                <a:off x="2922" y="3622"/>
                <a:ext cx="32" cy="32"/>
              </a:xfrm>
              <a:prstGeom prst="ellipse">
                <a:avLst/>
              </a:prstGeom>
              <a:solidFill>
                <a:srgbClr val="FF66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5" name="Rectangle 47"/>
              <p:cNvSpPr>
                <a:spLocks noChangeArrowheads="1"/>
              </p:cNvSpPr>
              <p:nvPr/>
            </p:nvSpPr>
            <p:spPr bwMode="auto">
              <a:xfrm>
                <a:off x="2922" y="3658"/>
                <a:ext cx="32" cy="68"/>
              </a:xfrm>
              <a:prstGeom prst="rect">
                <a:avLst/>
              </a:prstGeom>
              <a:solidFill>
                <a:srgbClr val="FF66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6" name="Line 48"/>
              <p:cNvSpPr>
                <a:spLocks noChangeShapeType="1"/>
              </p:cNvSpPr>
              <p:nvPr/>
            </p:nvSpPr>
            <p:spPr bwMode="auto">
              <a:xfrm flipH="1">
                <a:off x="2885" y="3657"/>
                <a:ext cx="35" cy="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7" name="Line 49"/>
              <p:cNvSpPr>
                <a:spLocks noChangeShapeType="1"/>
              </p:cNvSpPr>
              <p:nvPr/>
            </p:nvSpPr>
            <p:spPr bwMode="auto">
              <a:xfrm>
                <a:off x="2957" y="3657"/>
                <a:ext cx="36" cy="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8" name="Line 50"/>
              <p:cNvSpPr>
                <a:spLocks noChangeShapeType="1"/>
              </p:cNvSpPr>
              <p:nvPr/>
            </p:nvSpPr>
            <p:spPr bwMode="auto">
              <a:xfrm>
                <a:off x="2957" y="3728"/>
                <a:ext cx="36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9" name="Line 51"/>
              <p:cNvSpPr>
                <a:spLocks noChangeShapeType="1"/>
              </p:cNvSpPr>
              <p:nvPr/>
            </p:nvSpPr>
            <p:spPr bwMode="auto">
              <a:xfrm>
                <a:off x="2993" y="3764"/>
                <a:ext cx="0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0" name="Line 52"/>
              <p:cNvSpPr>
                <a:spLocks noChangeShapeType="1"/>
              </p:cNvSpPr>
              <p:nvPr/>
            </p:nvSpPr>
            <p:spPr bwMode="auto">
              <a:xfrm>
                <a:off x="2920" y="3728"/>
                <a:ext cx="1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1" name="Line 53"/>
              <p:cNvSpPr>
                <a:spLocks noChangeShapeType="1"/>
              </p:cNvSpPr>
              <p:nvPr/>
            </p:nvSpPr>
            <p:spPr bwMode="auto">
              <a:xfrm flipH="1">
                <a:off x="2885" y="3764"/>
                <a:ext cx="35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2" name="Line 54"/>
              <p:cNvSpPr>
                <a:spLocks noChangeShapeType="1"/>
              </p:cNvSpPr>
              <p:nvPr/>
            </p:nvSpPr>
            <p:spPr bwMode="auto">
              <a:xfrm>
                <a:off x="2885" y="3693"/>
                <a:ext cx="0" cy="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3" name="Line 55"/>
              <p:cNvSpPr>
                <a:spLocks noChangeShapeType="1"/>
              </p:cNvSpPr>
              <p:nvPr/>
            </p:nvSpPr>
            <p:spPr bwMode="auto">
              <a:xfrm>
                <a:off x="2993" y="3693"/>
                <a:ext cx="35" cy="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529" name="Rectangle 56"/>
          <p:cNvSpPr>
            <a:spLocks noChangeArrowheads="1"/>
          </p:cNvSpPr>
          <p:nvPr/>
        </p:nvSpPr>
        <p:spPr bwMode="auto">
          <a:xfrm>
            <a:off x="6126163" y="5370513"/>
            <a:ext cx="2259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 Black" pitchFamily="34" charset="0"/>
              </a:rPr>
              <a:t>Simulation</a:t>
            </a:r>
          </a:p>
        </p:txBody>
      </p:sp>
      <p:sp>
        <p:nvSpPr>
          <p:cNvPr id="21530" name="Rectangle 57"/>
          <p:cNvSpPr>
            <a:spLocks noChangeArrowheads="1"/>
          </p:cNvSpPr>
          <p:nvPr/>
        </p:nvSpPr>
        <p:spPr bwMode="auto">
          <a:xfrm>
            <a:off x="277813" y="1157287"/>
            <a:ext cx="2160587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3429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</a:rPr>
              <a:t>construction</a:t>
            </a:r>
            <a:r>
              <a:rPr lang="en-US" sz="9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800" dirty="0">
                <a:solidFill>
                  <a:srgbClr val="000000"/>
                </a:solidFill>
                <a:latin typeface="Times New Roman" pitchFamily="18" charset="0"/>
              </a:rPr>
              <a:t>ALKED</a:t>
            </a:r>
            <a:endParaRPr lang="en-US" sz="900" i="1" dirty="0">
              <a:solidFill>
                <a:srgbClr val="000000"/>
              </a:solidFill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342900" algn="l"/>
              </a:tabLst>
            </a:pPr>
            <a:r>
              <a:rPr lang="en-US" sz="900" dirty="0">
                <a:solidFill>
                  <a:srgbClr val="000000"/>
                </a:solidFill>
                <a:latin typeface="Arial Narrow" pitchFamily="34" charset="0"/>
              </a:rPr>
              <a:t>	</a:t>
            </a: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</a:rPr>
              <a:t>form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7800" algn="l"/>
                <a:tab pos="3429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</a:rPr>
              <a:t>		 </a:t>
            </a:r>
            <a:r>
              <a:rPr lang="en-US" sz="900" b="1" dirty="0" err="1">
                <a:solidFill>
                  <a:srgbClr val="000000"/>
                </a:solidFill>
                <a:latin typeface="Arial Narrow" pitchFamily="34" charset="0"/>
              </a:rPr>
              <a:t>self</a:t>
            </a:r>
            <a:r>
              <a:rPr lang="en-US" sz="900" i="1" baseline="-25000" dirty="0" err="1">
                <a:solidFill>
                  <a:srgbClr val="000000"/>
                </a:solidFill>
                <a:latin typeface="Arial Narrow" pitchFamily="34" charset="0"/>
              </a:rPr>
              <a:t>f</a:t>
            </a:r>
            <a:r>
              <a:rPr lang="en-US" sz="900" dirty="0" err="1">
                <a:solidFill>
                  <a:srgbClr val="000000"/>
                </a:solidFill>
                <a:latin typeface="Arial Narrow" pitchFamily="34" charset="0"/>
              </a:rPr>
              <a:t>.phon</a:t>
            </a: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</a:t>
            </a:r>
            <a:r>
              <a:rPr lang="en-US" sz="900" dirty="0">
                <a:solidFill>
                  <a:srgbClr val="000000"/>
                </a:solidFill>
                <a:latin typeface="Arial Narrow" pitchFamily="34" charset="0"/>
              </a:rPr>
              <a:t> [</a:t>
            </a:r>
            <a:r>
              <a:rPr lang="en-US" sz="900" dirty="0" err="1">
                <a:solidFill>
                  <a:srgbClr val="000000"/>
                </a:solidFill>
                <a:latin typeface="Arial Narrow" pitchFamily="34" charset="0"/>
              </a:rPr>
              <a:t>wakt</a:t>
            </a:r>
            <a:r>
              <a:rPr lang="en-US" sz="900" dirty="0">
                <a:solidFill>
                  <a:srgbClr val="000000"/>
                </a:solidFill>
                <a:latin typeface="Arial Narrow" pitchFamily="34" charset="0"/>
              </a:rPr>
              <a:t>]</a:t>
            </a:r>
            <a:endParaRPr lang="en-US" sz="900" b="1" dirty="0">
              <a:solidFill>
                <a:srgbClr val="000000"/>
              </a:solidFill>
              <a:latin typeface="Arial Narrow" pitchFamily="34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77800" algn="l"/>
                <a:tab pos="3429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</a:rPr>
              <a:t>	meaning : </a:t>
            </a:r>
            <a:r>
              <a:rPr lang="en-US" sz="900" dirty="0">
                <a:solidFill>
                  <a:srgbClr val="000000"/>
                </a:solidFill>
                <a:latin typeface="Arial Narrow" pitchFamily="34" charset="0"/>
              </a:rPr>
              <a:t>Walk-Action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3429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</a:rPr>
              <a:t>	  constraints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3429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 Narrow" pitchFamily="34" charset="0"/>
              </a:rPr>
              <a:t>		 </a:t>
            </a:r>
            <a:r>
              <a:rPr lang="en-US" sz="900" b="1" dirty="0" err="1">
                <a:solidFill>
                  <a:srgbClr val="000000"/>
                </a:solidFill>
                <a:latin typeface="Arial Narrow" pitchFamily="34" charset="0"/>
              </a:rPr>
              <a:t>self</a:t>
            </a:r>
            <a:r>
              <a:rPr lang="en-US" sz="900" i="1" baseline="-25000" dirty="0" err="1">
                <a:solidFill>
                  <a:srgbClr val="000000"/>
                </a:solidFill>
                <a:latin typeface="Arial Narrow" pitchFamily="34" charset="0"/>
              </a:rPr>
              <a:t>m</a:t>
            </a:r>
            <a:r>
              <a:rPr lang="en-US" sz="900" dirty="0" err="1">
                <a:solidFill>
                  <a:srgbClr val="000000"/>
                </a:solidFill>
                <a:latin typeface="Arial Narrow" pitchFamily="34" charset="0"/>
              </a:rPr>
              <a:t>.time</a:t>
            </a:r>
            <a:r>
              <a:rPr lang="en-US" sz="9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900" i="1" dirty="0">
                <a:solidFill>
                  <a:srgbClr val="000000"/>
                </a:solidFill>
                <a:latin typeface="Arial Narrow" pitchFamily="34" charset="0"/>
              </a:rPr>
              <a:t>before</a:t>
            </a:r>
            <a:r>
              <a:rPr lang="en-US" sz="9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Arial Narrow" pitchFamily="34" charset="0"/>
              </a:rPr>
              <a:t>Context.speech</a:t>
            </a:r>
            <a:r>
              <a:rPr lang="en-US" sz="900" dirty="0">
                <a:solidFill>
                  <a:srgbClr val="000000"/>
                </a:solidFill>
                <a:latin typeface="Arial Narrow" pitchFamily="34" charset="0"/>
              </a:rPr>
              <a:t>-time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342900" algn="l"/>
              </a:tabLst>
            </a:pPr>
            <a:r>
              <a:rPr lang="en-US" sz="900" dirty="0">
                <a:solidFill>
                  <a:srgbClr val="000000"/>
                </a:solidFill>
                <a:latin typeface="Arial Narrow" pitchFamily="34" charset="0"/>
              </a:rPr>
              <a:t>		 </a:t>
            </a:r>
            <a:r>
              <a:rPr lang="en-US" sz="900" b="1" dirty="0" err="1">
                <a:solidFill>
                  <a:srgbClr val="000000"/>
                </a:solidFill>
                <a:latin typeface="Arial Narrow" pitchFamily="34" charset="0"/>
              </a:rPr>
              <a:t>self</a:t>
            </a:r>
            <a:r>
              <a:rPr lang="en-US" sz="900" i="1" baseline="-25000" dirty="0" err="1">
                <a:solidFill>
                  <a:srgbClr val="000000"/>
                </a:solidFill>
                <a:latin typeface="Arial Narrow" pitchFamily="34" charset="0"/>
              </a:rPr>
              <a:t>m</a:t>
            </a:r>
            <a:r>
              <a:rPr lang="en-US" sz="900" dirty="0">
                <a:solidFill>
                  <a:srgbClr val="000000"/>
                </a:solidFill>
                <a:latin typeface="Arial Narrow" pitchFamily="34" charset="0"/>
              </a:rPr>
              <a:t>..aspect </a:t>
            </a:r>
            <a:r>
              <a:rPr lang="en-US" sz="1000" dirty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</a:t>
            </a:r>
            <a:r>
              <a:rPr lang="en-US" sz="900" dirty="0">
                <a:solidFill>
                  <a:srgbClr val="000000"/>
                </a:solidFill>
                <a:latin typeface="Arial Narrow" pitchFamily="34" charset="0"/>
              </a:rPr>
              <a:t> encapsulated</a:t>
            </a:r>
          </a:p>
        </p:txBody>
      </p:sp>
    </p:spTree>
    <p:extLst>
      <p:ext uri="{BB962C8B-B14F-4D97-AF65-F5344CB8AC3E}">
        <p14:creationId xmlns:p14="http://schemas.microsoft.com/office/powerpoint/2010/main" val="2541609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429000"/>
            <a:ext cx="475615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467600" cy="990600"/>
          </a:xfrm>
        </p:spPr>
        <p:txBody>
          <a:bodyPr lIns="92075" tIns="46038" rIns="92075" bIns="46038"/>
          <a:lstStyle/>
          <a:p>
            <a:r>
              <a:rPr lang="en-US" smtClean="0"/>
              <a:t>Active representations</a:t>
            </a:r>
          </a:p>
        </p:txBody>
      </p:sp>
      <p:sp>
        <p:nvSpPr>
          <p:cNvPr id="1172484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1731963"/>
          </a:xfrm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Many inferences about actions derive from what we know about executing them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X-net representation </a:t>
            </a:r>
            <a:r>
              <a:rPr lang="en-US" sz="2400" dirty="0"/>
              <a:t>based on stochastic Petri nets captures dynamic, parameterized nature of actions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chemeClr val="hlink"/>
                </a:solidFill>
              </a:rPr>
              <a:t>Used for acting, recognition, planning, and language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76600" y="3962400"/>
            <a:ext cx="73025" cy="1417638"/>
            <a:chOff x="2030" y="2630"/>
            <a:chExt cx="46" cy="893"/>
          </a:xfrm>
        </p:grpSpPr>
        <p:sp>
          <p:nvSpPr>
            <p:cNvPr id="4121" name="Oval 6"/>
            <p:cNvSpPr>
              <a:spLocks noChangeArrowheads="1"/>
            </p:cNvSpPr>
            <p:nvPr/>
          </p:nvSpPr>
          <p:spPr bwMode="auto">
            <a:xfrm>
              <a:off x="2030" y="3477"/>
              <a:ext cx="46" cy="46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Oval 7"/>
            <p:cNvSpPr>
              <a:spLocks noChangeArrowheads="1"/>
            </p:cNvSpPr>
            <p:nvPr/>
          </p:nvSpPr>
          <p:spPr bwMode="auto">
            <a:xfrm>
              <a:off x="2030" y="2630"/>
              <a:ext cx="46" cy="46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5116513" y="3938588"/>
            <a:ext cx="3770312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</a:pPr>
            <a:r>
              <a:rPr lang="en-US" sz="1800">
                <a:latin typeface="Arial Narrow" pitchFamily="34" charset="0"/>
              </a:rPr>
              <a:t>Walking: bound to a specific </a:t>
            </a:r>
            <a:r>
              <a:rPr lang="en-US" sz="1800" i="1">
                <a:latin typeface="Arial Narrow" pitchFamily="34" charset="0"/>
              </a:rPr>
              <a:t>walker</a:t>
            </a:r>
            <a:r>
              <a:rPr lang="en-US" sz="1800">
                <a:latin typeface="Arial Narrow" pitchFamily="34" charset="0"/>
              </a:rPr>
              <a:t> with a direction or </a:t>
            </a:r>
            <a:r>
              <a:rPr lang="en-US" sz="1800" i="1">
                <a:latin typeface="Arial Narrow" pitchFamily="34" charset="0"/>
              </a:rPr>
              <a:t>goal</a:t>
            </a:r>
            <a:endParaRPr lang="en-US" sz="1800">
              <a:latin typeface="Arial Narrow" pitchFamily="34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1800">
                <a:latin typeface="Arial Narrow" pitchFamily="34" charset="0"/>
              </a:rPr>
              <a:t>consumes resources (e.g., energy)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1800">
                <a:latin typeface="Arial Narrow" pitchFamily="34" charset="0"/>
              </a:rPr>
              <a:t>may have termination condition</a:t>
            </a:r>
            <a:br>
              <a:rPr lang="en-US" sz="1800">
                <a:latin typeface="Arial Narrow" pitchFamily="34" charset="0"/>
              </a:rPr>
            </a:br>
            <a:r>
              <a:rPr lang="en-US" sz="1800">
                <a:latin typeface="Arial Narrow" pitchFamily="34" charset="0"/>
              </a:rPr>
              <a:t>(e.g., </a:t>
            </a:r>
            <a:r>
              <a:rPr lang="en-US" sz="1800" i="1">
                <a:latin typeface="Arial Narrow" pitchFamily="34" charset="0"/>
              </a:rPr>
              <a:t>walker</a:t>
            </a:r>
            <a:r>
              <a:rPr lang="en-US" sz="1800">
                <a:latin typeface="Arial Narrow" pitchFamily="34" charset="0"/>
              </a:rPr>
              <a:t> at </a:t>
            </a:r>
            <a:r>
              <a:rPr lang="en-US" sz="1800" i="1">
                <a:latin typeface="Arial Narrow" pitchFamily="34" charset="0"/>
              </a:rPr>
              <a:t>goal</a:t>
            </a:r>
            <a:r>
              <a:rPr lang="en-US" sz="1800">
                <a:latin typeface="Arial Narrow" pitchFamily="34" charset="0"/>
              </a:rPr>
              <a:t>)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1800">
                <a:latin typeface="Arial Narrow" pitchFamily="34" charset="0"/>
              </a:rPr>
              <a:t>ongoing, iterative action</a:t>
            </a:r>
          </a:p>
          <a:p>
            <a:pPr marL="342900" indent="-342900">
              <a:spcBef>
                <a:spcPct val="20000"/>
              </a:spcBef>
            </a:pPr>
            <a:endParaRPr lang="en-US">
              <a:latin typeface="Arial Narrow" pitchFamily="34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38175" y="5278438"/>
            <a:ext cx="1104900" cy="990600"/>
            <a:chOff x="402" y="3325"/>
            <a:chExt cx="696" cy="624"/>
          </a:xfrm>
        </p:grpSpPr>
        <p:sp>
          <p:nvSpPr>
            <p:cNvPr id="4115" name="Rectangle 10"/>
            <p:cNvSpPr>
              <a:spLocks noChangeArrowheads="1"/>
            </p:cNvSpPr>
            <p:nvPr/>
          </p:nvSpPr>
          <p:spPr bwMode="auto">
            <a:xfrm>
              <a:off x="402" y="3432"/>
              <a:ext cx="6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i="1">
                  <a:solidFill>
                    <a:srgbClr val="9900FF"/>
                  </a:solidFill>
                  <a:latin typeface="Arial Narrow" pitchFamily="34" charset="0"/>
                </a:rPr>
                <a:t>walker</a:t>
              </a:r>
              <a:r>
                <a:rPr lang="en-US" sz="1400">
                  <a:solidFill>
                    <a:srgbClr val="9900FF"/>
                  </a:solidFill>
                  <a:latin typeface="Arial Narrow" pitchFamily="34" charset="0"/>
                </a:rPr>
                <a:t>=Harry</a:t>
              </a:r>
            </a:p>
          </p:txBody>
        </p:sp>
        <p:sp>
          <p:nvSpPr>
            <p:cNvPr id="4116" name="Oval 11"/>
            <p:cNvSpPr>
              <a:spLocks noChangeArrowheads="1"/>
            </p:cNvSpPr>
            <p:nvPr/>
          </p:nvSpPr>
          <p:spPr bwMode="auto">
            <a:xfrm>
              <a:off x="649" y="3325"/>
              <a:ext cx="130" cy="12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Rectangle 12"/>
            <p:cNvSpPr>
              <a:spLocks noChangeArrowheads="1"/>
            </p:cNvSpPr>
            <p:nvPr/>
          </p:nvSpPr>
          <p:spPr bwMode="auto">
            <a:xfrm>
              <a:off x="402" y="3757"/>
              <a:ext cx="6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i="1">
                  <a:solidFill>
                    <a:srgbClr val="9900FF"/>
                  </a:solidFill>
                  <a:latin typeface="Arial Narrow" pitchFamily="34" charset="0"/>
                </a:rPr>
                <a:t>goal</a:t>
              </a:r>
              <a:r>
                <a:rPr lang="en-US" sz="1400">
                  <a:solidFill>
                    <a:srgbClr val="9900FF"/>
                  </a:solidFill>
                  <a:latin typeface="Arial Narrow" pitchFamily="34" charset="0"/>
                </a:rPr>
                <a:t>=home</a:t>
              </a:r>
            </a:p>
          </p:txBody>
        </p:sp>
        <p:sp>
          <p:nvSpPr>
            <p:cNvPr id="4118" name="Oval 13"/>
            <p:cNvSpPr>
              <a:spLocks noChangeArrowheads="1"/>
            </p:cNvSpPr>
            <p:nvPr/>
          </p:nvSpPr>
          <p:spPr bwMode="auto">
            <a:xfrm>
              <a:off x="649" y="3650"/>
              <a:ext cx="130" cy="12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Oval 14"/>
            <p:cNvSpPr>
              <a:spLocks noChangeArrowheads="1"/>
            </p:cNvSpPr>
            <p:nvPr/>
          </p:nvSpPr>
          <p:spPr bwMode="auto">
            <a:xfrm>
              <a:off x="691" y="3685"/>
              <a:ext cx="46" cy="46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Oval 15"/>
            <p:cNvSpPr>
              <a:spLocks noChangeArrowheads="1"/>
            </p:cNvSpPr>
            <p:nvPr/>
          </p:nvSpPr>
          <p:spPr bwMode="auto">
            <a:xfrm>
              <a:off x="691" y="3385"/>
              <a:ext cx="46" cy="46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295400" y="4267200"/>
            <a:ext cx="838200" cy="569913"/>
            <a:chOff x="732" y="2815"/>
            <a:chExt cx="528" cy="359"/>
          </a:xfrm>
        </p:grpSpPr>
        <p:sp>
          <p:nvSpPr>
            <p:cNvPr id="4111" name="Rectangle 17"/>
            <p:cNvSpPr>
              <a:spLocks noChangeArrowheads="1"/>
            </p:cNvSpPr>
            <p:nvPr/>
          </p:nvSpPr>
          <p:spPr bwMode="auto">
            <a:xfrm>
              <a:off x="732" y="2982"/>
              <a:ext cx="4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>
                  <a:solidFill>
                    <a:srgbClr val="996633"/>
                  </a:solidFill>
                  <a:latin typeface="Arial Narrow" pitchFamily="34" charset="0"/>
                </a:rPr>
                <a:t>energy</a:t>
              </a:r>
            </a:p>
          </p:txBody>
        </p:sp>
        <p:sp>
          <p:nvSpPr>
            <p:cNvPr id="4112" name="Oval 18"/>
            <p:cNvSpPr>
              <a:spLocks noChangeArrowheads="1"/>
            </p:cNvSpPr>
            <p:nvPr/>
          </p:nvSpPr>
          <p:spPr bwMode="auto">
            <a:xfrm>
              <a:off x="883" y="2885"/>
              <a:ext cx="130" cy="12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Line 19"/>
            <p:cNvSpPr>
              <a:spLocks noChangeShapeType="1"/>
            </p:cNvSpPr>
            <p:nvPr/>
          </p:nvSpPr>
          <p:spPr bwMode="auto">
            <a:xfrm flipV="1">
              <a:off x="1021" y="2815"/>
              <a:ext cx="239" cy="115"/>
            </a:xfrm>
            <a:prstGeom prst="line">
              <a:avLst/>
            </a:prstGeom>
            <a:noFill/>
            <a:ln w="12700">
              <a:solidFill>
                <a:srgbClr val="996633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Oval 20"/>
            <p:cNvSpPr>
              <a:spLocks noChangeArrowheads="1"/>
            </p:cNvSpPr>
            <p:nvPr/>
          </p:nvSpPr>
          <p:spPr bwMode="auto">
            <a:xfrm>
              <a:off x="929" y="2931"/>
              <a:ext cx="46" cy="46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201863" y="3324225"/>
            <a:ext cx="2846387" cy="682625"/>
            <a:chOff x="1387" y="2094"/>
            <a:chExt cx="1793" cy="430"/>
          </a:xfrm>
        </p:grpSpPr>
        <p:sp>
          <p:nvSpPr>
            <p:cNvPr id="4106" name="Oval 22"/>
            <p:cNvSpPr>
              <a:spLocks noChangeArrowheads="1"/>
            </p:cNvSpPr>
            <p:nvPr/>
          </p:nvSpPr>
          <p:spPr bwMode="auto">
            <a:xfrm>
              <a:off x="2076" y="2161"/>
              <a:ext cx="130" cy="12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Rectangle 23"/>
            <p:cNvSpPr>
              <a:spLocks noChangeArrowheads="1"/>
            </p:cNvSpPr>
            <p:nvPr/>
          </p:nvSpPr>
          <p:spPr bwMode="auto">
            <a:xfrm>
              <a:off x="2172" y="2094"/>
              <a:ext cx="10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US" sz="1400" i="1">
                  <a:solidFill>
                    <a:srgbClr val="996633"/>
                  </a:solidFill>
                  <a:latin typeface="Arial Narrow" pitchFamily="34" charset="0"/>
                </a:rPr>
                <a:t>walker</a:t>
              </a:r>
              <a:r>
                <a:rPr lang="en-US" sz="1400">
                  <a:solidFill>
                    <a:srgbClr val="996633"/>
                  </a:solidFill>
                  <a:latin typeface="Arial Narrow" pitchFamily="34" charset="0"/>
                </a:rPr>
                <a:t> at </a:t>
              </a:r>
              <a:r>
                <a:rPr lang="en-US" sz="1400" i="1">
                  <a:solidFill>
                    <a:srgbClr val="996633"/>
                  </a:solidFill>
                  <a:latin typeface="Arial Narrow" pitchFamily="34" charset="0"/>
                </a:rPr>
                <a:t>goal</a:t>
              </a:r>
            </a:p>
          </p:txBody>
        </p:sp>
        <p:sp>
          <p:nvSpPr>
            <p:cNvPr id="4108" name="Line 24"/>
            <p:cNvSpPr>
              <a:spLocks noChangeShapeType="1"/>
            </p:cNvSpPr>
            <p:nvPr/>
          </p:nvSpPr>
          <p:spPr bwMode="auto">
            <a:xfrm>
              <a:off x="2206" y="2268"/>
              <a:ext cx="550" cy="213"/>
            </a:xfrm>
            <a:prstGeom prst="line">
              <a:avLst/>
            </a:prstGeom>
            <a:noFill/>
            <a:ln w="12700">
              <a:solidFill>
                <a:srgbClr val="996633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Line 25"/>
            <p:cNvSpPr>
              <a:spLocks noChangeShapeType="1"/>
            </p:cNvSpPr>
            <p:nvPr/>
          </p:nvSpPr>
          <p:spPr bwMode="auto">
            <a:xfrm flipH="1">
              <a:off x="1435" y="2268"/>
              <a:ext cx="642" cy="213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Oval 26"/>
            <p:cNvSpPr>
              <a:spLocks noChangeArrowheads="1"/>
            </p:cNvSpPr>
            <p:nvPr/>
          </p:nvSpPr>
          <p:spPr bwMode="auto">
            <a:xfrm>
              <a:off x="1387" y="2479"/>
              <a:ext cx="58" cy="45"/>
            </a:xfrm>
            <a:prstGeom prst="ellips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2691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Embodied Construction Grammar: ECG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900" i="1" dirty="0" smtClean="0"/>
              <a:t>ECG serves</a:t>
            </a:r>
            <a:r>
              <a:rPr lang="en-US" sz="3900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 a technical tool for linguistic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 specify shared grammar, conceptual conventions of a linguistic community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 a computer specification for implementing linguistic theories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 a representation for models and theories of language acquisition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 a front-end system for applied language-understanding tasks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 a high-level functional description for biological and behavioral experiments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ECG Workbench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457200" y="1295400"/>
            <a:ext cx="8229600" cy="4926012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LGC Sans" pitchFamily="2"/>
                <a:cs typeface="DejaVu LGC Sans" pitchFamily="2"/>
              </a:defRPr>
            </a:lvl9pPr>
          </a:lstStyle>
          <a:p>
            <a:pPr marL="97967" indent="0">
              <a:buNone/>
            </a:pPr>
            <a:r>
              <a:rPr lang="en-US" dirty="0" smtClean="0"/>
              <a:t>ECG </a:t>
            </a:r>
            <a:r>
              <a:rPr lang="en-US" dirty="0"/>
              <a:t>Workbench:</a:t>
            </a:r>
          </a:p>
          <a:p>
            <a:pPr lvl="1" rtl="0" hangingPunct="0"/>
            <a:r>
              <a:rPr lang="en-US" dirty="0" smtClean="0"/>
              <a:t>Based on Eclipse</a:t>
            </a:r>
          </a:p>
          <a:p>
            <a:pPr lvl="1" rtl="0" hangingPunct="0"/>
            <a:r>
              <a:rPr lang="en-US" dirty="0" smtClean="0"/>
              <a:t>Takes </a:t>
            </a:r>
            <a:r>
              <a:rPr lang="en-US" dirty="0"/>
              <a:t>advantage of and fully integrates with </a:t>
            </a:r>
            <a:r>
              <a:rPr lang="en-US" b="1" dirty="0"/>
              <a:t>Eclipse RCP</a:t>
            </a:r>
            <a:r>
              <a:rPr lang="en-US" dirty="0"/>
              <a:t> (Rich Client Platform)</a:t>
            </a:r>
          </a:p>
          <a:p>
            <a:pPr lvl="1" rtl="0" hangingPunct="0"/>
            <a:r>
              <a:rPr lang="en-US" dirty="0"/>
              <a:t>Makes it easy to </a:t>
            </a:r>
            <a:r>
              <a:rPr lang="en-US" dirty="0" smtClean="0"/>
              <a:t>enter, edit </a:t>
            </a:r>
            <a:r>
              <a:rPr lang="en-US" dirty="0"/>
              <a:t>and check consistency of </a:t>
            </a:r>
            <a:r>
              <a:rPr lang="en-US" b="1" dirty="0" smtClean="0"/>
              <a:t>ECG </a:t>
            </a:r>
            <a:r>
              <a:rPr lang="en-US" b="1" dirty="0"/>
              <a:t>grammars</a:t>
            </a:r>
          </a:p>
          <a:p>
            <a:pPr lvl="1" rtl="0" hangingPunct="0"/>
            <a:r>
              <a:rPr lang="en-US" dirty="0"/>
              <a:t>Can analyze text licensed by the grammar, producing a </a:t>
            </a:r>
            <a:r>
              <a:rPr lang="en-US" b="1" i="1" dirty="0" err="1"/>
              <a:t>SemSpec</a:t>
            </a:r>
            <a:r>
              <a:rPr lang="en-US" i="1" dirty="0"/>
              <a:t> (Sem</a:t>
            </a:r>
            <a:r>
              <a:rPr lang="en-US" dirty="0"/>
              <a:t>antic </a:t>
            </a:r>
            <a:r>
              <a:rPr lang="en-US" i="1" dirty="0"/>
              <a:t>Spec</a:t>
            </a:r>
            <a:r>
              <a:rPr lang="en-US" dirty="0"/>
              <a:t>ification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Download: </a:t>
            </a:r>
            <a:r>
              <a:rPr lang="en-US" dirty="0"/>
              <a:t>http://www1.icsi.berkeley.edu/~lucag/</a:t>
            </a:r>
          </a:p>
        </p:txBody>
      </p:sp>
    </p:spTree>
    <p:extLst>
      <p:ext uri="{BB962C8B-B14F-4D97-AF65-F5344CB8AC3E}">
        <p14:creationId xmlns:p14="http://schemas.microsoft.com/office/powerpoint/2010/main" val="2305052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for linguistic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963"/>
            <a:ext cx="3505200" cy="4926012"/>
          </a:xfrm>
        </p:spPr>
        <p:txBody>
          <a:bodyPr>
            <a:normAutofit/>
          </a:bodyPr>
          <a:lstStyle/>
          <a:p>
            <a:r>
              <a:rPr lang="en-US" dirty="0" smtClean="0"/>
              <a:t>Workbench</a:t>
            </a:r>
          </a:p>
          <a:p>
            <a:pPr marL="457200" lvl="1" indent="0">
              <a:buNone/>
            </a:pPr>
            <a:r>
              <a:rPr lang="en-US" sz="2000" dirty="0"/>
              <a:t>(</a:t>
            </a:r>
            <a:r>
              <a:rPr lang="en-US" sz="2000" dirty="0" smtClean="0"/>
              <a:t>Luca </a:t>
            </a:r>
            <a:r>
              <a:rPr lang="en-US" sz="2000" dirty="0" err="1" smtClean="0"/>
              <a:t>Gilardi</a:t>
            </a:r>
            <a:r>
              <a:rPr lang="en-US" sz="2000" dirty="0"/>
              <a:t>)</a:t>
            </a:r>
            <a:endParaRPr lang="en-US" sz="2000" dirty="0" smtClean="0"/>
          </a:p>
          <a:p>
            <a:pPr lvl="1"/>
            <a:r>
              <a:rPr lang="en-US" dirty="0" smtClean="0"/>
              <a:t>wraps the Constructional Analyzer</a:t>
            </a:r>
          </a:p>
          <a:p>
            <a:pPr lvl="1"/>
            <a:r>
              <a:rPr lang="en-US" dirty="0" smtClean="0"/>
              <a:t>two different uses</a:t>
            </a:r>
          </a:p>
          <a:p>
            <a:pPr lvl="2"/>
            <a:r>
              <a:rPr lang="en-US" dirty="0" smtClean="0"/>
              <a:t>simplifies creation and revising of grammars</a:t>
            </a:r>
          </a:p>
          <a:p>
            <a:pPr lvl="2"/>
            <a:r>
              <a:rPr lang="en-US" dirty="0" smtClean="0"/>
              <a:t>helps testing grammars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fig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398104"/>
            <a:ext cx="5142524" cy="429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28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Action Language Understanding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Demonstrate </a:t>
            </a:r>
            <a:r>
              <a:rPr lang="en-US" dirty="0">
                <a:latin typeface="Arial" charset="0"/>
                <a:cs typeface="Arial" charset="0"/>
              </a:rPr>
              <a:t>utility through a series of scalable prototypes 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t</a:t>
            </a:r>
            <a:r>
              <a:rPr lang="en-US" dirty="0" smtClean="0">
                <a:latin typeface="Arial" charset="0"/>
                <a:cs typeface="Arial" charset="0"/>
              </a:rPr>
              <a:t>hat show </a:t>
            </a:r>
            <a:r>
              <a:rPr lang="en-US" dirty="0">
                <a:latin typeface="Arial" charset="0"/>
                <a:cs typeface="Arial" charset="0"/>
              </a:rPr>
              <a:t>the ability of the system to handle increasingly complex </a:t>
            </a:r>
            <a:r>
              <a:rPr lang="en-US" dirty="0" smtClean="0">
                <a:latin typeface="Arial" charset="0"/>
                <a:cs typeface="Arial" charset="0"/>
              </a:rPr>
              <a:t>language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cs typeface="Arial" charset="0"/>
              </a:rPr>
              <a:t>a general way across multiple tasks and environments 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to support communication in communities </a:t>
            </a:r>
            <a:r>
              <a:rPr lang="en-US" dirty="0" smtClean="0">
                <a:latin typeface="Arial" charset="0"/>
                <a:cs typeface="Arial" charset="0"/>
              </a:rPr>
              <a:t>comprised </a:t>
            </a:r>
            <a:r>
              <a:rPr lang="en-US" dirty="0">
                <a:latin typeface="Arial" charset="0"/>
                <a:cs typeface="Arial" charset="0"/>
              </a:rPr>
              <a:t>of both human and artificial </a:t>
            </a:r>
            <a:r>
              <a:rPr lang="en-US" dirty="0" smtClean="0">
                <a:latin typeface="Arial" charset="0"/>
                <a:cs typeface="Arial" charset="0"/>
              </a:rPr>
              <a:t>agents</a:t>
            </a:r>
          </a:p>
          <a:p>
            <a:pPr lvl="1">
              <a:buNone/>
            </a:pPr>
            <a:endParaRPr lang="en-US" dirty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Current Goal: I</a:t>
            </a:r>
            <a:r>
              <a:rPr lang="en-US" dirty="0" smtClean="0"/>
              <a:t>mplement </a:t>
            </a:r>
            <a:r>
              <a:rPr lang="en-US" dirty="0"/>
              <a:t>a </a:t>
            </a:r>
            <a:r>
              <a:rPr lang="en-US" dirty="0" smtClean="0"/>
              <a:t>prototype system </a:t>
            </a:r>
            <a:r>
              <a:rPr lang="en-US" dirty="0"/>
              <a:t>that can follow </a:t>
            </a:r>
            <a:r>
              <a:rPr lang="en-US" dirty="0" smtClean="0"/>
              <a:t>instructions and synthesize actions and procedures </a:t>
            </a:r>
            <a:r>
              <a:rPr lang="en-US" dirty="0"/>
              <a:t>expressed in natural language. </a:t>
            </a:r>
            <a:endParaRPr lang="en-US" dirty="0" smtClean="0"/>
          </a:p>
          <a:p>
            <a:pPr lvl="1"/>
            <a:r>
              <a:rPr lang="en-US" dirty="0" smtClean="0"/>
              <a:t>This requires </a:t>
            </a:r>
            <a:r>
              <a:rPr lang="en-US" dirty="0"/>
              <a:t>the system to analyze natural language and translate this language </a:t>
            </a:r>
            <a:r>
              <a:rPr lang="en-US" dirty="0" smtClean="0"/>
              <a:t>in context into </a:t>
            </a:r>
            <a:r>
              <a:rPr lang="en-US" dirty="0"/>
              <a:t>a coordinated </a:t>
            </a:r>
            <a:r>
              <a:rPr lang="en-US" dirty="0" smtClean="0"/>
              <a:t>network of actions and complex </a:t>
            </a:r>
            <a:r>
              <a:rPr lang="en-US" dirty="0"/>
              <a:t>commands.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68B5581-CF25-4B49-9A23-712A78E17A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06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659</Words>
  <Application>Microsoft Office PowerPoint</Application>
  <PresentationFormat>On-screen Show (4:3)</PresentationFormat>
  <Paragraphs>203</Paragraphs>
  <Slides>20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Simulation Semantics,  Embodied Construction Grammar, and the Language of Actions  and Events </vt:lpstr>
      <vt:lpstr>Embodiment</vt:lpstr>
      <vt:lpstr>ECG - NLU  Beyond the 1980s </vt:lpstr>
      <vt:lpstr>Language understanding: analysis &amp; simulation</vt:lpstr>
      <vt:lpstr>Active representations</vt:lpstr>
      <vt:lpstr>Embodied Construction Grammar: ECG</vt:lpstr>
      <vt:lpstr>ECG Workbench</vt:lpstr>
      <vt:lpstr>ECG for linguistic analysis</vt:lpstr>
      <vt:lpstr>Action Language Understanding System</vt:lpstr>
      <vt:lpstr>Integrated Pilot System for Action Synthesis</vt:lpstr>
      <vt:lpstr>PowerPoint Presentation</vt:lpstr>
      <vt:lpstr>PowerPoint Presentation</vt:lpstr>
      <vt:lpstr>PowerPoint Presentation</vt:lpstr>
      <vt:lpstr>Integrated Pilot System for Action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NTL Project</dc:title>
  <dc:creator>srini</dc:creator>
  <cp:lastModifiedBy>Jerry Feldman</cp:lastModifiedBy>
  <cp:revision>324</cp:revision>
  <dcterms:created xsi:type="dcterms:W3CDTF">2011-09-30T02:21:41Z</dcterms:created>
  <dcterms:modified xsi:type="dcterms:W3CDTF">2016-07-20T16:01:43Z</dcterms:modified>
</cp:coreProperties>
</file>