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88" r:id="rId2"/>
    <p:sldId id="489" r:id="rId3"/>
    <p:sldId id="490" r:id="rId4"/>
    <p:sldId id="502" r:id="rId5"/>
    <p:sldId id="491" r:id="rId6"/>
    <p:sldId id="492" r:id="rId7"/>
    <p:sldId id="493" r:id="rId8"/>
    <p:sldId id="494" r:id="rId9"/>
    <p:sldId id="496" r:id="rId10"/>
    <p:sldId id="497" r:id="rId11"/>
    <p:sldId id="498" r:id="rId12"/>
    <p:sldId id="508" r:id="rId13"/>
    <p:sldId id="499" r:id="rId14"/>
    <p:sldId id="500" r:id="rId15"/>
    <p:sldId id="506" r:id="rId16"/>
    <p:sldId id="501" r:id="rId17"/>
    <p:sldId id="510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2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2235" autoAdjust="0"/>
    <p:restoredTop sz="94660"/>
  </p:normalViewPr>
  <p:slideViewPr>
    <p:cSldViewPr>
      <p:cViewPr varScale="1">
        <p:scale>
          <a:sx n="95" d="100"/>
          <a:sy n="95" d="100"/>
        </p:scale>
        <p:origin x="516" y="66"/>
      </p:cViewPr>
      <p:guideLst>
        <p:guide orient="horz" pos="3792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820"/>
    </p:cViewPr>
  </p:sorterViewPr>
  <p:notesViewPr>
    <p:cSldViewPr snapToGrid="0" snapToObjects="1">
      <p:cViewPr varScale="1">
        <p:scale>
          <a:sx n="91" d="100"/>
          <a:sy n="91" d="100"/>
        </p:scale>
        <p:origin x="-279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4" tIns="46737" rIns="93474" bIns="46737" numCol="1" anchor="t" anchorCtr="0" compatLnSpc="1">
            <a:prstTxWarp prst="textNoShape">
              <a:avLst/>
            </a:prstTxWarp>
          </a:bodyPr>
          <a:lstStyle>
            <a:lvl1pPr defTabSz="92780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4" tIns="46737" rIns="93474" bIns="46737" numCol="1" anchor="t" anchorCtr="0" compatLnSpc="1">
            <a:prstTxWarp prst="textNoShape">
              <a:avLst/>
            </a:prstTxWarp>
          </a:bodyPr>
          <a:lstStyle>
            <a:lvl1pPr algn="r" defTabSz="92780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460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4" tIns="46737" rIns="93474" bIns="46737" numCol="1" anchor="b" anchorCtr="0" compatLnSpc="1">
            <a:prstTxWarp prst="textNoShape">
              <a:avLst/>
            </a:prstTxWarp>
          </a:bodyPr>
          <a:lstStyle>
            <a:lvl1pPr defTabSz="92780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6460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4" tIns="46737" rIns="93474" bIns="46737" numCol="1" anchor="b" anchorCtr="0" compatLnSpc="1">
            <a:prstTxWarp prst="textNoShape">
              <a:avLst/>
            </a:prstTxWarp>
          </a:bodyPr>
          <a:lstStyle>
            <a:lvl1pPr algn="r" defTabSz="927803">
              <a:defRPr sz="1200"/>
            </a:lvl1pPr>
          </a:lstStyle>
          <a:p>
            <a:pPr>
              <a:defRPr/>
            </a:pPr>
            <a:fld id="{B2F701E2-374F-4AA2-90E7-A340B429C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18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0272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EC11BF-C6F5-4038-9F36-0E622F26535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52771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D81DF54-5CCD-41DC-B9D2-6604A82102D7}" type="slidenum">
              <a:rPr lang="en-US" smtClean="0">
                <a:latin typeface="Tahoma" pitchFamily="34" charset="0"/>
              </a:rPr>
              <a:pPr eaLnBrk="1" hangingPunct="1"/>
              <a:t>16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0532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EBC511-C81F-4B90-BF67-9F895BE0F36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6124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5755C8-645E-49DA-9548-F9182126362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97687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1EDE0E-33A6-4262-B0D0-E2DB62CA95F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63497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9ED9F-1613-4087-969D-76EFDE9A1E2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9785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91931F-60AF-4DA6-BC92-DF98304C259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83876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2ED803-0583-403D-A1A5-1E0BC57E627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9647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F5B1DA-FBDD-4E60-82AD-8092AE4EA5FD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5483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B8E362E-E39B-4B9C-A753-FDF61C09830E}" type="slidenum">
              <a:rPr lang="en-US" smtClean="0">
                <a:latin typeface="Tahoma" pitchFamily="34" charset="0"/>
              </a:rPr>
              <a:pPr eaLnBrk="1" hangingPunct="1"/>
              <a:t>14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6913"/>
            <a:ext cx="4641850" cy="3481387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997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D2B66-81DF-4375-99D4-CB76F381A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5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2FDC5-DB06-4C76-AD4C-EBBBBCD7E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3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0CBDE-C450-46A2-858A-DD1EF047A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26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DD00D-12D8-4A0D-BD95-C59F4FE2F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8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47AC1-FDBD-4910-ACD0-7D4326C23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20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7D5F5-7C3B-4614-AF9F-662E89E05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6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5E75F-3CE1-4472-8EF8-DDAA60474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16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3B331-DA00-4FD4-8A7C-80CB3E880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0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14A27-2BB0-47AB-B76E-25EC67958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2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47BAF-854B-4B74-8012-62BE05F75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5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228FB-228C-4BAC-A00D-590410E59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7147C-E39C-40E9-85D7-3D6A8F91A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4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F7114A1-82A1-4DC5-91BB-F574B5EBB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Line 9"/>
          <p:cNvSpPr>
            <a:spLocks noChangeShapeType="1"/>
          </p:cNvSpPr>
          <p:nvPr userDrawn="1"/>
        </p:nvSpPr>
        <p:spPr bwMode="auto">
          <a:xfrm>
            <a:off x="0" y="9271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803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222250" indent="-2222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971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o"/>
        <a:defRPr sz="1600">
          <a:solidFill>
            <a:schemeClr val="tx1"/>
          </a:solidFill>
          <a:latin typeface="+mn-lt"/>
        </a:defRPr>
      </a:lvl5pPr>
      <a:lvl6pPr marL="2062163" indent="-228600" algn="l" rtl="0" eaLnBrk="0" fontAlgn="base" hangingPunct="0">
        <a:spcBef>
          <a:spcPct val="20000"/>
        </a:spcBef>
        <a:spcAft>
          <a:spcPct val="0"/>
        </a:spcAft>
        <a:buChar char="o"/>
        <a:defRPr sz="1600">
          <a:solidFill>
            <a:schemeClr val="tx1"/>
          </a:solidFill>
          <a:latin typeface="+mn-lt"/>
        </a:defRPr>
      </a:lvl6pPr>
      <a:lvl7pPr marL="2519363" indent="-228600" algn="l" rtl="0" eaLnBrk="0" fontAlgn="base" hangingPunct="0">
        <a:spcBef>
          <a:spcPct val="20000"/>
        </a:spcBef>
        <a:spcAft>
          <a:spcPct val="0"/>
        </a:spcAft>
        <a:buChar char="o"/>
        <a:defRPr sz="1600">
          <a:solidFill>
            <a:schemeClr val="tx1"/>
          </a:solidFill>
          <a:latin typeface="+mn-lt"/>
        </a:defRPr>
      </a:lvl7pPr>
      <a:lvl8pPr marL="2976563" indent="-228600" algn="l" rtl="0" eaLnBrk="0" fontAlgn="base" hangingPunct="0">
        <a:spcBef>
          <a:spcPct val="20000"/>
        </a:spcBef>
        <a:spcAft>
          <a:spcPct val="0"/>
        </a:spcAft>
        <a:buChar char="o"/>
        <a:defRPr sz="1600">
          <a:solidFill>
            <a:schemeClr val="tx1"/>
          </a:solidFill>
          <a:latin typeface="+mn-lt"/>
        </a:defRPr>
      </a:lvl8pPr>
      <a:lvl9pPr marL="3433763" indent="-228600" algn="l" rtl="0" eaLnBrk="0" fontAlgn="base" hangingPunct="0">
        <a:spcBef>
          <a:spcPct val="20000"/>
        </a:spcBef>
        <a:spcAft>
          <a:spcPct val="0"/>
        </a:spcAft>
        <a:buChar char="o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sz="4000" dirty="0"/>
              <a:t>Mechanisms of Mind</a:t>
            </a:r>
          </a:p>
        </p:txBody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7320"/>
            <a:ext cx="8839200" cy="54102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dirty="0"/>
              <a:t>Wax Tablet</a:t>
            </a:r>
          </a:p>
          <a:p>
            <a:pPr marL="609600" indent="-609600">
              <a:buFontTx/>
              <a:buNone/>
            </a:pPr>
            <a:r>
              <a:rPr lang="en-US" dirty="0"/>
              <a:t>Bird Cage</a:t>
            </a:r>
          </a:p>
          <a:p>
            <a:pPr marL="609600" indent="-609600">
              <a:buFontTx/>
              <a:buNone/>
            </a:pPr>
            <a:r>
              <a:rPr lang="en-US" dirty="0"/>
              <a:t>Hydraulic System</a:t>
            </a:r>
          </a:p>
          <a:p>
            <a:pPr marL="609600" indent="-609600">
              <a:buFontTx/>
              <a:buNone/>
            </a:pPr>
            <a:r>
              <a:rPr lang="en-US" dirty="0"/>
              <a:t>Steam Engine</a:t>
            </a:r>
          </a:p>
          <a:p>
            <a:pPr marL="609600" indent="-609600">
              <a:buFontTx/>
              <a:buNone/>
            </a:pPr>
            <a:r>
              <a:rPr lang="en-US" dirty="0"/>
              <a:t>Telephone Switchboard</a:t>
            </a:r>
          </a:p>
          <a:p>
            <a:pPr marL="609600" indent="-609600">
              <a:buFontTx/>
              <a:buNone/>
            </a:pPr>
            <a:r>
              <a:rPr lang="en-US" dirty="0"/>
              <a:t>Warehouse</a:t>
            </a:r>
          </a:p>
          <a:p>
            <a:pPr marL="609600" indent="-609600">
              <a:buFontTx/>
              <a:buNone/>
            </a:pPr>
            <a:r>
              <a:rPr lang="en-US" dirty="0"/>
              <a:t>Digital </a:t>
            </a:r>
            <a:r>
              <a:rPr lang="en-US" dirty="0" smtClean="0"/>
              <a:t>Computer</a:t>
            </a:r>
          </a:p>
          <a:p>
            <a:pPr marL="609600" indent="-609600">
              <a:buFontTx/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Neural Computation</a:t>
            </a:r>
          </a:p>
          <a:p>
            <a:pPr marL="609600" indent="-609600" algn="ctr">
              <a:buFontTx/>
              <a:buNone/>
            </a:pPr>
            <a:r>
              <a:rPr lang="en-US" sz="3600" dirty="0" smtClean="0">
                <a:solidFill>
                  <a:schemeClr val="bg2"/>
                </a:solidFill>
              </a:rPr>
              <a:t>Active, dynamic, interactive, system</a:t>
            </a:r>
          </a:p>
        </p:txBody>
      </p:sp>
    </p:spTree>
    <p:extLst>
      <p:ext uri="{BB962C8B-B14F-4D97-AF65-F5344CB8AC3E}">
        <p14:creationId xmlns:p14="http://schemas.microsoft.com/office/powerpoint/2010/main" val="311787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Computing with Abstract Neurons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McCollough-Pitts Neurons were initially used to model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pattern classification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size = small AND shape = round AND color = green AND location = on_tree =&gt; unripe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linking classified patterns to behavior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size = large OR motion = approaching  =&gt; move_away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size = small AND direction = above =&gt; move_above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McCollough-Pitts Neurons can compute logical functions. 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AND, NOT, OR</a:t>
            </a:r>
          </a:p>
          <a:p>
            <a:pPr>
              <a:lnSpc>
                <a:spcPct val="80000"/>
              </a:lnSpc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63582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Computing logical functions: the OR function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572000"/>
            <a:ext cx="8001000" cy="1828800"/>
          </a:xfrm>
        </p:spPr>
        <p:txBody>
          <a:bodyPr/>
          <a:lstStyle/>
          <a:p>
            <a:r>
              <a:rPr lang="en-US" sz="2400" dirty="0" smtClean="0"/>
              <a:t>Assume a binary threshold activation (TLU) function.</a:t>
            </a:r>
          </a:p>
          <a:p>
            <a:r>
              <a:rPr lang="en-US" sz="2400" dirty="0" smtClean="0"/>
              <a:t>What should you set </a:t>
            </a:r>
            <a:r>
              <a:rPr lang="en-US" sz="2400" dirty="0" smtClean="0">
                <a:latin typeface="Times New Roman" pitchFamily="18" charset="0"/>
              </a:rPr>
              <a:t>w</a:t>
            </a:r>
            <a:r>
              <a:rPr lang="en-US" sz="2400" baseline="-25000" dirty="0" smtClean="0">
                <a:latin typeface="Times New Roman" pitchFamily="18" charset="0"/>
              </a:rPr>
              <a:t>01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Times New Roman" pitchFamily="18" charset="0"/>
              </a:rPr>
              <a:t>w</a:t>
            </a:r>
            <a:r>
              <a:rPr lang="en-US" sz="2400" baseline="-25000" dirty="0" smtClean="0">
                <a:latin typeface="Times New Roman" pitchFamily="18" charset="0"/>
              </a:rPr>
              <a:t>02</a:t>
            </a:r>
            <a:r>
              <a:rPr lang="en-US" sz="2400" dirty="0" smtClean="0"/>
              <a:t> and </a:t>
            </a:r>
            <a:r>
              <a:rPr lang="en-US" sz="2400" dirty="0" smtClean="0">
                <a:latin typeface="Times New Roman" pitchFamily="18" charset="0"/>
              </a:rPr>
              <a:t>w</a:t>
            </a:r>
            <a:r>
              <a:rPr lang="en-US" sz="2400" baseline="-25000" dirty="0" smtClean="0">
                <a:latin typeface="Times New Roman" pitchFamily="18" charset="0"/>
              </a:rPr>
              <a:t>0b</a:t>
            </a:r>
            <a:r>
              <a:rPr lang="en-US" sz="2400" dirty="0" smtClean="0"/>
              <a:t>  to be so that you can get the right answers for </a:t>
            </a:r>
            <a:r>
              <a:rPr lang="en-US" sz="2400" dirty="0" smtClean="0">
                <a:latin typeface="Times New Roman" pitchFamily="18" charset="0"/>
              </a:rPr>
              <a:t>y</a:t>
            </a:r>
            <a:r>
              <a:rPr lang="en-US" sz="2400" baseline="-25000" dirty="0" smtClean="0">
                <a:latin typeface="Times New Roman" pitchFamily="18" charset="0"/>
              </a:rPr>
              <a:t>0</a:t>
            </a:r>
            <a:r>
              <a:rPr lang="en-US" sz="2400" dirty="0" smtClean="0"/>
              <a:t>?</a:t>
            </a:r>
          </a:p>
        </p:txBody>
      </p:sp>
      <p:graphicFrame>
        <p:nvGraphicFramePr>
          <p:cNvPr id="718852" name="Group 4"/>
          <p:cNvGraphicFramePr>
            <a:graphicFrameLocks noGrp="1"/>
          </p:cNvGraphicFramePr>
          <p:nvPr/>
        </p:nvGraphicFramePr>
        <p:xfrm>
          <a:off x="7010400" y="1752600"/>
          <a:ext cx="1676400" cy="1985010"/>
        </p:xfrm>
        <a:graphic>
          <a:graphicData uri="http://schemas.openxmlformats.org/drawingml/2006/table">
            <a:tbl>
              <a:tblPr/>
              <a:tblGrid>
                <a:gridCol w="55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990600" y="1524000"/>
            <a:ext cx="5410200" cy="2505075"/>
            <a:chOff x="624" y="960"/>
            <a:chExt cx="3408" cy="1578"/>
          </a:xfrm>
        </p:grpSpPr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897" y="1242"/>
              <a:ext cx="2726" cy="1126"/>
              <a:chOff x="1620" y="1620"/>
              <a:chExt cx="3600" cy="1440"/>
            </a:xfrm>
          </p:grpSpPr>
          <p:sp>
            <p:nvSpPr>
              <p:cNvPr id="45101" name="Line 32"/>
              <p:cNvSpPr>
                <a:spLocks noChangeShapeType="1"/>
              </p:cNvSpPr>
              <p:nvPr/>
            </p:nvSpPr>
            <p:spPr bwMode="auto">
              <a:xfrm>
                <a:off x="1620" y="1620"/>
                <a:ext cx="1260" cy="54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102" name="Line 33"/>
              <p:cNvSpPr>
                <a:spLocks noChangeShapeType="1"/>
              </p:cNvSpPr>
              <p:nvPr/>
            </p:nvSpPr>
            <p:spPr bwMode="auto">
              <a:xfrm>
                <a:off x="1620" y="2340"/>
                <a:ext cx="108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103" name="Line 34"/>
              <p:cNvSpPr>
                <a:spLocks noChangeShapeType="1"/>
              </p:cNvSpPr>
              <p:nvPr/>
            </p:nvSpPr>
            <p:spPr bwMode="auto">
              <a:xfrm flipV="1">
                <a:off x="1620" y="2520"/>
                <a:ext cx="1260" cy="54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104" name="Line 35"/>
              <p:cNvSpPr>
                <a:spLocks noChangeShapeType="1"/>
              </p:cNvSpPr>
              <p:nvPr/>
            </p:nvSpPr>
            <p:spPr bwMode="auto">
              <a:xfrm>
                <a:off x="4321" y="2340"/>
                <a:ext cx="899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36"/>
            <p:cNvGrpSpPr>
              <a:grpSpLocks/>
            </p:cNvGrpSpPr>
            <p:nvPr/>
          </p:nvGrpSpPr>
          <p:grpSpPr bwMode="auto">
            <a:xfrm>
              <a:off x="1715" y="1523"/>
              <a:ext cx="1226" cy="563"/>
              <a:chOff x="5040" y="2160"/>
              <a:chExt cx="1800" cy="720"/>
            </a:xfrm>
          </p:grpSpPr>
          <p:grpSp>
            <p:nvGrpSpPr>
              <p:cNvPr id="5" name="Group 37"/>
              <p:cNvGrpSpPr>
                <a:grpSpLocks/>
              </p:cNvGrpSpPr>
              <p:nvPr/>
            </p:nvGrpSpPr>
            <p:grpSpPr bwMode="auto">
              <a:xfrm>
                <a:off x="5040" y="2160"/>
                <a:ext cx="1800" cy="720"/>
                <a:chOff x="5040" y="2160"/>
                <a:chExt cx="1800" cy="720"/>
              </a:xfrm>
            </p:grpSpPr>
            <p:sp>
              <p:nvSpPr>
                <p:cNvPr id="29739" name="Oval 38"/>
                <p:cNvSpPr>
                  <a:spLocks noChangeArrowheads="1"/>
                </p:cNvSpPr>
                <p:nvPr/>
              </p:nvSpPr>
              <p:spPr bwMode="auto">
                <a:xfrm>
                  <a:off x="5040" y="2160"/>
                  <a:ext cx="1800" cy="720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0" name="Line 39"/>
                <p:cNvSpPr>
                  <a:spLocks noChangeShapeType="1"/>
                </p:cNvSpPr>
                <p:nvPr/>
              </p:nvSpPr>
              <p:spPr bwMode="auto">
                <a:xfrm>
                  <a:off x="5940" y="2160"/>
                  <a:ext cx="0" cy="7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737" name="Text Box 40"/>
              <p:cNvSpPr txBox="1">
                <a:spLocks noChangeArrowheads="1"/>
              </p:cNvSpPr>
              <p:nvPr/>
            </p:nvSpPr>
            <p:spPr bwMode="auto">
              <a:xfrm>
                <a:off x="5400" y="2340"/>
                <a:ext cx="36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2400">
                    <a:latin typeface="Times New Roman" pitchFamily="18" charset="0"/>
                  </a:rPr>
                  <a:t>x</a:t>
                </a:r>
                <a:r>
                  <a:rPr lang="en-US" sz="2400" baseline="-25000">
                    <a:latin typeface="Times New Roman" pitchFamily="18" charset="0"/>
                  </a:rPr>
                  <a:t>0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9738" name="Text Box 41"/>
              <p:cNvSpPr txBox="1">
                <a:spLocks noChangeArrowheads="1"/>
              </p:cNvSpPr>
              <p:nvPr/>
            </p:nvSpPr>
            <p:spPr bwMode="auto">
              <a:xfrm>
                <a:off x="6300" y="2340"/>
                <a:ext cx="18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2400" i="1">
                    <a:latin typeface="Times New Roman" pitchFamily="18" charset="0"/>
                  </a:rPr>
                  <a:t>f</a:t>
                </a:r>
              </a:p>
            </p:txBody>
          </p:sp>
        </p:grpSp>
        <p:sp>
          <p:nvSpPr>
            <p:cNvPr id="29729" name="Text Box 42"/>
            <p:cNvSpPr txBox="1">
              <a:spLocks noChangeArrowheads="1"/>
            </p:cNvSpPr>
            <p:nvPr/>
          </p:nvSpPr>
          <p:spPr bwMode="auto">
            <a:xfrm>
              <a:off x="720" y="960"/>
              <a:ext cx="273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>
                  <a:latin typeface="Times New Roman" pitchFamily="18" charset="0"/>
                </a:rPr>
                <a:t>i</a:t>
              </a:r>
              <a:r>
                <a:rPr lang="en-US" sz="240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9730" name="Text Box 43"/>
            <p:cNvSpPr txBox="1">
              <a:spLocks noChangeArrowheads="1"/>
            </p:cNvSpPr>
            <p:nvPr/>
          </p:nvSpPr>
          <p:spPr bwMode="auto">
            <a:xfrm>
              <a:off x="1169" y="1101"/>
              <a:ext cx="27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>
                  <a:latin typeface="Times New Roman" pitchFamily="18" charset="0"/>
                </a:rPr>
                <a:t>w</a:t>
              </a:r>
              <a:r>
                <a:rPr lang="en-US" sz="2400" baseline="-25000">
                  <a:latin typeface="Times New Roman" pitchFamily="18" charset="0"/>
                </a:rPr>
                <a:t>01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31" name="Text Box 44"/>
            <p:cNvSpPr txBox="1">
              <a:spLocks noChangeArrowheads="1"/>
            </p:cNvSpPr>
            <p:nvPr/>
          </p:nvSpPr>
          <p:spPr bwMode="auto">
            <a:xfrm>
              <a:off x="3759" y="1664"/>
              <a:ext cx="273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>
                  <a:latin typeface="Times New Roman" pitchFamily="18" charset="0"/>
                </a:rPr>
                <a:t>y</a:t>
              </a:r>
              <a:r>
                <a:rPr lang="en-US" sz="2400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9732" name="Text Box 45"/>
            <p:cNvSpPr txBox="1">
              <a:spLocks noChangeArrowheads="1"/>
            </p:cNvSpPr>
            <p:nvPr/>
          </p:nvSpPr>
          <p:spPr bwMode="auto">
            <a:xfrm>
              <a:off x="720" y="1632"/>
              <a:ext cx="273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>
                  <a:latin typeface="Times New Roman" pitchFamily="18" charset="0"/>
                </a:rPr>
                <a:t>i</a:t>
              </a:r>
              <a:r>
                <a:rPr lang="en-US" sz="240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9733" name="Text Box 46"/>
            <p:cNvSpPr txBox="1">
              <a:spLocks noChangeArrowheads="1"/>
            </p:cNvSpPr>
            <p:nvPr/>
          </p:nvSpPr>
          <p:spPr bwMode="auto">
            <a:xfrm>
              <a:off x="624" y="2256"/>
              <a:ext cx="36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>
                  <a:latin typeface="Times New Roman" pitchFamily="18" charset="0"/>
                </a:rPr>
                <a:t>b=1</a:t>
              </a:r>
              <a:endParaRPr lang="en-US" sz="2400" baseline="-25000">
                <a:latin typeface="Times New Roman" pitchFamily="18" charset="0"/>
              </a:endParaRPr>
            </a:p>
          </p:txBody>
        </p:sp>
        <p:sp>
          <p:nvSpPr>
            <p:cNvPr id="29734" name="Text Box 47"/>
            <p:cNvSpPr txBox="1">
              <a:spLocks noChangeArrowheads="1"/>
            </p:cNvSpPr>
            <p:nvPr/>
          </p:nvSpPr>
          <p:spPr bwMode="auto">
            <a:xfrm>
              <a:off x="1152" y="1536"/>
              <a:ext cx="27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>
                  <a:latin typeface="Times New Roman" pitchFamily="18" charset="0"/>
                </a:rPr>
                <a:t>w</a:t>
              </a:r>
              <a:r>
                <a:rPr lang="en-US" sz="2400" baseline="-25000">
                  <a:latin typeface="Times New Roman" pitchFamily="18" charset="0"/>
                </a:rPr>
                <a:t>02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35" name="Text Box 48"/>
            <p:cNvSpPr txBox="1">
              <a:spLocks noChangeArrowheads="1"/>
            </p:cNvSpPr>
            <p:nvPr/>
          </p:nvSpPr>
          <p:spPr bwMode="auto">
            <a:xfrm>
              <a:off x="1152" y="2256"/>
              <a:ext cx="27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>
                  <a:latin typeface="Times New Roman" pitchFamily="18" charset="0"/>
                </a:rPr>
                <a:t>w</a:t>
              </a:r>
              <a:r>
                <a:rPr lang="en-US" sz="2400" baseline="-25000">
                  <a:latin typeface="Times New Roman" pitchFamily="18" charset="0"/>
                </a:rPr>
                <a:t>0b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533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Many answers would work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9600" y="1524000"/>
            <a:ext cx="44196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</a:rPr>
              <a:t>y = </a:t>
            </a:r>
            <a:r>
              <a:rPr lang="en-US" sz="2400" i="1" smtClean="0">
                <a:latin typeface="Times New Roman" pitchFamily="18" charset="0"/>
              </a:rPr>
              <a:t>f </a:t>
            </a:r>
            <a:r>
              <a:rPr lang="en-US" sz="2400" smtClean="0">
                <a:latin typeface="Times New Roman" pitchFamily="18" charset="0"/>
              </a:rPr>
              <a:t>(w</a:t>
            </a:r>
            <a:r>
              <a:rPr lang="en-US" sz="2400" baseline="-25000" smtClean="0">
                <a:latin typeface="Times New Roman" pitchFamily="18" charset="0"/>
              </a:rPr>
              <a:t>01</a:t>
            </a:r>
            <a:r>
              <a:rPr lang="en-US" sz="2400" smtClean="0">
                <a:latin typeface="Times New Roman" pitchFamily="18" charset="0"/>
              </a:rPr>
              <a:t>i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 + w</a:t>
            </a:r>
            <a:r>
              <a:rPr lang="en-US" sz="2400" baseline="-25000" smtClean="0">
                <a:latin typeface="Times New Roman" pitchFamily="18" charset="0"/>
              </a:rPr>
              <a:t>02</a:t>
            </a:r>
            <a:r>
              <a:rPr lang="en-US" sz="2400" smtClean="0">
                <a:latin typeface="Times New Roman" pitchFamily="18" charset="0"/>
              </a:rPr>
              <a:t>i</a:t>
            </a:r>
            <a:r>
              <a:rPr lang="en-US" sz="2400" baseline="-25000" smtClean="0">
                <a:latin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</a:rPr>
              <a:t> + w</a:t>
            </a:r>
            <a:r>
              <a:rPr lang="en-US" sz="2400" baseline="-25000" smtClean="0">
                <a:latin typeface="Times New Roman" pitchFamily="18" charset="0"/>
              </a:rPr>
              <a:t>0b</a:t>
            </a:r>
            <a:r>
              <a:rPr lang="en-US" sz="2400" smtClean="0">
                <a:latin typeface="Times New Roman" pitchFamily="18" charset="0"/>
              </a:rPr>
              <a:t>b)</a:t>
            </a:r>
            <a:br>
              <a:rPr lang="en-US" sz="2400" smtClean="0">
                <a:latin typeface="Times New Roman" pitchFamily="18" charset="0"/>
              </a:rPr>
            </a:br>
            <a:endParaRPr lang="en-US" sz="240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</a:rPr>
              <a:t>recall the threshold function</a:t>
            </a:r>
          </a:p>
          <a:p>
            <a:pPr>
              <a:buFontTx/>
              <a:buNone/>
            </a:pPr>
            <a:endParaRPr lang="en-US" sz="2400" smtClean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240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</a:rPr>
              <a:t>the separation happens when </a:t>
            </a:r>
            <a:br>
              <a:rPr lang="en-US" sz="2400" smtClean="0">
                <a:latin typeface="Times New Roman" pitchFamily="18" charset="0"/>
              </a:rPr>
            </a:br>
            <a:r>
              <a:rPr lang="en-US" sz="2400" smtClean="0">
                <a:latin typeface="Times New Roman" pitchFamily="18" charset="0"/>
              </a:rPr>
              <a:t>w</a:t>
            </a:r>
            <a:r>
              <a:rPr lang="en-US" sz="2400" baseline="-25000" smtClean="0">
                <a:latin typeface="Times New Roman" pitchFamily="18" charset="0"/>
              </a:rPr>
              <a:t>01</a:t>
            </a:r>
            <a:r>
              <a:rPr lang="en-US" sz="2400" smtClean="0">
                <a:latin typeface="Times New Roman" pitchFamily="18" charset="0"/>
              </a:rPr>
              <a:t>i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 + w</a:t>
            </a:r>
            <a:r>
              <a:rPr lang="en-US" sz="2400" baseline="-25000" smtClean="0">
                <a:latin typeface="Times New Roman" pitchFamily="18" charset="0"/>
              </a:rPr>
              <a:t>02</a:t>
            </a:r>
            <a:r>
              <a:rPr lang="en-US" sz="2400" smtClean="0">
                <a:latin typeface="Times New Roman" pitchFamily="18" charset="0"/>
              </a:rPr>
              <a:t>i</a:t>
            </a:r>
            <a:r>
              <a:rPr lang="en-US" sz="2400" baseline="-25000" smtClean="0">
                <a:latin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</a:rPr>
              <a:t> + w</a:t>
            </a:r>
            <a:r>
              <a:rPr lang="en-US" sz="2400" baseline="-25000" smtClean="0">
                <a:latin typeface="Times New Roman" pitchFamily="18" charset="0"/>
              </a:rPr>
              <a:t>0b</a:t>
            </a:r>
            <a:r>
              <a:rPr lang="en-US" sz="2400" smtClean="0">
                <a:latin typeface="Times New Roman" pitchFamily="18" charset="0"/>
              </a:rPr>
              <a:t>b = 0</a:t>
            </a:r>
          </a:p>
          <a:p>
            <a:pPr>
              <a:buFontTx/>
              <a:buNone/>
            </a:pPr>
            <a:endParaRPr lang="en-US" sz="240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</a:rPr>
              <a:t>move things around and you get</a:t>
            </a:r>
          </a:p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</a:rPr>
              <a:t>	i</a:t>
            </a:r>
            <a:r>
              <a:rPr lang="en-US" sz="2400" baseline="-25000" smtClean="0">
                <a:latin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</a:rPr>
              <a:t> = - (w</a:t>
            </a:r>
            <a:r>
              <a:rPr lang="en-US" sz="2400" baseline="-25000" smtClean="0">
                <a:latin typeface="Times New Roman" pitchFamily="18" charset="0"/>
              </a:rPr>
              <a:t>01/</a:t>
            </a:r>
            <a:r>
              <a:rPr lang="en-US" sz="2400" smtClean="0">
                <a:latin typeface="Times New Roman" pitchFamily="18" charset="0"/>
              </a:rPr>
              <a:t>w</a:t>
            </a:r>
            <a:r>
              <a:rPr lang="en-US" sz="2400" baseline="-25000" smtClean="0">
                <a:latin typeface="Times New Roman" pitchFamily="18" charset="0"/>
              </a:rPr>
              <a:t>02</a:t>
            </a:r>
            <a:r>
              <a:rPr lang="en-US" sz="2400" smtClean="0">
                <a:latin typeface="Times New Roman" pitchFamily="18" charset="0"/>
              </a:rPr>
              <a:t>)i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 - (w</a:t>
            </a:r>
            <a:r>
              <a:rPr lang="en-US" sz="2400" baseline="-25000" smtClean="0">
                <a:latin typeface="Times New Roman" pitchFamily="18" charset="0"/>
              </a:rPr>
              <a:t>0b</a:t>
            </a:r>
            <a:r>
              <a:rPr lang="en-US" sz="2400" smtClean="0">
                <a:latin typeface="Times New Roman" pitchFamily="18" charset="0"/>
              </a:rPr>
              <a:t>b/w</a:t>
            </a:r>
            <a:r>
              <a:rPr lang="en-US" sz="2400" baseline="-25000" smtClean="0">
                <a:latin typeface="Times New Roman" pitchFamily="18" charset="0"/>
              </a:rPr>
              <a:t>02</a:t>
            </a:r>
            <a:r>
              <a:rPr lang="en-US" sz="2400" smtClean="0">
                <a:latin typeface="Times New Roman" pitchFamily="18" charset="0"/>
              </a:rPr>
              <a:t>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133600"/>
            <a:ext cx="3429000" cy="3292475"/>
            <a:chOff x="288" y="1008"/>
            <a:chExt cx="2160" cy="2074"/>
          </a:xfrm>
        </p:grpSpPr>
        <p:sp>
          <p:nvSpPr>
            <p:cNvPr id="46092" name="Line 5"/>
            <p:cNvSpPr>
              <a:spLocks noChangeShapeType="1"/>
            </p:cNvSpPr>
            <p:nvPr/>
          </p:nvSpPr>
          <p:spPr bwMode="auto">
            <a:xfrm flipV="1">
              <a:off x="672" y="1056"/>
              <a:ext cx="0" cy="1920"/>
            </a:xfrm>
            <a:prstGeom prst="line">
              <a:avLst/>
            </a:prstGeom>
            <a:ln>
              <a:headEnd/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093" name="Line 6"/>
            <p:cNvSpPr>
              <a:spLocks noChangeShapeType="1"/>
            </p:cNvSpPr>
            <p:nvPr/>
          </p:nvSpPr>
          <p:spPr bwMode="auto">
            <a:xfrm flipV="1">
              <a:off x="384" y="2736"/>
              <a:ext cx="2064" cy="0"/>
            </a:xfrm>
            <a:prstGeom prst="line">
              <a:avLst/>
            </a:prstGeom>
            <a:ln>
              <a:headEnd/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34" name="Text Box 7"/>
            <p:cNvSpPr txBox="1">
              <a:spLocks noChangeArrowheads="1"/>
            </p:cNvSpPr>
            <p:nvPr/>
          </p:nvSpPr>
          <p:spPr bwMode="auto">
            <a:xfrm>
              <a:off x="288" y="1008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solidFill>
                    <a:schemeClr val="bg2"/>
                  </a:solidFill>
                </a:rPr>
                <a:t>i</a:t>
              </a:r>
              <a:r>
                <a:rPr lang="en-US" sz="2000" b="1" baseline="-25000" dirty="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30735" name="Text Box 8"/>
            <p:cNvSpPr txBox="1">
              <a:spLocks noChangeArrowheads="1"/>
            </p:cNvSpPr>
            <p:nvPr/>
          </p:nvSpPr>
          <p:spPr bwMode="auto">
            <a:xfrm>
              <a:off x="2208" y="2832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solidFill>
                    <a:schemeClr val="bg2"/>
                  </a:solidFill>
                </a:rPr>
                <a:t>i</a:t>
              </a:r>
              <a:r>
                <a:rPr lang="en-US" sz="2000" b="1" baseline="-25000" dirty="0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30736" name="Oval 9"/>
            <p:cNvSpPr>
              <a:spLocks noChangeArrowheads="1"/>
            </p:cNvSpPr>
            <p:nvPr/>
          </p:nvSpPr>
          <p:spPr bwMode="auto">
            <a:xfrm>
              <a:off x="624" y="2688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Oval 10"/>
            <p:cNvSpPr>
              <a:spLocks noChangeArrowheads="1"/>
            </p:cNvSpPr>
            <p:nvPr/>
          </p:nvSpPr>
          <p:spPr bwMode="auto">
            <a:xfrm>
              <a:off x="1824" y="268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8" name="Oval 11"/>
            <p:cNvSpPr>
              <a:spLocks noChangeArrowheads="1"/>
            </p:cNvSpPr>
            <p:nvPr/>
          </p:nvSpPr>
          <p:spPr bwMode="auto">
            <a:xfrm>
              <a:off x="1824" y="1536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Oval 12"/>
            <p:cNvSpPr>
              <a:spLocks noChangeArrowheads="1"/>
            </p:cNvSpPr>
            <p:nvPr/>
          </p:nvSpPr>
          <p:spPr bwMode="auto">
            <a:xfrm>
              <a:off x="624" y="1536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0909" name="Line 13"/>
          <p:cNvSpPr>
            <a:spLocks noChangeShapeType="1"/>
          </p:cNvSpPr>
          <p:nvPr/>
        </p:nvSpPr>
        <p:spPr bwMode="auto">
          <a:xfrm>
            <a:off x="381000" y="3200400"/>
            <a:ext cx="2667000" cy="25146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410200" y="3048000"/>
            <a:ext cx="1828800" cy="685800"/>
            <a:chOff x="3264" y="1920"/>
            <a:chExt cx="1392" cy="624"/>
          </a:xfrm>
        </p:grpSpPr>
        <p:sp>
          <p:nvSpPr>
            <p:cNvPr id="30727" name="Line 15"/>
            <p:cNvSpPr>
              <a:spLocks noChangeShapeType="1"/>
            </p:cNvSpPr>
            <p:nvPr/>
          </p:nvSpPr>
          <p:spPr bwMode="auto">
            <a:xfrm>
              <a:off x="3264" y="2448"/>
              <a:ext cx="1392" cy="0"/>
            </a:xfrm>
            <a:prstGeom prst="line">
              <a:avLst/>
            </a:prstGeom>
            <a:noFill/>
            <a:ln w="28575">
              <a:solidFill>
                <a:srgbClr val="E9FFA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8" name="Line 16"/>
            <p:cNvSpPr>
              <a:spLocks noChangeShapeType="1"/>
            </p:cNvSpPr>
            <p:nvPr/>
          </p:nvSpPr>
          <p:spPr bwMode="auto">
            <a:xfrm>
              <a:off x="3936" y="1920"/>
              <a:ext cx="0" cy="624"/>
            </a:xfrm>
            <a:prstGeom prst="line">
              <a:avLst/>
            </a:prstGeom>
            <a:noFill/>
            <a:ln w="28575">
              <a:solidFill>
                <a:srgbClr val="E9FFA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9" name="Line 17"/>
            <p:cNvSpPr>
              <a:spLocks noChangeShapeType="1"/>
            </p:cNvSpPr>
            <p:nvPr/>
          </p:nvSpPr>
          <p:spPr bwMode="auto">
            <a:xfrm>
              <a:off x="3312" y="2448"/>
              <a:ext cx="624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0" name="Line 18"/>
            <p:cNvSpPr>
              <a:spLocks noChangeShapeType="1"/>
            </p:cNvSpPr>
            <p:nvPr/>
          </p:nvSpPr>
          <p:spPr bwMode="auto">
            <a:xfrm>
              <a:off x="3936" y="2112"/>
              <a:ext cx="624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Line 19"/>
            <p:cNvSpPr>
              <a:spLocks noChangeShapeType="1"/>
            </p:cNvSpPr>
            <p:nvPr/>
          </p:nvSpPr>
          <p:spPr bwMode="auto">
            <a:xfrm>
              <a:off x="3936" y="2112"/>
              <a:ext cx="0" cy="336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3153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-0.0111 L -0.05 0.0443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20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 0.04439 L 0.025 -0.04439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720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0" y="-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0.04439 L 3.33333E-6 -0.011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720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" y="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autoRev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16" dur="1000" fill="hold"/>
                                        <p:tgtEl>
                                          <p:spTgt spid="7209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8" presetClass="emph" presetSubtype="0" autoRev="1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19" dur="1000" fill="hold"/>
                                        <p:tgtEl>
                                          <p:spTgt spid="7209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899" grpId="0" build="p"/>
      <p:bldP spid="720909" grpId="0" animBg="1"/>
      <p:bldP spid="720909" grpId="1" animBg="1"/>
      <p:bldP spid="720909" grpId="2" animBg="1"/>
      <p:bldP spid="720909" grpId="3" animBg="1"/>
      <p:bldP spid="720909" grpId="4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Brains ~ Computers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262438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1000 operations/sec</a:t>
            </a:r>
          </a:p>
          <a:p>
            <a:pPr eaLnBrk="1" hangingPunct="1"/>
            <a:r>
              <a:rPr lang="en-US" dirty="0" smtClean="0"/>
              <a:t>100,000,000,000 units</a:t>
            </a:r>
          </a:p>
          <a:p>
            <a:pPr eaLnBrk="1" hangingPunct="1"/>
            <a:r>
              <a:rPr lang="en-US" dirty="0" smtClean="0"/>
              <a:t>10,000 connections</a:t>
            </a:r>
          </a:p>
          <a:p>
            <a:pPr eaLnBrk="1" hangingPunct="1"/>
            <a:r>
              <a:rPr lang="en-US" dirty="0" smtClean="0"/>
              <a:t>graded, stochastic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embodied</a:t>
            </a:r>
          </a:p>
          <a:p>
            <a:pPr eaLnBrk="1" hangingPunct="1"/>
            <a:r>
              <a:rPr lang="en-US" dirty="0" smtClean="0"/>
              <a:t>fault tolerant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evolves, learns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262437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1,000,000,000  ops/sec</a:t>
            </a:r>
          </a:p>
          <a:p>
            <a:pPr eaLnBrk="1" hangingPunct="1"/>
            <a:r>
              <a:rPr lang="en-US" dirty="0" smtClean="0"/>
              <a:t>1-100 processors</a:t>
            </a:r>
          </a:p>
          <a:p>
            <a:pPr eaLnBrk="1" hangingPunct="1"/>
            <a:r>
              <a:rPr lang="en-US" dirty="0" smtClean="0"/>
              <a:t>~ 4 connections</a:t>
            </a:r>
          </a:p>
          <a:p>
            <a:pPr eaLnBrk="1" hangingPunct="1"/>
            <a:r>
              <a:rPr lang="en-US" dirty="0" smtClean="0"/>
              <a:t>binary, deterministic</a:t>
            </a:r>
          </a:p>
          <a:p>
            <a:pPr eaLnBrk="1" hangingPunct="1"/>
            <a:r>
              <a:rPr lang="en-US" dirty="0" smtClean="0"/>
              <a:t>abstract</a:t>
            </a:r>
          </a:p>
          <a:p>
            <a:pPr eaLnBrk="1" hangingPunct="1"/>
            <a:r>
              <a:rPr lang="en-US" dirty="0" smtClean="0"/>
              <a:t>crashes</a:t>
            </a:r>
          </a:p>
          <a:p>
            <a:pPr eaLnBrk="1" hangingPunct="1"/>
            <a:r>
              <a:rPr lang="en-US" dirty="0" smtClean="0"/>
              <a:t>designed, programmed</a:t>
            </a:r>
          </a:p>
          <a:p>
            <a:pPr eaLnBrk="1" hangingPunct="1"/>
            <a:endParaRPr lang="en-U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981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Constraints on Connectionist Models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7638"/>
            <a:ext cx="8382000" cy="4678362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dirty="0" smtClean="0"/>
              <a:t>Spreading Activation ~ priming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dirty="0" smtClean="0"/>
              <a:t>100 Step Rule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dirty="0" smtClean="0"/>
              <a:t>     Human reaction times ~ 100 milliseconds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dirty="0" smtClean="0"/>
              <a:t>     Neural signaling time ~ 1 millisecond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dirty="0" smtClean="0"/>
              <a:t>Simple messages between neurons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dirty="0" smtClean="0"/>
              <a:t>Long connections are rare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dirty="0" smtClean="0"/>
              <a:t>No new connections during learning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dirty="0" smtClean="0"/>
              <a:t>Developmentally plausible</a:t>
            </a:r>
          </a:p>
        </p:txBody>
      </p:sp>
    </p:spTree>
    <p:extLst>
      <p:ext uri="{BB962C8B-B14F-4D97-AF65-F5344CB8AC3E}">
        <p14:creationId xmlns:p14="http://schemas.microsoft.com/office/powerpoint/2010/main" val="2063626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074" descr="H:\neck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553200" cy="652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017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Connectionist Model of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Word Recognition (Rumelhart and McClelland)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  <p:pic>
        <p:nvPicPr>
          <p:cNvPr id="266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2135188"/>
            <a:ext cx="5386388" cy="4116387"/>
          </a:xfrm>
          <a:noFill/>
        </p:spPr>
      </p:pic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1447800" y="685800"/>
            <a:ext cx="6096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/>
              <a:t>McClelland and Rumelhart Reading Model  </a:t>
            </a:r>
          </a:p>
          <a:p>
            <a:pPr eaLnBrk="1" hangingPunct="1"/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dirty="0"/>
              <a:t>faster to recognize </a:t>
            </a:r>
            <a:r>
              <a:rPr lang="en-US" sz="2400" dirty="0"/>
              <a:t>A</a:t>
            </a:r>
            <a:r>
              <a:rPr lang="en-US" dirty="0"/>
              <a:t> in context like </a:t>
            </a:r>
            <a:r>
              <a:rPr lang="en-US" sz="2400" dirty="0"/>
              <a:t>TAKE</a:t>
            </a:r>
          </a:p>
        </p:txBody>
      </p:sp>
    </p:spTree>
    <p:extLst>
      <p:ext uri="{BB962C8B-B14F-4D97-AF65-F5344CB8AC3E}">
        <p14:creationId xmlns:p14="http://schemas.microsoft.com/office/powerpoint/2010/main" val="42288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3/18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slides for the 4/1 lecture will be posted as a separate link.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947AC1-FDBD-4910-ACD0-7D4326C23EA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4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Unified Cognitive Science</a:t>
            </a:r>
          </a:p>
        </p:txBody>
      </p:sp>
      <p:sp>
        <p:nvSpPr>
          <p:cNvPr id="51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839200" cy="441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			Neurobiology</a:t>
            </a:r>
          </a:p>
          <a:p>
            <a:pPr eaLnBrk="1" hangingPunct="1">
              <a:buFontTx/>
              <a:buNone/>
            </a:pPr>
            <a:r>
              <a:rPr lang="en-US" smtClean="0"/>
              <a:t>				Psychology</a:t>
            </a:r>
          </a:p>
          <a:p>
            <a:pPr eaLnBrk="1" hangingPunct="1">
              <a:buFontTx/>
              <a:buNone/>
            </a:pPr>
            <a:r>
              <a:rPr lang="en-US" smtClean="0"/>
              <a:t>				Computer Science</a:t>
            </a:r>
          </a:p>
          <a:p>
            <a:pPr eaLnBrk="1" hangingPunct="1">
              <a:buFontTx/>
              <a:buNone/>
            </a:pPr>
            <a:r>
              <a:rPr lang="en-US" smtClean="0"/>
              <a:t>				Linguistics</a:t>
            </a:r>
          </a:p>
          <a:p>
            <a:pPr eaLnBrk="1" hangingPunct="1">
              <a:buFontTx/>
              <a:buNone/>
            </a:pPr>
            <a:r>
              <a:rPr lang="en-US" smtClean="0"/>
              <a:t>				Philosophy</a:t>
            </a:r>
          </a:p>
          <a:p>
            <a:pPr eaLnBrk="1" hangingPunct="1">
              <a:buFontTx/>
              <a:buNone/>
            </a:pPr>
            <a:r>
              <a:rPr lang="en-US" smtClean="0"/>
              <a:t>				Social Sciences</a:t>
            </a:r>
          </a:p>
          <a:p>
            <a:pPr eaLnBrk="1" hangingPunct="1">
              <a:buFontTx/>
              <a:buNone/>
            </a:pPr>
            <a:r>
              <a:rPr lang="en-US" smtClean="0"/>
              <a:t>				Experience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Take all the Findings and Constraints Seriously</a:t>
            </a:r>
          </a:p>
        </p:txBody>
      </p:sp>
    </p:spTree>
    <p:extLst>
      <p:ext uri="{BB962C8B-B14F-4D97-AF65-F5344CB8AC3E}">
        <p14:creationId xmlns:p14="http://schemas.microsoft.com/office/powerpoint/2010/main" val="306467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Computational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sz="2800" dirty="0" smtClean="0"/>
              <a:t>Ubiquitous in engineering, business, etc.</a:t>
            </a:r>
          </a:p>
          <a:p>
            <a:r>
              <a:rPr lang="en-US" sz="2800" dirty="0" smtClean="0"/>
              <a:t>Third science methodology: theory &amp; experiment</a:t>
            </a:r>
          </a:p>
          <a:p>
            <a:r>
              <a:rPr lang="en-US" sz="2800" dirty="0" smtClean="0"/>
              <a:t>Weather forecasting example</a:t>
            </a:r>
          </a:p>
          <a:p>
            <a:r>
              <a:rPr lang="en-US" sz="2800" dirty="0" smtClean="0"/>
              <a:t>Cognitive Science is different</a:t>
            </a:r>
          </a:p>
          <a:p>
            <a:pPr lvl="1"/>
            <a:r>
              <a:rPr lang="en-US" dirty="0" smtClean="0"/>
              <a:t>Confuse model with reality</a:t>
            </a:r>
          </a:p>
          <a:p>
            <a:pPr lvl="1"/>
            <a:r>
              <a:rPr lang="en-US" dirty="0" smtClean="0"/>
              <a:t>Mind-Brain Problem still a mystery</a:t>
            </a:r>
          </a:p>
          <a:p>
            <a:pPr lvl="1"/>
            <a:r>
              <a:rPr lang="en-US" dirty="0" smtClean="0"/>
              <a:t>Illusion of a Stable Visual World</a:t>
            </a:r>
          </a:p>
          <a:p>
            <a:r>
              <a:rPr lang="en-US" sz="2800" dirty="0" smtClean="0"/>
              <a:t>Connectionist Models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2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23" name="Group 51"/>
          <p:cNvGraphicFramePr>
            <a:graphicFrameLocks noGrp="1"/>
          </p:cNvGraphicFramePr>
          <p:nvPr/>
        </p:nvGraphicFramePr>
        <p:xfrm>
          <a:off x="762000" y="1066800"/>
          <a:ext cx="8077200" cy="4941981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8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physics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lowest energy state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9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chemistry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molecular fit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01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biology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fitness, MEU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euroeconomics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4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vision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threats, friends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04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language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errors, NTL, OT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3276" name="Text Box 28"/>
          <p:cNvSpPr txBox="1">
            <a:spLocks noChangeArrowheads="1"/>
          </p:cNvSpPr>
          <p:nvPr/>
        </p:nvSpPr>
        <p:spPr bwMode="auto">
          <a:xfrm>
            <a:off x="762000" y="0"/>
            <a:ext cx="739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Constrained Best Fit in Nature</a:t>
            </a:r>
          </a:p>
        </p:txBody>
      </p:sp>
      <p:sp>
        <p:nvSpPr>
          <p:cNvPr id="53277" name="Text Box 29"/>
          <p:cNvSpPr txBox="1">
            <a:spLocks noChangeArrowheads="1"/>
          </p:cNvSpPr>
          <p:nvPr/>
        </p:nvSpPr>
        <p:spPr bwMode="auto">
          <a:xfrm>
            <a:off x="3657600" y="533400"/>
            <a:ext cx="426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" pitchFamily="18" charset="0"/>
              </a:rPr>
              <a:t>inanimate                    animate</a:t>
            </a:r>
          </a:p>
        </p:txBody>
      </p:sp>
      <p:sp>
        <p:nvSpPr>
          <p:cNvPr id="53278" name="Line 36"/>
          <p:cNvSpPr>
            <a:spLocks noChangeShapeType="1"/>
          </p:cNvSpPr>
          <p:nvPr/>
        </p:nvSpPr>
        <p:spPr bwMode="auto">
          <a:xfrm>
            <a:off x="762000" y="51054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9" name="Text Box 37"/>
          <p:cNvSpPr txBox="1">
            <a:spLocks noChangeArrowheads="1"/>
          </p:cNvSpPr>
          <p:nvPr/>
        </p:nvSpPr>
        <p:spPr bwMode="auto">
          <a:xfrm>
            <a:off x="838200" y="5257800"/>
            <a:ext cx="2514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society, politics</a:t>
            </a:r>
          </a:p>
        </p:txBody>
      </p:sp>
      <p:sp>
        <p:nvSpPr>
          <p:cNvPr id="53280" name="Text Box 42"/>
          <p:cNvSpPr txBox="1">
            <a:spLocks noChangeArrowheads="1"/>
          </p:cNvSpPr>
          <p:nvPr/>
        </p:nvSpPr>
        <p:spPr bwMode="auto">
          <a:xfrm>
            <a:off x="6019800" y="5029200"/>
            <a:ext cx="2971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framing, compromise</a:t>
            </a:r>
          </a:p>
        </p:txBody>
      </p:sp>
    </p:spTree>
    <p:extLst>
      <p:ext uri="{BB962C8B-B14F-4D97-AF65-F5344CB8AC3E}">
        <p14:creationId xmlns:p14="http://schemas.microsoft.com/office/powerpoint/2010/main" val="39228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262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152400"/>
            <a:ext cx="3048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3509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62" name="Picture 2" descr="1_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219200"/>
            <a:ext cx="7848600" cy="56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Neural networks abstract from the details of real neurons</a:t>
            </a:r>
          </a:p>
        </p:txBody>
      </p:sp>
      <p:sp>
        <p:nvSpPr>
          <p:cNvPr id="3481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r>
              <a:rPr lang="en-US" smtClean="0"/>
              <a:t>Conductivity delays are neglected</a:t>
            </a:r>
          </a:p>
          <a:p>
            <a:r>
              <a:rPr lang="en-US" smtClean="0"/>
              <a:t>An output signal is either discrete (e.g., 0 or 1) or it is a real-valued number (e.g., between 0 and 1)</a:t>
            </a:r>
          </a:p>
          <a:p>
            <a:r>
              <a:rPr lang="en-US" smtClean="0"/>
              <a:t>Net input is calculated as the weighted spatial sum of the input signals </a:t>
            </a:r>
          </a:p>
          <a:p>
            <a:r>
              <a:rPr lang="en-US" smtClean="0"/>
              <a:t>Net input is transformed into an output signal via a simple function (e.g., a threshold function)</a:t>
            </a:r>
          </a:p>
        </p:txBody>
      </p:sp>
    </p:spTree>
    <p:extLst>
      <p:ext uri="{BB962C8B-B14F-4D97-AF65-F5344CB8AC3E}">
        <p14:creationId xmlns:p14="http://schemas.microsoft.com/office/powerpoint/2010/main" val="157739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Neural nets: Mapping from neuron</a:t>
            </a:r>
          </a:p>
        </p:txBody>
      </p:sp>
      <p:graphicFrame>
        <p:nvGraphicFramePr>
          <p:cNvPr id="624752" name="Group 112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76400"/>
          <a:ext cx="8686800" cy="4865378"/>
        </p:xfrm>
        <a:graphic>
          <a:graphicData uri="http://schemas.openxmlformats.org/drawingml/2006/table">
            <a:tbl>
              <a:tblPr/>
              <a:tblGrid>
                <a:gridCol w="3356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Nervous System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Computational Abstraction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Neuron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Dendrites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Input link and propagation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Cell Body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threshold, activation function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Axon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Output link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Spike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Synaptic strength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Connection strength/weight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4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Inhibitory Synapse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Negative connection 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4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Excitatory Synapse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Positive connection 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51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Freeform 3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450850" y="1365250"/>
            <a:ext cx="8242300" cy="88900"/>
          </a:xfrm>
          <a:custGeom>
            <a:avLst/>
            <a:gdLst>
              <a:gd name="connsiteX0" fmla="*/ 6350 w 8242300"/>
              <a:gd name="connsiteY0" fmla="*/ 82550 h 88900"/>
              <a:gd name="connsiteX1" fmla="*/ 8235950 w 8242300"/>
              <a:gd name="connsiteY1" fmla="*/ 82550 h 88900"/>
              <a:gd name="connsiteX2" fmla="*/ 8235950 w 8242300"/>
              <a:gd name="connsiteY2" fmla="*/ 6350 h 88900"/>
              <a:gd name="connsiteX3" fmla="*/ 6350 w 8242300"/>
              <a:gd name="connsiteY3" fmla="*/ 6350 h 88900"/>
              <a:gd name="connsiteX4" fmla="*/ 6350 w 8242300"/>
              <a:gd name="connsiteY4" fmla="*/ 82550 h 889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242300" h="88900">
                <a:moveTo>
                  <a:pt x="6350" y="82550"/>
                </a:moveTo>
                <a:lnTo>
                  <a:pt x="8235950" y="82550"/>
                </a:lnTo>
                <a:lnTo>
                  <a:pt x="8235950" y="6350"/>
                </a:lnTo>
                <a:lnTo>
                  <a:pt x="6350" y="6350"/>
                </a:lnTo>
                <a:lnTo>
                  <a:pt x="6350" y="825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3712464" y="2418079"/>
            <a:ext cx="1947671" cy="894080"/>
          </a:xfrm>
          <a:custGeom>
            <a:avLst/>
            <a:gdLst>
              <a:gd name="connsiteX0" fmla="*/ 0 w 1947671"/>
              <a:gd name="connsiteY0" fmla="*/ 447040 h 894080"/>
              <a:gd name="connsiteX1" fmla="*/ 973835 w 1947671"/>
              <a:gd name="connsiteY1" fmla="*/ 0 h 894080"/>
              <a:gd name="connsiteX2" fmla="*/ 1947671 w 1947671"/>
              <a:gd name="connsiteY2" fmla="*/ 447040 h 894080"/>
              <a:gd name="connsiteX3" fmla="*/ 973835 w 1947671"/>
              <a:gd name="connsiteY3" fmla="*/ 894079 h 894080"/>
              <a:gd name="connsiteX4" fmla="*/ 0 w 1947671"/>
              <a:gd name="connsiteY4" fmla="*/ 447040 h 8940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947671" h="894080">
                <a:moveTo>
                  <a:pt x="0" y="447040"/>
                </a:moveTo>
                <a:cubicBezTo>
                  <a:pt x="0" y="200152"/>
                  <a:pt x="435990" y="0"/>
                  <a:pt x="973835" y="0"/>
                </a:cubicBezTo>
                <a:cubicBezTo>
                  <a:pt x="1511680" y="0"/>
                  <a:pt x="1947671" y="200152"/>
                  <a:pt x="1947671" y="447040"/>
                </a:cubicBezTo>
                <a:cubicBezTo>
                  <a:pt x="1947671" y="693927"/>
                  <a:pt x="1511680" y="894079"/>
                  <a:pt x="973835" y="894079"/>
                </a:cubicBezTo>
                <a:cubicBezTo>
                  <a:pt x="435990" y="894079"/>
                  <a:pt x="0" y="693927"/>
                  <a:pt x="0" y="447040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3698176" y="2403792"/>
            <a:ext cx="1976246" cy="922655"/>
          </a:xfrm>
          <a:custGeom>
            <a:avLst/>
            <a:gdLst>
              <a:gd name="connsiteX0" fmla="*/ 14287 w 1976246"/>
              <a:gd name="connsiteY0" fmla="*/ 461327 h 922655"/>
              <a:gd name="connsiteX1" fmla="*/ 988123 w 1976246"/>
              <a:gd name="connsiteY1" fmla="*/ 14287 h 922655"/>
              <a:gd name="connsiteX2" fmla="*/ 1961959 w 1976246"/>
              <a:gd name="connsiteY2" fmla="*/ 461327 h 922655"/>
              <a:gd name="connsiteX3" fmla="*/ 988123 w 1976246"/>
              <a:gd name="connsiteY3" fmla="*/ 908367 h 922655"/>
              <a:gd name="connsiteX4" fmla="*/ 14287 w 1976246"/>
              <a:gd name="connsiteY4" fmla="*/ 461327 h 92265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976246" h="922655">
                <a:moveTo>
                  <a:pt x="14287" y="461327"/>
                </a:moveTo>
                <a:cubicBezTo>
                  <a:pt x="14287" y="214439"/>
                  <a:pt x="450278" y="14287"/>
                  <a:pt x="988123" y="14287"/>
                </a:cubicBezTo>
                <a:cubicBezTo>
                  <a:pt x="1525968" y="14287"/>
                  <a:pt x="1961959" y="214439"/>
                  <a:pt x="1961959" y="461327"/>
                </a:cubicBezTo>
                <a:cubicBezTo>
                  <a:pt x="1961959" y="708215"/>
                  <a:pt x="1525968" y="908367"/>
                  <a:pt x="988123" y="908367"/>
                </a:cubicBezTo>
                <a:cubicBezTo>
                  <a:pt x="450278" y="908367"/>
                  <a:pt x="14287" y="708215"/>
                  <a:pt x="14287" y="461327"/>
                </a:cubicBez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4679950" y="2411729"/>
            <a:ext cx="22225" cy="906780"/>
          </a:xfrm>
          <a:custGeom>
            <a:avLst/>
            <a:gdLst>
              <a:gd name="connsiteX0" fmla="*/ 6350 w 22225"/>
              <a:gd name="connsiteY0" fmla="*/ 6350 h 906780"/>
              <a:gd name="connsiteX1" fmla="*/ 6350 w 22225"/>
              <a:gd name="connsiteY1" fmla="*/ 900429 h 9067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225" h="906780">
                <a:moveTo>
                  <a:pt x="6350" y="6350"/>
                </a:moveTo>
                <a:lnTo>
                  <a:pt x="6350" y="900429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500" y="1358900"/>
            <a:ext cx="8255000" cy="101600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5900" y="1955800"/>
            <a:ext cx="1447800" cy="1816100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5900" y="3784600"/>
            <a:ext cx="1447800" cy="1485900"/>
          </a:xfrm>
          <a:prstGeom prst="rect">
            <a:avLst/>
          </a:prstGeom>
          <a:noFill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00300" y="1943100"/>
            <a:ext cx="1536700" cy="711200"/>
          </a:xfrm>
          <a:prstGeom prst="rect">
            <a:avLst/>
          </a:prstGeom>
          <a:noFill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00300" y="2806700"/>
            <a:ext cx="1320800" cy="114300"/>
          </a:xfrm>
          <a:prstGeom prst="rect">
            <a:avLst/>
          </a:prstGeom>
          <a:noFill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00300" y="3073400"/>
            <a:ext cx="1536700" cy="711200"/>
          </a:xfrm>
          <a:prstGeom prst="rect">
            <a:avLst/>
          </a:prstGeom>
          <a:noFill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51500" y="2806700"/>
            <a:ext cx="1104900" cy="114300"/>
          </a:xfrm>
          <a:prstGeom prst="rect">
            <a:avLst/>
          </a:prstGeom>
          <a:noFill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397500" y="4699000"/>
            <a:ext cx="635000" cy="2667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901700" y="660400"/>
            <a:ext cx="7327900" cy="508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4000"/>
              </a:lnSpc>
              <a:tabLst/>
            </a:pPr>
            <a:r>
              <a:rPr lang="en-US" altLang="zh-CN" sz="440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44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McCullough-Pitts</a:t>
            </a:r>
            <a:r>
              <a:rPr lang="en-US" altLang="zh-CN" sz="44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Neuron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4102100" y="2730500"/>
            <a:ext cx="203200" cy="317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500"/>
              </a:lnSpc>
              <a:tabLst/>
            </a:pP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15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5067300" y="2730500"/>
            <a:ext cx="84960" cy="32028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1981200" y="1612900"/>
            <a:ext cx="203200" cy="317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500"/>
              </a:lnSpc>
              <a:tabLst/>
            </a:pP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15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2844800" y="1841500"/>
            <a:ext cx="330200" cy="317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500"/>
              </a:lnSpc>
              <a:tabLst/>
            </a:pP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15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ij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6299200" y="2755900"/>
            <a:ext cx="1066800" cy="990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500"/>
              </a:lnSpc>
              <a:tabLst>
                <a:tab pos="660400" algn="l"/>
              </a:tabLst>
            </a:pPr>
            <a:r>
              <a:rPr lang="en-US" altLang="zh-CN" dirty="0" smtClean="0"/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15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3200"/>
              </a:lnSpc>
              <a:tabLst>
                <a:tab pos="660400" algn="l"/>
              </a:tabLst>
            </a:pP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15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target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1790700" y="3873500"/>
            <a:ext cx="5740400" cy="2895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>
                <a:tab pos="342900" algn="l"/>
                <a:tab pos="2133600" algn="l"/>
                <a:tab pos="4165600" algn="l"/>
              </a:tabLst>
            </a:pPr>
            <a:r>
              <a:rPr lang="en-US" altLang="zh-CN" dirty="0" smtClean="0"/>
              <a:t>	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15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n-US" altLang="zh-CN" sz="15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15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15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4200"/>
              </a:lnSpc>
              <a:tabLst>
                <a:tab pos="342900" algn="l"/>
                <a:tab pos="2133600" algn="l"/>
                <a:tab pos="4165600" algn="l"/>
              </a:tabLst>
            </a:pPr>
            <a:r>
              <a:rPr lang="en-US" altLang="zh-CN" dirty="0" smtClean="0"/>
              <a:t>		</a:t>
            </a:r>
            <a:r>
              <a:rPr lang="en-US" altLang="zh-CN" sz="240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1598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40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240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en-US" altLang="zh-CN" sz="1598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40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zh-CN" sz="240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2" dirty="0" smtClean="0">
                <a:solidFill>
                  <a:srgbClr val="000000"/>
                </a:solidFill>
                <a:latin typeface="Symbol" pitchFamily="18" charset="0"/>
                <a:cs typeface="Symbol" pitchFamily="18" charset="0"/>
              </a:rPr>
              <a:t>q</a:t>
            </a:r>
            <a:r>
              <a:rPr lang="en-US" altLang="zh-CN" sz="240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i)</a:t>
            </a:r>
          </a:p>
          <a:p>
            <a:pPr>
              <a:lnSpc>
                <a:spcPts val="2100"/>
              </a:lnSpc>
              <a:tabLst>
                <a:tab pos="342900" algn="l"/>
                <a:tab pos="2133600" algn="l"/>
                <a:tab pos="4165600" algn="l"/>
              </a:tabLst>
            </a:pPr>
            <a:r>
              <a:rPr lang="en-US" altLang="zh-CN" dirty="0" smtClean="0"/>
              <a:t>			</a:t>
            </a:r>
            <a:r>
              <a:rPr lang="en-US" altLang="zh-CN" sz="180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Threshold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3100"/>
              </a:lnSpc>
              <a:tabLst>
                <a:tab pos="342900" algn="l"/>
                <a:tab pos="2133600" algn="l"/>
                <a:tab pos="4165600" algn="l"/>
              </a:tabLst>
            </a:pP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133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j</a:t>
            </a:r>
          </a:p>
          <a:p>
            <a:pPr>
              <a:lnSpc>
                <a:spcPts val="2800"/>
              </a:lnSpc>
              <a:tabLst>
                <a:tab pos="342900" algn="l"/>
                <a:tab pos="2133600" algn="l"/>
                <a:tab pos="4165600" algn="l"/>
              </a:tabLst>
            </a:pP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133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weight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connection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(can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</a:p>
          <a:p>
            <a:pPr>
              <a:lnSpc>
                <a:spcPts val="2000"/>
              </a:lnSpc>
              <a:tabLst>
                <a:tab pos="342900" algn="l"/>
                <a:tab pos="2133600" algn="l"/>
                <a:tab pos="4165600" algn="l"/>
              </a:tabLst>
            </a:pPr>
            <a:r>
              <a:rPr lang="en-US" altLang="zh-CN" dirty="0" smtClean="0"/>
              <a:t>	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(excitatory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(inhibitory)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200"/>
              </a:lnSpc>
              <a:tabLst>
                <a:tab pos="342900" algn="l"/>
                <a:tab pos="2133600" algn="l"/>
                <a:tab pos="4165600" algn="l"/>
              </a:tabLst>
            </a:pPr>
            <a:r>
              <a:rPr lang="en-US" altLang="zh-CN" sz="2006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133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006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0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6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weighted</a:t>
            </a:r>
            <a:r>
              <a:rPr lang="en-US" altLang="zh-CN" sz="20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6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sum</a:t>
            </a:r>
            <a:r>
              <a:rPr lang="en-US" altLang="zh-CN" sz="20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6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20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6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input</a:t>
            </a:r>
            <a:r>
              <a:rPr lang="en-US" altLang="zh-CN" sz="20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6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20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6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en-US" altLang="zh-CN" sz="20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6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75635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 Neuron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95600" y="4572000"/>
            <a:ext cx="2279650" cy="396875"/>
            <a:chOff x="2448" y="2880"/>
            <a:chExt cx="1436" cy="250"/>
          </a:xfrm>
        </p:grpSpPr>
        <p:sp>
          <p:nvSpPr>
            <p:cNvPr id="1055" name="Text Box 4"/>
            <p:cNvSpPr txBox="1">
              <a:spLocks noChangeArrowheads="1"/>
            </p:cNvSpPr>
            <p:nvPr/>
          </p:nvSpPr>
          <p:spPr bwMode="auto">
            <a:xfrm>
              <a:off x="2784" y="2880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w</a:t>
              </a:r>
              <a:r>
                <a:rPr lang="en-US" sz="200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056" name="Text Box 5"/>
            <p:cNvSpPr txBox="1">
              <a:spLocks noChangeArrowheads="1"/>
            </p:cNvSpPr>
            <p:nvPr/>
          </p:nvSpPr>
          <p:spPr bwMode="auto">
            <a:xfrm>
              <a:off x="3600" y="2880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w</a:t>
              </a:r>
              <a:r>
                <a:rPr lang="en-US" sz="2000" baseline="-25000"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1057" name="Text Box 6"/>
            <p:cNvSpPr txBox="1">
              <a:spLocks noChangeArrowheads="1"/>
            </p:cNvSpPr>
            <p:nvPr/>
          </p:nvSpPr>
          <p:spPr bwMode="auto">
            <a:xfrm>
              <a:off x="2448" y="2880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w</a:t>
              </a:r>
              <a:r>
                <a:rPr lang="en-US" sz="2000" baseline="-25000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47800" y="4038600"/>
            <a:ext cx="1981200" cy="930275"/>
            <a:chOff x="1536" y="2544"/>
            <a:chExt cx="1248" cy="586"/>
          </a:xfrm>
        </p:grpSpPr>
        <p:sp>
          <p:nvSpPr>
            <p:cNvPr id="1052" name="Text Box 8"/>
            <p:cNvSpPr txBox="1">
              <a:spLocks noChangeArrowheads="1"/>
            </p:cNvSpPr>
            <p:nvPr/>
          </p:nvSpPr>
          <p:spPr bwMode="auto">
            <a:xfrm>
              <a:off x="2016" y="2592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w</a:t>
              </a:r>
              <a:r>
                <a:rPr lang="en-US" sz="2000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053" name="Text Box 9"/>
            <p:cNvSpPr txBox="1">
              <a:spLocks noChangeArrowheads="1"/>
            </p:cNvSpPr>
            <p:nvPr/>
          </p:nvSpPr>
          <p:spPr bwMode="auto">
            <a:xfrm>
              <a:off x="1536" y="2880"/>
              <a:ext cx="4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I</a:t>
              </a:r>
              <a:r>
                <a:rPr lang="en-US" sz="2000" baseline="-25000">
                  <a:latin typeface="Times New Roman" pitchFamily="18" charset="0"/>
                </a:rPr>
                <a:t>0</a:t>
              </a:r>
              <a:r>
                <a:rPr lang="en-US" sz="2000">
                  <a:latin typeface="Times New Roman" pitchFamily="18" charset="0"/>
                </a:rPr>
                <a:t> = 1</a:t>
              </a:r>
              <a:endParaRPr lang="en-US" sz="2000" baseline="-25000">
                <a:latin typeface="Times New Roman" pitchFamily="18" charset="0"/>
              </a:endParaRPr>
            </a:p>
          </p:txBody>
        </p:sp>
        <p:sp>
          <p:nvSpPr>
            <p:cNvPr id="1054" name="Line 10"/>
            <p:cNvSpPr>
              <a:spLocks noChangeShapeType="1"/>
            </p:cNvSpPr>
            <p:nvPr/>
          </p:nvSpPr>
          <p:spPr bwMode="auto">
            <a:xfrm flipV="1">
              <a:off x="1920" y="2544"/>
              <a:ext cx="864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352800" y="1524000"/>
            <a:ext cx="1630363" cy="1219200"/>
            <a:chOff x="2736" y="960"/>
            <a:chExt cx="1027" cy="768"/>
          </a:xfrm>
        </p:grpSpPr>
        <p:sp>
          <p:nvSpPr>
            <p:cNvPr id="1050" name="Line 12"/>
            <p:cNvSpPr>
              <a:spLocks noChangeShapeType="1"/>
            </p:cNvSpPr>
            <p:nvPr/>
          </p:nvSpPr>
          <p:spPr bwMode="auto">
            <a:xfrm flipV="1">
              <a:off x="3216" y="1248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1" name="Text Box 13"/>
            <p:cNvSpPr txBox="1">
              <a:spLocks noChangeArrowheads="1"/>
            </p:cNvSpPr>
            <p:nvPr/>
          </p:nvSpPr>
          <p:spPr bwMode="auto">
            <a:xfrm>
              <a:off x="2736" y="960"/>
              <a:ext cx="10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o u t p u t  </a:t>
              </a:r>
              <a:r>
                <a:rPr lang="en-US" sz="2400" i="1">
                  <a:latin typeface="Times New Roman" pitchFamily="18" charset="0"/>
                </a:rPr>
                <a:t>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819400" y="5078413"/>
            <a:ext cx="2438400" cy="1093787"/>
            <a:chOff x="2400" y="3199"/>
            <a:chExt cx="1536" cy="689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2400" y="3199"/>
              <a:ext cx="1536" cy="305"/>
              <a:chOff x="2400" y="3199"/>
              <a:chExt cx="1536" cy="305"/>
            </a:xfrm>
          </p:grpSpPr>
          <p:sp>
            <p:nvSpPr>
              <p:cNvPr id="1046" name="Oval 17"/>
              <p:cNvSpPr>
                <a:spLocks noChangeArrowheads="1"/>
              </p:cNvSpPr>
              <p:nvPr/>
            </p:nvSpPr>
            <p:spPr bwMode="auto">
              <a:xfrm>
                <a:off x="2880" y="3216"/>
                <a:ext cx="288" cy="288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Times New Roman" pitchFamily="18" charset="0"/>
                  </a:rPr>
                  <a:t>i</a:t>
                </a:r>
                <a:r>
                  <a:rPr lang="en-US" sz="2000" baseline="-25000">
                    <a:latin typeface="Times New Roman" pitchFamily="18" charset="0"/>
                  </a:rPr>
                  <a:t>2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047" name="Oval 18"/>
              <p:cNvSpPr>
                <a:spLocks noChangeArrowheads="1"/>
              </p:cNvSpPr>
              <p:nvPr/>
            </p:nvSpPr>
            <p:spPr bwMode="auto">
              <a:xfrm>
                <a:off x="3648" y="3216"/>
                <a:ext cx="288" cy="288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Times New Roman" pitchFamily="18" charset="0"/>
                  </a:rPr>
                  <a:t>i</a:t>
                </a:r>
                <a:r>
                  <a:rPr lang="en-US" sz="2000" baseline="-25000">
                    <a:latin typeface="Times New Roman" pitchFamily="18" charset="0"/>
                  </a:rPr>
                  <a:t>n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048" name="Oval 1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88" cy="288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Times New Roman" pitchFamily="18" charset="0"/>
                  </a:rPr>
                  <a:t>i</a:t>
                </a:r>
                <a:r>
                  <a:rPr lang="en-US" sz="2000" baseline="-25000">
                    <a:latin typeface="Times New Roman" pitchFamily="18" charset="0"/>
                  </a:rPr>
                  <a:t>1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049" name="Text Box 20"/>
              <p:cNvSpPr txBox="1">
                <a:spLocks noChangeArrowheads="1"/>
              </p:cNvSpPr>
              <p:nvPr/>
            </p:nvSpPr>
            <p:spPr bwMode="auto">
              <a:xfrm>
                <a:off x="3216" y="3199"/>
                <a:ext cx="3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latin typeface="Times New Roman" pitchFamily="18" charset="0"/>
                  </a:rPr>
                  <a:t>. . .</a:t>
                </a:r>
              </a:p>
            </p:txBody>
          </p:sp>
        </p:grpSp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2832" y="3600"/>
              <a:ext cx="8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i n p u t  </a:t>
              </a:r>
              <a:r>
                <a:rPr lang="en-US" sz="2400" i="1">
                  <a:latin typeface="Times New Roman" pitchFamily="18" charset="0"/>
                </a:rPr>
                <a:t>i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3124200" y="2743200"/>
            <a:ext cx="1828800" cy="2362200"/>
            <a:chOff x="2592" y="1728"/>
            <a:chExt cx="1152" cy="1488"/>
          </a:xfrm>
        </p:grpSpPr>
        <p:sp>
          <p:nvSpPr>
            <p:cNvPr id="1040" name="Oval 23"/>
            <p:cNvSpPr>
              <a:spLocks noChangeArrowheads="1"/>
            </p:cNvSpPr>
            <p:nvPr/>
          </p:nvSpPr>
          <p:spPr bwMode="auto">
            <a:xfrm>
              <a:off x="2688" y="1728"/>
              <a:ext cx="1008" cy="1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Line 24"/>
            <p:cNvSpPr>
              <a:spLocks noChangeShapeType="1"/>
            </p:cNvSpPr>
            <p:nvPr/>
          </p:nvSpPr>
          <p:spPr bwMode="auto">
            <a:xfrm flipV="1">
              <a:off x="2592" y="2688"/>
              <a:ext cx="384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2" name="Line 25"/>
            <p:cNvSpPr>
              <a:spLocks noChangeShapeType="1"/>
            </p:cNvSpPr>
            <p:nvPr/>
          </p:nvSpPr>
          <p:spPr bwMode="auto">
            <a:xfrm flipH="1" flipV="1">
              <a:off x="3456" y="2640"/>
              <a:ext cx="288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3" name="Line 26"/>
            <p:cNvSpPr>
              <a:spLocks noChangeShapeType="1"/>
            </p:cNvSpPr>
            <p:nvPr/>
          </p:nvSpPr>
          <p:spPr bwMode="auto">
            <a:xfrm flipV="1">
              <a:off x="3024" y="2736"/>
              <a:ext cx="96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684059" name="Object 2"/>
          <p:cNvGraphicFramePr>
            <a:graphicFrameLocks noChangeAspect="1"/>
          </p:cNvGraphicFramePr>
          <p:nvPr/>
        </p:nvGraphicFramePr>
        <p:xfrm>
          <a:off x="3448050" y="3498850"/>
          <a:ext cx="1255713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4" imgW="774360" imgH="431640" progId="Equation.3">
                  <p:embed/>
                </p:oleObj>
              </mc:Choice>
              <mc:Fallback>
                <p:oleObj name="Equation" r:id="rId4" imgW="774360" imgH="431640" progId="Equation.3">
                  <p:embed/>
                  <p:pic>
                    <p:nvPicPr>
                      <p:cNvPr id="68405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050" y="3498850"/>
                        <a:ext cx="1255713" cy="70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3276600" y="2962275"/>
            <a:ext cx="1608138" cy="581025"/>
            <a:chOff x="2688" y="1866"/>
            <a:chExt cx="1013" cy="366"/>
          </a:xfrm>
        </p:grpSpPr>
        <p:sp>
          <p:nvSpPr>
            <p:cNvPr id="1036" name="Line 29"/>
            <p:cNvSpPr>
              <a:spLocks noChangeShapeType="1"/>
            </p:cNvSpPr>
            <p:nvPr/>
          </p:nvSpPr>
          <p:spPr bwMode="auto">
            <a:xfrm>
              <a:off x="2688" y="2208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9" name="Group 30"/>
            <p:cNvGrpSpPr>
              <a:grpSpLocks/>
            </p:cNvGrpSpPr>
            <p:nvPr/>
          </p:nvGrpSpPr>
          <p:grpSpPr bwMode="auto">
            <a:xfrm>
              <a:off x="2708" y="1866"/>
              <a:ext cx="993" cy="366"/>
              <a:chOff x="1032" y="1640"/>
              <a:chExt cx="993" cy="366"/>
            </a:xfrm>
          </p:grpSpPr>
          <p:graphicFrame>
            <p:nvGraphicFramePr>
              <p:cNvPr id="1027" name="Object 3"/>
              <p:cNvGraphicFramePr>
                <a:graphicFrameLocks noChangeAspect="1"/>
              </p:cNvGraphicFramePr>
              <p:nvPr/>
            </p:nvGraphicFramePr>
            <p:xfrm>
              <a:off x="1032" y="1729"/>
              <a:ext cx="310" cy="19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5" name="Microsoft Equation 3.0" r:id="rId6" imgW="266400" imgH="164880" progId="Equation.3">
                      <p:embed/>
                    </p:oleObj>
                  </mc:Choice>
                  <mc:Fallback>
                    <p:oleObj name="Microsoft Equation 3.0" r:id="rId6" imgW="266400" imgH="164880" progId="Equation.3">
                      <p:embed/>
                      <p:pic>
                        <p:nvPicPr>
                          <p:cNvPr id="1027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32" y="1729"/>
                            <a:ext cx="310" cy="19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38" name="Text Box 32"/>
              <p:cNvSpPr txBox="1">
                <a:spLocks noChangeArrowheads="1"/>
              </p:cNvSpPr>
              <p:nvPr/>
            </p:nvSpPr>
            <p:spPr bwMode="auto">
              <a:xfrm>
                <a:off x="1314" y="1640"/>
                <a:ext cx="71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1 if </a:t>
                </a:r>
                <a:r>
                  <a:rPr lang="en-US" sz="1600" i="1">
                    <a:latin typeface="Times New Roman" pitchFamily="18" charset="0"/>
                  </a:rPr>
                  <a:t>net</a:t>
                </a:r>
                <a:r>
                  <a:rPr lang="en-US" sz="1600">
                    <a:latin typeface="Times New Roman" pitchFamily="18" charset="0"/>
                  </a:rPr>
                  <a:t> &gt; 0</a:t>
                </a:r>
              </a:p>
              <a:p>
                <a:r>
                  <a:rPr lang="en-US" sz="1600">
                    <a:latin typeface="Times New Roman" pitchFamily="18" charset="0"/>
                  </a:rPr>
                  <a:t>0 otherwise</a:t>
                </a:r>
              </a:p>
            </p:txBody>
          </p:sp>
          <p:sp>
            <p:nvSpPr>
              <p:cNvPr id="1039" name="Text Box 33"/>
              <p:cNvSpPr txBox="1">
                <a:spLocks noChangeArrowheads="1"/>
              </p:cNvSpPr>
              <p:nvPr/>
            </p:nvSpPr>
            <p:spPr bwMode="auto">
              <a:xfrm>
                <a:off x="1225" y="1640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800">
                    <a:latin typeface="Times New Roman" pitchFamily="18" charset="0"/>
                  </a:rPr>
                  <a:t>{</a:t>
                </a:r>
              </a:p>
            </p:txBody>
          </p:sp>
        </p:grpSp>
      </p:grpSp>
      <p:pic>
        <p:nvPicPr>
          <p:cNvPr id="1035" name="Picture 34" descr="neuron_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1200" y="1600200"/>
            <a:ext cx="28733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626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8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3668</TotalTime>
  <Words>529</Words>
  <Application>Microsoft Office PowerPoint</Application>
  <PresentationFormat>On-screen Show (4:3)</PresentationFormat>
  <Paragraphs>189</Paragraphs>
  <Slides>17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Symbol</vt:lpstr>
      <vt:lpstr>Tahoma</vt:lpstr>
      <vt:lpstr>Times</vt:lpstr>
      <vt:lpstr>Times New Roman</vt:lpstr>
      <vt:lpstr>Trebuchet MS</vt:lpstr>
      <vt:lpstr>Wingdings</vt:lpstr>
      <vt:lpstr>Default Design</vt:lpstr>
      <vt:lpstr>Equation</vt:lpstr>
      <vt:lpstr>Microsoft Equation 3.0</vt:lpstr>
      <vt:lpstr>Mechanisms of Mind</vt:lpstr>
      <vt:lpstr>Unified Cognitive Science</vt:lpstr>
      <vt:lpstr>Computational Models</vt:lpstr>
      <vt:lpstr>PowerPoint Presentation</vt:lpstr>
      <vt:lpstr>PowerPoint Presentation</vt:lpstr>
      <vt:lpstr>Neural networks abstract from the details of real neurons</vt:lpstr>
      <vt:lpstr>Neural nets: Mapping from neuron</vt:lpstr>
      <vt:lpstr>PowerPoint Presentation</vt:lpstr>
      <vt:lpstr>Abstract Neuron</vt:lpstr>
      <vt:lpstr>Computing with Abstract Neurons</vt:lpstr>
      <vt:lpstr>Computing logical functions: the OR function</vt:lpstr>
      <vt:lpstr>Many answers would work</vt:lpstr>
      <vt:lpstr>Brains ~ Computers</vt:lpstr>
      <vt:lpstr>Constraints on Connectionist Models</vt:lpstr>
      <vt:lpstr>PowerPoint Presentation</vt:lpstr>
      <vt:lpstr>Connectionist Model of  Word Recognition (Rumelhart and McClelland)</vt:lpstr>
      <vt:lpstr>End of 3/18 slides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OUSD(A&amp;T)</dc:creator>
  <cp:lastModifiedBy>Jerry Feldman</cp:lastModifiedBy>
  <cp:revision>387</cp:revision>
  <cp:lastPrinted>2000-06-29T15:30:22Z</cp:lastPrinted>
  <dcterms:created xsi:type="dcterms:W3CDTF">2016-09-17T16:54:25Z</dcterms:created>
  <dcterms:modified xsi:type="dcterms:W3CDTF">2019-03-26T16:06:44Z</dcterms:modified>
</cp:coreProperties>
</file>