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E5EEB-03BD-47F2-A8D3-F3E14CDAA133}"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E8D339-726B-430A-BD1D-1CA7D5D7990C}" type="slidenum">
              <a:rPr lang="en-US" smtClean="0"/>
              <a:t>‹#›</a:t>
            </a:fld>
            <a:endParaRPr lang="en-US" dirty="0"/>
          </a:p>
        </p:txBody>
      </p:sp>
    </p:spTree>
    <p:extLst>
      <p:ext uri="{BB962C8B-B14F-4D97-AF65-F5344CB8AC3E}">
        <p14:creationId xmlns:p14="http://schemas.microsoft.com/office/powerpoint/2010/main" val="208163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E5EEB-03BD-47F2-A8D3-F3E14CDAA133}"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E8D339-726B-430A-BD1D-1CA7D5D7990C}" type="slidenum">
              <a:rPr lang="en-US" smtClean="0"/>
              <a:t>‹#›</a:t>
            </a:fld>
            <a:endParaRPr lang="en-US" dirty="0"/>
          </a:p>
        </p:txBody>
      </p:sp>
    </p:spTree>
    <p:extLst>
      <p:ext uri="{BB962C8B-B14F-4D97-AF65-F5344CB8AC3E}">
        <p14:creationId xmlns:p14="http://schemas.microsoft.com/office/powerpoint/2010/main" val="792817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E5EEB-03BD-47F2-A8D3-F3E14CDAA133}"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E8D339-726B-430A-BD1D-1CA7D5D7990C}" type="slidenum">
              <a:rPr lang="en-US" smtClean="0"/>
              <a:t>‹#›</a:t>
            </a:fld>
            <a:endParaRPr lang="en-US" dirty="0"/>
          </a:p>
        </p:txBody>
      </p:sp>
    </p:spTree>
    <p:extLst>
      <p:ext uri="{BB962C8B-B14F-4D97-AF65-F5344CB8AC3E}">
        <p14:creationId xmlns:p14="http://schemas.microsoft.com/office/powerpoint/2010/main" val="293371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E5EEB-03BD-47F2-A8D3-F3E14CDAA133}"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E8D339-726B-430A-BD1D-1CA7D5D7990C}" type="slidenum">
              <a:rPr lang="en-US" smtClean="0"/>
              <a:t>‹#›</a:t>
            </a:fld>
            <a:endParaRPr lang="en-US" dirty="0"/>
          </a:p>
        </p:txBody>
      </p:sp>
    </p:spTree>
    <p:extLst>
      <p:ext uri="{BB962C8B-B14F-4D97-AF65-F5344CB8AC3E}">
        <p14:creationId xmlns:p14="http://schemas.microsoft.com/office/powerpoint/2010/main" val="163948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4E5EEB-03BD-47F2-A8D3-F3E14CDAA133}" type="datetimeFigureOut">
              <a:rPr lang="en-US" smtClean="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E8D339-726B-430A-BD1D-1CA7D5D7990C}" type="slidenum">
              <a:rPr lang="en-US" smtClean="0"/>
              <a:t>‹#›</a:t>
            </a:fld>
            <a:endParaRPr lang="en-US" dirty="0"/>
          </a:p>
        </p:txBody>
      </p:sp>
    </p:spTree>
    <p:extLst>
      <p:ext uri="{BB962C8B-B14F-4D97-AF65-F5344CB8AC3E}">
        <p14:creationId xmlns:p14="http://schemas.microsoft.com/office/powerpoint/2010/main" val="126394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4E5EEB-03BD-47F2-A8D3-F3E14CDAA133}"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E8D339-726B-430A-BD1D-1CA7D5D7990C}" type="slidenum">
              <a:rPr lang="en-US" smtClean="0"/>
              <a:t>‹#›</a:t>
            </a:fld>
            <a:endParaRPr lang="en-US" dirty="0"/>
          </a:p>
        </p:txBody>
      </p:sp>
    </p:spTree>
    <p:extLst>
      <p:ext uri="{BB962C8B-B14F-4D97-AF65-F5344CB8AC3E}">
        <p14:creationId xmlns:p14="http://schemas.microsoft.com/office/powerpoint/2010/main" val="339240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4E5EEB-03BD-47F2-A8D3-F3E14CDAA133}" type="datetimeFigureOut">
              <a:rPr lang="en-US" smtClean="0"/>
              <a:t>10/4/2018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E8D339-726B-430A-BD1D-1CA7D5D7990C}" type="slidenum">
              <a:rPr lang="en-US" smtClean="0"/>
              <a:t>‹#›</a:t>
            </a:fld>
            <a:endParaRPr lang="en-US" dirty="0"/>
          </a:p>
        </p:txBody>
      </p:sp>
    </p:spTree>
    <p:extLst>
      <p:ext uri="{BB962C8B-B14F-4D97-AF65-F5344CB8AC3E}">
        <p14:creationId xmlns:p14="http://schemas.microsoft.com/office/powerpoint/2010/main" val="416713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4E5EEB-03BD-47F2-A8D3-F3E14CDAA133}" type="datetimeFigureOut">
              <a:rPr lang="en-US" smtClean="0"/>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E8D339-726B-430A-BD1D-1CA7D5D7990C}" type="slidenum">
              <a:rPr lang="en-US" smtClean="0"/>
              <a:t>‹#›</a:t>
            </a:fld>
            <a:endParaRPr lang="en-US" dirty="0"/>
          </a:p>
        </p:txBody>
      </p:sp>
    </p:spTree>
    <p:extLst>
      <p:ext uri="{BB962C8B-B14F-4D97-AF65-F5344CB8AC3E}">
        <p14:creationId xmlns:p14="http://schemas.microsoft.com/office/powerpoint/2010/main" val="392751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E5EEB-03BD-47F2-A8D3-F3E14CDAA133}" type="datetimeFigureOut">
              <a:rPr lang="en-US" smtClean="0"/>
              <a:t>10/4/2018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E8D339-726B-430A-BD1D-1CA7D5D7990C}" type="slidenum">
              <a:rPr lang="en-US" smtClean="0"/>
              <a:t>‹#›</a:t>
            </a:fld>
            <a:endParaRPr lang="en-US" dirty="0"/>
          </a:p>
        </p:txBody>
      </p:sp>
    </p:spTree>
    <p:extLst>
      <p:ext uri="{BB962C8B-B14F-4D97-AF65-F5344CB8AC3E}">
        <p14:creationId xmlns:p14="http://schemas.microsoft.com/office/powerpoint/2010/main" val="76969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4E5EEB-03BD-47F2-A8D3-F3E14CDAA133}"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E8D339-726B-430A-BD1D-1CA7D5D7990C}" type="slidenum">
              <a:rPr lang="en-US" smtClean="0"/>
              <a:t>‹#›</a:t>
            </a:fld>
            <a:endParaRPr lang="en-US" dirty="0"/>
          </a:p>
        </p:txBody>
      </p:sp>
    </p:spTree>
    <p:extLst>
      <p:ext uri="{BB962C8B-B14F-4D97-AF65-F5344CB8AC3E}">
        <p14:creationId xmlns:p14="http://schemas.microsoft.com/office/powerpoint/2010/main" val="246378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4E5EEB-03BD-47F2-A8D3-F3E14CDAA133}" type="datetimeFigureOut">
              <a:rPr lang="en-US" smtClean="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E8D339-726B-430A-BD1D-1CA7D5D7990C}" type="slidenum">
              <a:rPr lang="en-US" smtClean="0"/>
              <a:t>‹#›</a:t>
            </a:fld>
            <a:endParaRPr lang="en-US" dirty="0"/>
          </a:p>
        </p:txBody>
      </p:sp>
    </p:spTree>
    <p:extLst>
      <p:ext uri="{BB962C8B-B14F-4D97-AF65-F5344CB8AC3E}">
        <p14:creationId xmlns:p14="http://schemas.microsoft.com/office/powerpoint/2010/main" val="169215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E5EEB-03BD-47F2-A8D3-F3E14CDAA133}" type="datetimeFigureOut">
              <a:rPr lang="en-US" smtClean="0"/>
              <a:t>10/4/2018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8D339-726B-430A-BD1D-1CA7D5D7990C}" type="slidenum">
              <a:rPr lang="en-US" smtClean="0"/>
              <a:t>‹#›</a:t>
            </a:fld>
            <a:endParaRPr lang="en-US" dirty="0"/>
          </a:p>
        </p:txBody>
      </p:sp>
    </p:spTree>
    <p:extLst>
      <p:ext uri="{BB962C8B-B14F-4D97-AF65-F5344CB8AC3E}">
        <p14:creationId xmlns:p14="http://schemas.microsoft.com/office/powerpoint/2010/main" val="2388524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6050" y="195944"/>
            <a:ext cx="8553060" cy="1007706"/>
          </a:xfrm>
        </p:spPr>
        <p:txBody>
          <a:bodyPr>
            <a:normAutofit fontScale="90000"/>
          </a:bodyPr>
          <a:lstStyle/>
          <a:p>
            <a:r>
              <a:rPr lang="en-US" dirty="0"/>
              <a:t/>
            </a:r>
            <a:br>
              <a:rPr lang="en-US" dirty="0"/>
            </a:br>
            <a:r>
              <a:rPr lang="en-US" sz="4900" dirty="0"/>
              <a:t>ICSI Research Plan 1990-92</a:t>
            </a:r>
          </a:p>
        </p:txBody>
      </p:sp>
      <p:sp>
        <p:nvSpPr>
          <p:cNvPr id="4" name="TextBox 3"/>
          <p:cNvSpPr txBox="1"/>
          <p:nvPr/>
        </p:nvSpPr>
        <p:spPr>
          <a:xfrm>
            <a:off x="1735494" y="1726163"/>
            <a:ext cx="10347107" cy="4801314"/>
          </a:xfrm>
          <a:prstGeom prst="rect">
            <a:avLst/>
          </a:prstGeom>
          <a:noFill/>
        </p:spPr>
        <p:txBody>
          <a:bodyPr wrap="square" rtlCol="0">
            <a:spAutoFit/>
          </a:bodyPr>
          <a:lstStyle/>
          <a:p>
            <a:r>
              <a:rPr lang="en-US" dirty="0" smtClean="0"/>
              <a:t>The </a:t>
            </a:r>
            <a:r>
              <a:rPr lang="en-US" dirty="0"/>
              <a:t>initial research plan of ICSI is centered on distributed and parallel computation with a special </a:t>
            </a:r>
            <a:endParaRPr lang="en-US" dirty="0" smtClean="0"/>
          </a:p>
          <a:p>
            <a:r>
              <a:rPr lang="en-US" dirty="0" smtClean="0"/>
              <a:t>concern </a:t>
            </a:r>
            <a:r>
              <a:rPr lang="en-US" dirty="0"/>
              <a:t>for massively parallel systems. … ICSI is currently addressing issues in four key areas: theory </a:t>
            </a:r>
            <a:endParaRPr lang="en-US" dirty="0" smtClean="0"/>
          </a:p>
          <a:p>
            <a:r>
              <a:rPr lang="en-US" dirty="0" smtClean="0"/>
              <a:t>of </a:t>
            </a:r>
            <a:r>
              <a:rPr lang="en-US" dirty="0"/>
              <a:t>computation, realization of massively parallel systems, applications of such systems, and </a:t>
            </a:r>
            <a:endParaRPr lang="en-US" dirty="0" smtClean="0"/>
          </a:p>
          <a:p>
            <a:r>
              <a:rPr lang="en-US" dirty="0" smtClean="0"/>
              <a:t>very </a:t>
            </a:r>
            <a:r>
              <a:rPr lang="en-US" dirty="0"/>
              <a:t>large distributed networks.</a:t>
            </a:r>
          </a:p>
          <a:p>
            <a:r>
              <a:rPr lang="en-US" dirty="0"/>
              <a:t> </a:t>
            </a:r>
          </a:p>
          <a:p>
            <a:r>
              <a:rPr lang="en-US" dirty="0"/>
              <a:t>The focus is on the middle range future, five to twenty years out. The narrow gap between theory </a:t>
            </a:r>
            <a:endParaRPr lang="en-US" dirty="0" smtClean="0"/>
          </a:p>
          <a:p>
            <a:r>
              <a:rPr lang="en-US" dirty="0" smtClean="0"/>
              <a:t>and </a:t>
            </a:r>
            <a:r>
              <a:rPr lang="en-US" dirty="0"/>
              <a:t>practice in computer science makes it an exceptionally interesting field, but could create </a:t>
            </a:r>
            <a:endParaRPr lang="en-US" dirty="0" smtClean="0"/>
          </a:p>
          <a:p>
            <a:r>
              <a:rPr lang="en-US" dirty="0" smtClean="0"/>
              <a:t>conflict-of </a:t>
            </a:r>
            <a:r>
              <a:rPr lang="en-US" dirty="0"/>
              <a:t>interest problems for an international research institute. By concentrating on pre-competitive </a:t>
            </a:r>
            <a:endParaRPr lang="en-US" dirty="0" smtClean="0"/>
          </a:p>
          <a:p>
            <a:r>
              <a:rPr lang="en-US" dirty="0" smtClean="0"/>
              <a:t>but </a:t>
            </a:r>
            <a:r>
              <a:rPr lang="en-US" dirty="0"/>
              <a:t>result-oriented projects, ICSI can contribute to the technology base as well as the general </a:t>
            </a:r>
            <a:endParaRPr lang="en-US" dirty="0" smtClean="0"/>
          </a:p>
          <a:p>
            <a:r>
              <a:rPr lang="en-US" dirty="0" smtClean="0"/>
              <a:t>scientific </a:t>
            </a:r>
            <a:r>
              <a:rPr lang="en-US" dirty="0"/>
              <a:t>knowledge of its sponsors.</a:t>
            </a:r>
          </a:p>
          <a:p>
            <a:endParaRPr lang="en-US" dirty="0" smtClean="0"/>
          </a:p>
          <a:p>
            <a:r>
              <a:rPr lang="en-US" dirty="0"/>
              <a:t>The last few years have witnessed an explosion of interest in massively parallel computational systems </a:t>
            </a:r>
            <a:r>
              <a:rPr lang="en-US" dirty="0" smtClean="0"/>
              <a:t>variously </a:t>
            </a:r>
            <a:r>
              <a:rPr lang="en-US" dirty="0"/>
              <a:t>called neural nets, connectionist models, etc. Much of this interest is sparked by </a:t>
            </a:r>
            <a:r>
              <a:rPr lang="en-US" dirty="0" smtClean="0"/>
              <a:t>unrealistic expectations </a:t>
            </a:r>
            <a:r>
              <a:rPr lang="en-US" dirty="0"/>
              <a:t>about the power of brain-like machines to eliminate programming, replace conventional computers and unravel the mysteries of the mind</a:t>
            </a:r>
            <a:r>
              <a:rPr lang="en-US" dirty="0" smtClean="0"/>
              <a:t>.   Professional computer scientists are taking a much more cautious view …</a:t>
            </a:r>
          </a:p>
          <a:p>
            <a:endParaRPr lang="en-US" dirty="0"/>
          </a:p>
        </p:txBody>
      </p:sp>
    </p:spTree>
    <p:extLst>
      <p:ext uri="{BB962C8B-B14F-4D97-AF65-F5344CB8AC3E}">
        <p14:creationId xmlns:p14="http://schemas.microsoft.com/office/powerpoint/2010/main" val="543712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885" y="94537"/>
            <a:ext cx="9985311" cy="642581"/>
          </a:xfrm>
        </p:spPr>
        <p:txBody>
          <a:bodyPr>
            <a:normAutofit/>
          </a:bodyPr>
          <a:lstStyle/>
          <a:p>
            <a:pPr algn="ctr"/>
            <a:r>
              <a:rPr lang="en-US" sz="4000" dirty="0" smtClean="0"/>
              <a:t>Guardian September 24, 2018</a:t>
            </a:r>
            <a:endParaRPr lang="en-US" sz="4000" dirty="0"/>
          </a:p>
        </p:txBody>
      </p:sp>
      <p:sp>
        <p:nvSpPr>
          <p:cNvPr id="3" name="Content Placeholder 2"/>
          <p:cNvSpPr>
            <a:spLocks noGrp="1"/>
          </p:cNvSpPr>
          <p:nvPr>
            <p:ph idx="1"/>
          </p:nvPr>
        </p:nvSpPr>
        <p:spPr>
          <a:xfrm>
            <a:off x="772885" y="886407"/>
            <a:ext cx="10671889" cy="5682343"/>
          </a:xfrm>
        </p:spPr>
        <p:txBody>
          <a:bodyPr>
            <a:normAutofit/>
          </a:bodyPr>
          <a:lstStyle/>
          <a:p>
            <a:pPr marL="0" indent="0">
              <a:buNone/>
            </a:pPr>
            <a:r>
              <a:rPr lang="en-US" dirty="0" smtClean="0"/>
              <a:t>      Interview </a:t>
            </a:r>
            <a:r>
              <a:rPr lang="en-US" dirty="0"/>
              <a:t>with Ben Gomes, head of Search at Google</a:t>
            </a:r>
            <a:r>
              <a:rPr lang="en-US" dirty="0" smtClean="0"/>
              <a:t>.</a:t>
            </a:r>
            <a:endParaRPr lang="en-US" dirty="0"/>
          </a:p>
          <a:p>
            <a:pPr marL="0" indent="0">
              <a:buNone/>
            </a:pPr>
            <a:r>
              <a:rPr lang="en-US" sz="2000" dirty="0" smtClean="0"/>
              <a:t>“Speech </a:t>
            </a:r>
            <a:r>
              <a:rPr lang="en-US" sz="2000" dirty="0"/>
              <a:t>recognition and the understanding of language is core to the future of search and information,” said Gomes . “But there are lots of hard problems such as understanding how a reference works, understanding what ‘he’, ‘she’ or ‘it’ refers to in a sentence. It’s not at all a trivial </a:t>
            </a:r>
            <a:r>
              <a:rPr lang="en-US" sz="2000" dirty="0" smtClean="0"/>
              <a:t>problem </a:t>
            </a:r>
            <a:r>
              <a:rPr lang="en-US" sz="2000" dirty="0"/>
              <a:t>to solve in language and that’s just one of the millions of problems to solve in language</a:t>
            </a:r>
            <a:r>
              <a:rPr lang="en-US" sz="2000" dirty="0" smtClean="0"/>
              <a:t>.</a:t>
            </a:r>
            <a:endParaRPr lang="en-US" sz="2000" dirty="0"/>
          </a:p>
          <a:p>
            <a:pPr marL="0" indent="0">
              <a:buNone/>
            </a:pPr>
            <a:r>
              <a:rPr lang="en-US" sz="2000" dirty="0"/>
              <a:t>For example, people may search for “how do I change the brightness of a monitor”, using a general word like “change” because they don’t know a more specific word. But those with more knowledge of the area would use “adjust” in both queries and documents. To find the user the right document you need to inject the jargon of the specialist area into their query, something that took Google over five years to develop</a:t>
            </a:r>
            <a:r>
              <a:rPr lang="en-US" sz="2000" dirty="0" smtClean="0"/>
              <a:t>.</a:t>
            </a:r>
          </a:p>
          <a:p>
            <a:pPr marL="0" indent="0">
              <a:buNone/>
            </a:pPr>
            <a:r>
              <a:rPr lang="en-US" sz="2000" dirty="0"/>
              <a:t>Many languages in developing nations have never really had common keyboards – I studied Hindi for 10 years, but I wouldn’t know how to type it – so voice is much easier to use than typing</a:t>
            </a:r>
            <a:r>
              <a:rPr lang="en-US" sz="2000" dirty="0" smtClean="0"/>
              <a:t>.</a:t>
            </a:r>
            <a:endParaRPr lang="en-US" sz="2000" dirty="0"/>
          </a:p>
          <a:p>
            <a:pPr marL="0" indent="0">
              <a:buNone/>
            </a:pPr>
            <a:r>
              <a:rPr lang="en-US" sz="2000" dirty="0" smtClean="0"/>
              <a:t>Many </a:t>
            </a:r>
            <a:r>
              <a:rPr lang="en-US" sz="2000" dirty="0"/>
              <a:t>hard problems stand in the way of computers truly understanding language on a human level, but for Gomes the future lies in “the notion that language will become easier to use for finding information”.</a:t>
            </a:r>
          </a:p>
          <a:p>
            <a:pPr marL="0" indent="0">
              <a:buNone/>
            </a:pPr>
            <a:r>
              <a:rPr lang="en-US" sz="2000" dirty="0" smtClean="0"/>
              <a:t> You’ll </a:t>
            </a:r>
            <a:r>
              <a:rPr lang="en-US" sz="2000" dirty="0"/>
              <a:t>be able to ask much more sophisticated queries and in more sophisticated ways. You’ll actually be able to carry on a conversation with Google.”</a:t>
            </a:r>
          </a:p>
          <a:p>
            <a:pPr marL="0" indent="0">
              <a:buNone/>
            </a:pPr>
            <a:endParaRPr lang="en-US" sz="2000" dirty="0"/>
          </a:p>
        </p:txBody>
      </p:sp>
    </p:spTree>
    <p:extLst>
      <p:ext uri="{BB962C8B-B14F-4D97-AF65-F5344CB8AC3E}">
        <p14:creationId xmlns:p14="http://schemas.microsoft.com/office/powerpoint/2010/main" val="3783886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340</Words>
  <Application>Microsoft Office PowerPoint</Application>
  <PresentationFormat>Widescreen</PresentationFormat>
  <Paragraphs>20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 ICSI Research Plan 1990-92</vt:lpstr>
      <vt:lpstr>Guardian September 24, 2018</vt:lpstr>
    </vt:vector>
  </TitlesOfParts>
  <Company>ICSI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ICSI Research Plan 1990-92</dc:title>
  <dc:creator>Jerry Feldman</dc:creator>
  <cp:lastModifiedBy>Jerry Feldman</cp:lastModifiedBy>
  <cp:revision>7</cp:revision>
  <dcterms:created xsi:type="dcterms:W3CDTF">2018-09-25T17:26:56Z</dcterms:created>
  <dcterms:modified xsi:type="dcterms:W3CDTF">2018-10-04T17:21:30Z</dcterms:modified>
</cp:coreProperties>
</file>