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media/audio4.bin" ContentType="audio/unknown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media/audio1.bin" ContentType="audio/unknown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media/audio2.bin" ContentType="audio/unknown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media/audio3.bin" ContentType="audio/unknown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00" r:id="rId2"/>
    <p:sldId id="301" r:id="rId3"/>
    <p:sldId id="258" r:id="rId4"/>
    <p:sldId id="259" r:id="rId5"/>
    <p:sldId id="299" r:id="rId6"/>
    <p:sldId id="282" r:id="rId7"/>
    <p:sldId id="291" r:id="rId8"/>
    <p:sldId id="264" r:id="rId9"/>
    <p:sldId id="292" r:id="rId10"/>
    <p:sldId id="265" r:id="rId11"/>
    <p:sldId id="283" r:id="rId12"/>
    <p:sldId id="293" r:id="rId13"/>
    <p:sldId id="268" r:id="rId14"/>
    <p:sldId id="269" r:id="rId15"/>
    <p:sldId id="284" r:id="rId16"/>
    <p:sldId id="270" r:id="rId17"/>
    <p:sldId id="273" r:id="rId18"/>
    <p:sldId id="298" r:id="rId19"/>
    <p:sldId id="302" r:id="rId20"/>
    <p:sldId id="297" r:id="rId21"/>
    <p:sldId id="277" r:id="rId22"/>
    <p:sldId id="289" r:id="rId23"/>
    <p:sldId id="294" r:id="rId24"/>
    <p:sldId id="279" r:id="rId25"/>
    <p:sldId id="295" r:id="rId26"/>
    <p:sldId id="296" r:id="rId27"/>
    <p:sldId id="290" r:id="rId28"/>
    <p:sldId id="28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7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CF352A3-DF0D-1549-A375-AA748F3A0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FF396-7A48-9449-823C-516BB0F55695}" type="slidenum">
              <a:rPr lang="en-US">
                <a:latin typeface="Gill Sans" charset="0"/>
              </a:rPr>
              <a:pPr/>
              <a:t>1</a:t>
            </a:fld>
            <a:endParaRPr lang="en-US">
              <a:latin typeface="Gill Sans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7D384-0666-1144-A817-784973AC0663}" type="slidenum">
              <a:rPr lang="en-US">
                <a:latin typeface="Times" charset="0"/>
              </a:rPr>
              <a:pPr/>
              <a:t>13</a:t>
            </a:fld>
            <a:endParaRPr lang="en-US">
              <a:latin typeface="Times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E9E4F-DEA1-4242-A270-72B6A5F0D088}" type="slidenum">
              <a:rPr lang="en-US">
                <a:latin typeface="Times" charset="0"/>
              </a:rPr>
              <a:pPr/>
              <a:t>14</a:t>
            </a:fld>
            <a:endParaRPr lang="en-US">
              <a:latin typeface="Times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4AFF7-55D4-B04D-917B-401435E87EB6}" type="slidenum">
              <a:rPr lang="en-US">
                <a:latin typeface="Times" charset="0"/>
              </a:rPr>
              <a:pPr/>
              <a:t>15</a:t>
            </a:fld>
            <a:endParaRPr lang="en-US">
              <a:latin typeface="Times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4D8CF-A1D7-1747-A56A-5610509DE3CC}" type="slidenum">
              <a:rPr lang="en-US">
                <a:latin typeface="Times" charset="0"/>
              </a:rPr>
              <a:pPr/>
              <a:t>16</a:t>
            </a:fld>
            <a:endParaRPr lang="en-US">
              <a:latin typeface="Times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A88DF-E1B6-B248-B49F-01F36748F647}" type="slidenum">
              <a:rPr lang="en-US">
                <a:latin typeface="Times" charset="0"/>
              </a:rPr>
              <a:pPr/>
              <a:t>17</a:t>
            </a:fld>
            <a:endParaRPr lang="en-US">
              <a:latin typeface="Times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4C82F-6EA0-D34A-9453-9DD979114CFF}" type="slidenum">
              <a:rPr lang="en-US">
                <a:latin typeface="Times" charset="0"/>
              </a:rPr>
              <a:pPr/>
              <a:t>19</a:t>
            </a:fld>
            <a:endParaRPr lang="en-US">
              <a:latin typeface="Times" charset="0"/>
            </a:endParaRPr>
          </a:p>
        </p:txBody>
      </p:sp>
      <p:sp>
        <p:nvSpPr>
          <p:cNvPr id="5222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F85E5-206B-6B47-BB6C-678BF5A0325A}" type="slidenum">
              <a:rPr lang="en-US">
                <a:latin typeface="Times" charset="0"/>
              </a:rPr>
              <a:pPr/>
              <a:t>21</a:t>
            </a:fld>
            <a:endParaRPr lang="en-US">
              <a:latin typeface="Times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A5A74-2402-9744-8ABE-B350FD868169}" type="slidenum">
              <a:rPr lang="en-US">
                <a:latin typeface="Times" charset="0"/>
              </a:rPr>
              <a:pPr/>
              <a:t>22</a:t>
            </a:fld>
            <a:endParaRPr lang="en-US">
              <a:latin typeface="Times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D22A-07CB-0340-8A66-9A22A1CE6439}" type="slidenum">
              <a:rPr lang="en-US">
                <a:latin typeface="Times" charset="0"/>
              </a:rPr>
              <a:pPr/>
              <a:t>24</a:t>
            </a:fld>
            <a:endParaRPr lang="en-US">
              <a:latin typeface="Times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8EB20-8190-8A42-AB14-31468071639F}" type="slidenum">
              <a:rPr lang="en-US">
                <a:latin typeface="Times" charset="0"/>
              </a:rPr>
              <a:pPr/>
              <a:t>26</a:t>
            </a:fld>
            <a:endParaRPr lang="en-US">
              <a:latin typeface="Times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F8E77-7203-C145-8A8E-7C8D47960B22}" type="slidenum">
              <a:rPr lang="en-US">
                <a:latin typeface="Times" charset="0"/>
              </a:rPr>
              <a:pPr/>
              <a:t>2</a:t>
            </a:fld>
            <a:endParaRPr lang="en-US">
              <a:latin typeface="Times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95725-2DF2-564D-9A37-9B6361B00BFB}" type="slidenum">
              <a:rPr lang="en-US">
                <a:latin typeface="Times" charset="0"/>
              </a:rPr>
              <a:pPr/>
              <a:t>27</a:t>
            </a:fld>
            <a:endParaRPr lang="en-US">
              <a:latin typeface="Times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E5422-42C7-4249-95F1-2DE3FCA7D2D9}" type="slidenum">
              <a:rPr lang="en-US">
                <a:latin typeface="Times" charset="0"/>
              </a:rPr>
              <a:pPr/>
              <a:t>28</a:t>
            </a:fld>
            <a:endParaRPr lang="en-US">
              <a:latin typeface="Times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AFF05-A72E-7948-A3DF-F12CB1F13E34}" type="slidenum">
              <a:rPr lang="en-US">
                <a:latin typeface="Times" charset="0"/>
              </a:rPr>
              <a:pPr/>
              <a:t>3</a:t>
            </a:fld>
            <a:endParaRPr lang="en-US">
              <a:latin typeface="Times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4DA27-B3C1-244B-A886-E9FA3A5D5DD4}" type="slidenum">
              <a:rPr lang="en-US">
                <a:latin typeface="Times" charset="0"/>
              </a:rPr>
              <a:pPr/>
              <a:t>4</a:t>
            </a:fld>
            <a:endParaRPr lang="en-US">
              <a:latin typeface="Times" charset="0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9CAC6-1081-F84C-80AA-D86650B5D2FF}" type="slidenum">
              <a:rPr lang="en-US">
                <a:latin typeface="Times" charset="0"/>
              </a:rPr>
              <a:pPr/>
              <a:t>6</a:t>
            </a:fld>
            <a:endParaRPr lang="en-US">
              <a:latin typeface="Times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ECF30-B67E-C44D-8891-B3ED81BB03F6}" type="slidenum">
              <a:rPr lang="en-US">
                <a:latin typeface="Times" charset="0"/>
              </a:rPr>
              <a:pPr/>
              <a:t>7</a:t>
            </a:fld>
            <a:endParaRPr lang="en-US">
              <a:latin typeface="Times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19CC0-1E2C-4341-9DED-0BBC6134AD05}" type="slidenum">
              <a:rPr lang="en-US">
                <a:latin typeface="Times" charset="0"/>
              </a:rPr>
              <a:pPr/>
              <a:t>8</a:t>
            </a:fld>
            <a:endParaRPr lang="en-US">
              <a:latin typeface="Times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3C486-9917-FC47-8EDA-751FEF7DD279}" type="slidenum">
              <a:rPr lang="en-US">
                <a:latin typeface="Times" charset="0"/>
              </a:rPr>
              <a:pPr/>
              <a:t>10</a:t>
            </a:fld>
            <a:endParaRPr lang="en-US">
              <a:latin typeface="Times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ABBB9-4AED-5747-B32B-3EDA162CB828}" type="slidenum">
              <a:rPr lang="en-US">
                <a:latin typeface="Times" charset="0"/>
              </a:rPr>
              <a:pPr/>
              <a:t>11</a:t>
            </a:fld>
            <a:endParaRPr lang="en-US">
              <a:latin typeface="Times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F09B-2B3D-8345-88A9-BE0FF44F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7308-1FFD-0641-B929-66093EE78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0F92-53FE-344A-913E-287DC1D7C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A2F8-EB83-3D41-A9B4-71DCDC0EC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5448-E0FE-524F-A484-9FEA4B89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CD17-294C-C04D-8C5A-6324D725C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0607-C279-1344-805E-1CAB718B6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C97E-FA69-DD43-B752-04330C2E3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F272-C9A9-5C40-8D1C-1F87A172C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8EC5-DDBE-BF4B-BD65-0CD522EBB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DFDF4-3FC1-534D-9667-267AAA542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1" charset="0"/>
              </a:defRPr>
            </a:lvl1pPr>
          </a:lstStyle>
          <a:p>
            <a:pPr>
              <a:defRPr/>
            </a:pPr>
            <a:fld id="{A1A87FF1-E35B-6D45-BAD2-F0FE9C226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morgan/Documents/presentations/class/2005/lect2-3/pieces/voder.au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4.png"/><Relationship Id="rId1" Type="http://schemas.openxmlformats.org/officeDocument/2006/relationships/audio" Target="bicycle.au" TargetMode="External"/><Relationship Id="rId2" Type="http://schemas.openxmlformats.org/officeDocument/2006/relationships/audio" Target="file://localhost/Users/morgan/Documents/presentations/class/2005/lect2-3/pieces/bicycle.a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audio" Target="../media/audio4.bin"/><Relationship Id="rId6" Type="http://schemas.openxmlformats.org/officeDocument/2006/relationships/audio" Target="file://localhost/Users/morgan/Documents/presentations/class/2005/lect2-3/pieces/tobe.au" TargetMode="External"/><Relationship Id="rId7" Type="http://schemas.openxmlformats.org/officeDocument/2006/relationships/audio" Target="file://localhost/Users/morgan/Documents/presentations/class/2009/lect2-3/example.au" TargetMode="Externa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5.xml"/><Relationship Id="rId10" Type="http://schemas.openxmlformats.org/officeDocument/2006/relationships/image" Target="../media/image14.png"/><Relationship Id="rId1" Type="http://schemas.openxmlformats.org/officeDocument/2006/relationships/audio" Target="file://localhost/Users/morgan/Documents/presentations/class/2005/lect2-3/pieces/attconcat.wav" TargetMode="Externa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beausievers.com/synth/synthbasic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4.png"/><Relationship Id="rId5" Type="http://schemas.openxmlformats.org/officeDocument/2006/relationships/image" Target="../media/image19.jpeg"/><Relationship Id="rId1" Type="http://schemas.openxmlformats.org/officeDocument/2006/relationships/audio" Target="file://localhost/Users/morgan/Documents/presentations/class/2005/lect2-3/pieces/theramin" TargetMode="Externa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beausievers.com/synth/synthbasic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0.jpeg"/><Relationship Id="rId5" Type="http://schemas.openxmlformats.org/officeDocument/2006/relationships/image" Target="../media/image14.png"/><Relationship Id="rId1" Type="http://schemas.openxmlformats.org/officeDocument/2006/relationships/audio" Target="file://localhost/Users/morgan/Documents/presentations/class/2005/lect2-3/pieces/70sdemo.mp3" TargetMode="Externa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" Type="http://schemas.openxmlformats.org/officeDocument/2006/relationships/video" Target="file://localhost/Users/morgan/Documents/presentations/class/2005/lect2-3/pieces/le_boulanger.mov" TargetMode="External"/><Relationship Id="rId2" Type="http://schemas.openxmlformats.org/officeDocument/2006/relationships/video" Target="file://localhost/Users/morgan/Documents/presentations/class/2003/lects1-3/its_10_below.mov.moov" TargetMode="External"/><Relationship Id="rId3" Type="http://schemas.openxmlformats.org/officeDocument/2006/relationships/video" Target="file://localhost/Users/morgan/Documents/presentations/class/2005/lect2-3/try_not.mov" TargetMode="External"/><Relationship Id="rId4" Type="http://schemas.openxmlformats.org/officeDocument/2006/relationships/video" Target="file://localhost/Users/morgan/Documents/presentations/class/2005/lect2-3/pieces/why_did_ken.mov" TargetMode="External"/><Relationship Id="rId5" Type="http://schemas.openxmlformats.org/officeDocument/2006/relationships/video" Target="file://localhost/Users/morgan/Documents/presentations/class/2005/lect2-3/pieces/slowcords.gif" TargetMode="Externa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4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EE 225D, Section </a:t>
            </a:r>
            <a:r>
              <a:rPr lang="en-US" sz="4300" dirty="0" smtClean="0"/>
              <a:t>I:</a:t>
            </a:r>
            <a:r>
              <a:rPr lang="en-US" sz="4300" dirty="0" smtClean="0"/>
              <a:t> </a:t>
            </a:r>
            <a:br>
              <a:rPr lang="en-US" sz="4300" dirty="0" smtClean="0"/>
            </a:br>
            <a:r>
              <a:rPr lang="en-US" sz="4300" dirty="0" smtClean="0"/>
              <a:t>Broad </a:t>
            </a:r>
            <a:r>
              <a:rPr lang="en-US" sz="4300" dirty="0" smtClean="0"/>
              <a:t>background</a:t>
            </a:r>
          </a:p>
        </p:txBody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dirty="0" smtClean="0"/>
              <a:t>Synthesis/</a:t>
            </a:r>
            <a:r>
              <a:rPr lang="en-US" dirty="0" err="1" smtClean="0"/>
              <a:t>vocoding</a:t>
            </a:r>
            <a:r>
              <a:rPr lang="en-US" dirty="0" smtClean="0"/>
              <a:t> history (chaps 2&amp;3)</a:t>
            </a:r>
          </a:p>
          <a:p>
            <a:r>
              <a:rPr lang="en-US" dirty="0" smtClean="0"/>
              <a:t>Recognition history (chap 4)</a:t>
            </a:r>
          </a:p>
          <a:p>
            <a:r>
              <a:rPr lang="en-US" dirty="0" smtClean="0"/>
              <a:t>Machine recognition basics (chap 5)</a:t>
            </a:r>
          </a:p>
          <a:p>
            <a:r>
              <a:rPr lang="en-US" dirty="0" smtClean="0"/>
              <a:t>Human recognition basics (chap 18)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Voice Operation Demonstrator (Voder)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Shown at New York World’s Fair, 1939; also San Francisco Exhibition, 1939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Apparently the first electronic synthesizer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Required a human operator, long training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Related to human voice production, but not a physical model (no tongue analogy, etc.)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Used filters to model the effect of varying vocal tract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(Extremely) Simplified Model of Speech Production</a:t>
            </a:r>
          </a:p>
        </p:txBody>
      </p:sp>
      <p:sp>
        <p:nvSpPr>
          <p:cNvPr id="32771" name="Rectangle 1027"/>
          <p:cNvSpPr>
            <a:spLocks noChangeArrowheads="1"/>
          </p:cNvSpPr>
          <p:nvPr/>
        </p:nvSpPr>
        <p:spPr bwMode="auto">
          <a:xfrm>
            <a:off x="990600" y="29718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Periodic</a:t>
            </a:r>
          </a:p>
          <a:p>
            <a:pPr algn="ctr"/>
            <a:r>
              <a:rPr lang="en-US" sz="2400"/>
              <a:t>source</a:t>
            </a:r>
          </a:p>
        </p:txBody>
      </p:sp>
      <p:sp>
        <p:nvSpPr>
          <p:cNvPr id="32772" name="Rectangle 1028"/>
          <p:cNvSpPr>
            <a:spLocks noChangeArrowheads="1"/>
          </p:cNvSpPr>
          <p:nvPr/>
        </p:nvSpPr>
        <p:spPr bwMode="auto">
          <a:xfrm>
            <a:off x="990600" y="44958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Noise</a:t>
            </a:r>
          </a:p>
          <a:p>
            <a:pPr algn="ctr"/>
            <a:r>
              <a:rPr lang="en-US" sz="2400"/>
              <a:t>source</a:t>
            </a:r>
          </a:p>
        </p:txBody>
      </p:sp>
      <p:sp>
        <p:nvSpPr>
          <p:cNvPr id="32773" name="Rectangle 1029"/>
          <p:cNvSpPr>
            <a:spLocks noChangeArrowheads="1"/>
          </p:cNvSpPr>
          <p:nvPr/>
        </p:nvSpPr>
        <p:spPr bwMode="auto">
          <a:xfrm>
            <a:off x="4267200" y="3733800"/>
            <a:ext cx="914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Filters</a:t>
            </a:r>
          </a:p>
        </p:txBody>
      </p:sp>
      <p:sp>
        <p:nvSpPr>
          <p:cNvPr id="32774" name="Line 1030"/>
          <p:cNvSpPr>
            <a:spLocks noChangeShapeType="1"/>
          </p:cNvSpPr>
          <p:nvPr/>
        </p:nvSpPr>
        <p:spPr bwMode="auto">
          <a:xfrm>
            <a:off x="22098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Line 1031"/>
          <p:cNvSpPr>
            <a:spLocks noChangeShapeType="1"/>
          </p:cNvSpPr>
          <p:nvPr/>
        </p:nvSpPr>
        <p:spPr bwMode="auto">
          <a:xfrm>
            <a:off x="2209800" y="4648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Line 1032"/>
          <p:cNvSpPr>
            <a:spLocks noChangeShapeType="1"/>
          </p:cNvSpPr>
          <p:nvPr/>
        </p:nvSpPr>
        <p:spPr bwMode="auto">
          <a:xfrm>
            <a:off x="2514600" y="3886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Line 1033"/>
          <p:cNvSpPr>
            <a:spLocks noChangeShapeType="1"/>
          </p:cNvSpPr>
          <p:nvPr/>
        </p:nvSpPr>
        <p:spPr bwMode="auto">
          <a:xfrm>
            <a:off x="31242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Line 1034"/>
          <p:cNvSpPr>
            <a:spLocks noChangeShapeType="1"/>
          </p:cNvSpPr>
          <p:nvPr/>
        </p:nvSpPr>
        <p:spPr bwMode="auto">
          <a:xfrm>
            <a:off x="51816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Text Box 1035"/>
          <p:cNvSpPr txBox="1">
            <a:spLocks noChangeArrowheads="1"/>
          </p:cNvSpPr>
          <p:nvPr/>
        </p:nvSpPr>
        <p:spPr bwMode="auto">
          <a:xfrm>
            <a:off x="2765425" y="3878263"/>
            <a:ext cx="1120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80" name="Rectangle 1036"/>
          <p:cNvSpPr>
            <a:spLocks noChangeArrowheads="1"/>
          </p:cNvSpPr>
          <p:nvPr/>
        </p:nvSpPr>
        <p:spPr bwMode="auto">
          <a:xfrm>
            <a:off x="2736850" y="3733800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voiced</a:t>
            </a:r>
          </a:p>
        </p:txBody>
      </p:sp>
      <p:sp>
        <p:nvSpPr>
          <p:cNvPr id="32781" name="Rectangle 1037"/>
          <p:cNvSpPr>
            <a:spLocks noChangeArrowheads="1"/>
          </p:cNvSpPr>
          <p:nvPr/>
        </p:nvSpPr>
        <p:spPr bwMode="auto">
          <a:xfrm>
            <a:off x="2743200" y="4191000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unvoiced</a:t>
            </a:r>
          </a:p>
        </p:txBody>
      </p:sp>
      <p:sp>
        <p:nvSpPr>
          <p:cNvPr id="32782" name="Rectangle 1039"/>
          <p:cNvSpPr>
            <a:spLocks noChangeArrowheads="1"/>
          </p:cNvSpPr>
          <p:nvPr/>
        </p:nvSpPr>
        <p:spPr bwMode="auto">
          <a:xfrm>
            <a:off x="5638800" y="3733800"/>
            <a:ext cx="1371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Coupling</a:t>
            </a:r>
          </a:p>
        </p:txBody>
      </p:sp>
      <p:sp>
        <p:nvSpPr>
          <p:cNvPr id="32783" name="Line 1040"/>
          <p:cNvSpPr>
            <a:spLocks noChangeShapeType="1"/>
          </p:cNvSpPr>
          <p:nvPr/>
        </p:nvSpPr>
        <p:spPr bwMode="auto">
          <a:xfrm>
            <a:off x="70104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Rectangle 1041"/>
          <p:cNvSpPr>
            <a:spLocks noChangeArrowheads="1"/>
          </p:cNvSpPr>
          <p:nvPr/>
        </p:nvSpPr>
        <p:spPr bwMode="auto">
          <a:xfrm>
            <a:off x="7564438" y="40386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Speech</a:t>
            </a:r>
          </a:p>
        </p:txBody>
      </p:sp>
      <p:sp>
        <p:nvSpPr>
          <p:cNvPr id="32785" name="Text Box 1042"/>
          <p:cNvSpPr txBox="1">
            <a:spLocks noChangeArrowheads="1"/>
          </p:cNvSpPr>
          <p:nvPr/>
        </p:nvSpPr>
        <p:spPr bwMode="auto">
          <a:xfrm>
            <a:off x="1127125" y="5919788"/>
            <a:ext cx="521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does the spectrum of a periodic source look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der_controls.j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73155"/>
            <a:ext cx="4468749" cy="5341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2834" y="6183868"/>
            <a:ext cx="154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Voder</a:t>
            </a:r>
            <a:r>
              <a:rPr lang="en-US" dirty="0" smtClean="0"/>
              <a:t> controls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16025" y="-917575"/>
            <a:ext cx="671195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46162" y="-858837"/>
            <a:ext cx="6594475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58813"/>
            <a:ext cx="5178425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60525" y="60325"/>
            <a:ext cx="623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The Voder at the 1939 World’s Fair in New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2004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4114800" y="38862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Daisy</a:t>
            </a:r>
          </a:p>
        </p:txBody>
      </p:sp>
      <p:sp>
        <p:nvSpPr>
          <p:cNvPr id="43012" name="Text Box 10"/>
          <p:cNvSpPr txBox="1">
            <a:spLocks noChangeArrowheads="1"/>
          </p:cNvSpPr>
          <p:nvPr/>
        </p:nvSpPr>
        <p:spPr bwMode="auto">
          <a:xfrm>
            <a:off x="2895600" y="53340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VODER EXAMPLES</a:t>
            </a:r>
          </a:p>
        </p:txBody>
      </p:sp>
      <p:sp>
        <p:nvSpPr>
          <p:cNvPr id="43013" name="Text Box 13"/>
          <p:cNvSpPr txBox="1">
            <a:spLocks noChangeArrowheads="1"/>
          </p:cNvSpPr>
          <p:nvPr/>
        </p:nvSpPr>
        <p:spPr bwMode="auto">
          <a:xfrm>
            <a:off x="3914775" y="56388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Extended demo</a:t>
            </a:r>
          </a:p>
        </p:txBody>
      </p:sp>
      <p:pic>
        <p:nvPicPr>
          <p:cNvPr id="16398" name="bicycle.au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68800" y="32258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voder.au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43400" y="52578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320" fill="hold"/>
                                        <p:tgtEl>
                                          <p:spTgt spid="16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469" fill="hold"/>
                                        <p:tgtEl>
                                          <p:spTgt spid="16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Excitations for speech sounds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Periodic: vowels, glides, liquids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Noise: voiceless fricatives (f,s)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Both: voiced fricatives (v,z)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Burst-like sounds: p-b,k-g,t-d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der_lesson1.j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9483"/>
            <a:ext cx="8382000" cy="3757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943600"/>
            <a:ext cx="331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Lesson 1 of the </a:t>
            </a:r>
            <a:r>
              <a:rPr lang="en-US" dirty="0" err="1" smtClean="0"/>
              <a:t>voder</a:t>
            </a:r>
            <a:r>
              <a:rPr lang="en-US" dirty="0" smtClean="0"/>
              <a:t> instructions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Later Speech Synthesis methods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 Phonemic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Synth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by rule: 1961</a:t>
            </a:r>
          </a:p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 Cascaded resonances (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Fant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, 1953)</a:t>
            </a:r>
          </a:p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 Parallel resonances (Holmes, 1973)</a:t>
            </a:r>
            <a:br>
              <a:rPr lang="en-US" sz="2800" dirty="0">
                <a:ea typeface="ＭＳ Ｐゴシック" charset="-128"/>
                <a:cs typeface="ＭＳ Ｐゴシック" charset="-128"/>
              </a:rPr>
            </a:br>
            <a:r>
              <a:rPr lang="en-US" sz="2800" dirty="0">
                <a:ea typeface="ＭＳ Ｐゴシック" charset="-128"/>
                <a:cs typeface="ＭＳ Ｐゴシック" charset="-128"/>
              </a:rPr>
              <a:t>(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synth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followed by natural)</a:t>
            </a:r>
          </a:p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KlattTalk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-&gt;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DECTalk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(1970’s)</a:t>
            </a:r>
          </a:p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 Speak &amp; Spell (1979)</a:t>
            </a:r>
          </a:p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 Concatenation (unit selection)</a:t>
            </a:r>
          </a:p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 The newest: HMM synthesis</a:t>
            </a:r>
          </a:p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 More on synthesis later in course</a:t>
            </a:r>
          </a:p>
        </p:txBody>
      </p:sp>
      <p:pic>
        <p:nvPicPr>
          <p:cNvPr id="35850" name="attconca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48006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Embedded Sound 5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4267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3" name="Embedded Sound 6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37338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4" name="Embedded Sound 7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30480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5" name="Embedded Sound 8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2362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tobe.au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19050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example.au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41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" fill="hold"/>
                                        <p:tgtEl>
                                          <p:spTgt spid="35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4" fill="hold"/>
                                        <p:tgtEl>
                                          <p:spTgt spid="358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74" fill="hold"/>
                                        <p:tgtEl>
                                          <p:spTgt spid="35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94" fill="hold"/>
                                        <p:tgtEl>
                                          <p:spTgt spid="358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67" fill="hold"/>
                                        <p:tgtEl>
                                          <p:spTgt spid="35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8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440" fill="hold"/>
                                        <p:tgtEl>
                                          <p:spTgt spid="358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2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Synthetic Audio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A Brief Historical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ttalk.j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21" y="364504"/>
            <a:ext cx="7627879" cy="5807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324600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Klatt</a:t>
            </a:r>
            <a:r>
              <a:rPr lang="en-US" dirty="0" smtClean="0"/>
              <a:t> synthesizer, later implemented for DEC as </a:t>
            </a:r>
            <a:r>
              <a:rPr lang="en-US" dirty="0" err="1" smtClean="0"/>
              <a:t>DECtalk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Speech frequency components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charset="-128"/>
                <a:cs typeface="ＭＳ Ｐゴシック" charset="-128"/>
                <a:hlinkClick r:id="rId3"/>
              </a:rPr>
              <a:t>CNMAT site</a:t>
            </a:r>
            <a:br>
              <a:rPr lang="en-US" sz="2800" smtClean="0">
                <a:ea typeface="ＭＳ Ｐゴシック" charset="-128"/>
                <a:cs typeface="ＭＳ Ｐゴシック" charset="-128"/>
                <a:hlinkClick r:id="rId3"/>
              </a:rPr>
            </a:br>
            <a:endParaRPr lang="en-US" sz="2800" smtClean="0">
              <a:ea typeface="ＭＳ Ｐゴシック" charset="-128"/>
              <a:cs typeface="ＭＳ Ｐゴシック" charset="-128"/>
              <a:hlinkClick r:id="rId3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smtClean="0">
              <a:hlinkClick r:id="rId3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ea typeface="ＭＳ Ｐゴシック" charset="-128"/>
              <a:cs typeface="ＭＳ Ｐゴシック" charset="-128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Music Machines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Barrel organs (water or spring powered)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Like music boxes, pins pluck or depress keys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Melography (18th century) - writable medium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Punched cards, as in Jacquard loom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Player pianos -&gt; modern digital versions (Bosendorfer)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Telharmonium - additive sinusoidal synthesis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Lots of 1900 generators = one huge machine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rel_organ.j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1111250"/>
            <a:ext cx="3606800" cy="463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248400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drawing of a water-powered barrel organ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Electronic music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Theramin - player varies capacitances, alters frequency and amplitude for sinusoid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Analog synthesizers - oscillators, mixers, etc. - Moog, later FM synthesis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Digital synthesizers - the modern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ra_rockmore.j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673100"/>
            <a:ext cx="5753100" cy="551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32460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Clara </a:t>
            </a:r>
            <a:r>
              <a:rPr lang="en-US" dirty="0" err="1" smtClean="0"/>
              <a:t>Rockmore</a:t>
            </a:r>
            <a:r>
              <a:rPr lang="en-US" dirty="0" smtClean="0"/>
              <a:t> at the </a:t>
            </a:r>
            <a:r>
              <a:rPr lang="en-US" dirty="0" err="1" smtClean="0"/>
              <a:t>theremin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theramin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28000" y="17526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6248400"/>
            <a:ext cx="662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Léon</a:t>
            </a:r>
            <a:r>
              <a:rPr lang="en-US" dirty="0" smtClean="0"/>
              <a:t> Theremin (originally Lev </a:t>
            </a:r>
            <a:r>
              <a:rPr lang="en-US" dirty="0" err="1" smtClean="0"/>
              <a:t>Sergeyevich</a:t>
            </a:r>
            <a:r>
              <a:rPr lang="en-US" dirty="0" smtClean="0"/>
              <a:t> </a:t>
            </a:r>
            <a:r>
              <a:rPr lang="en-US" dirty="0" err="1" smtClean="0"/>
              <a:t>Termen</a:t>
            </a:r>
            <a:r>
              <a:rPr lang="en-US" dirty="0" smtClean="0"/>
              <a:t>) at his instrument</a:t>
            </a:r>
            <a:endParaRPr lang="en-US" dirty="0"/>
          </a:p>
        </p:txBody>
      </p:sp>
      <p:pic>
        <p:nvPicPr>
          <p:cNvPr id="6" name="Picture 5" descr="Lev_Termen_playing_-_cropp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761999"/>
            <a:ext cx="3962400" cy="5061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5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Common electronic waveforms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charset="-128"/>
                <a:cs typeface="ＭＳ Ｐゴシック" charset="-128"/>
                <a:hlinkClick r:id="rId3"/>
              </a:rPr>
              <a:t>CNMAT site</a:t>
            </a:r>
            <a:br>
              <a:rPr lang="en-US" sz="2800" smtClean="0">
                <a:ea typeface="ＭＳ Ｐゴシック" charset="-128"/>
                <a:cs typeface="ＭＳ Ｐゴシック" charset="-128"/>
                <a:hlinkClick r:id="rId3"/>
              </a:rPr>
            </a:br>
            <a:endParaRPr lang="en-US" sz="2800" smtClean="0">
              <a:ea typeface="ＭＳ Ｐゴシック" charset="-128"/>
              <a:cs typeface="ＭＳ Ｐゴシック" charset="-128"/>
              <a:hlinkClick r:id="rId3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smtClean="0">
              <a:hlinkClick r:id="rId3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ea typeface="ＭＳ Ｐゴシック" charset="-128"/>
              <a:cs typeface="ＭＳ Ｐゴシック" charset="-128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5438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70sdem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51800" y="32258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1" fill="hold"/>
                                        <p:tgtEl>
                                          <p:spTgt spid="2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Generating sounds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Synthesis can be “additive” or “subtractive”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Additive means combining components (e.g., sinusoids)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Subtractive means filtered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Analogy to physical mechanisms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human speech example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/Users/morgan/Documents/presentations/class/2005/lect2-3/pieces/le_boulanger.mov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438900" y="1752600"/>
            <a:ext cx="17907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/Users/morgan/Documents/presentations/class/2003/lects1-3/its_10_below.mov.moov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781425" y="1828800"/>
            <a:ext cx="1587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/Users/morgan/Documents/presentations/class/2005/lect2-3/try_not.mov">
            <a:hlinkClick r:id="" action="ppaction://media"/>
          </p:cNvPr>
          <p:cNvPicPr/>
          <p:nvPr>
            <a:vide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3505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/Users/morgan/Documents/presentations/class/2005/lect2-3/pieces/why_did_ken.mov">
            <a:hlinkClick r:id="" action="ppaction://media"/>
          </p:cNvPr>
          <p:cNvPicPr/>
          <p:nvPr>
            <a:videoFile r:link="rId4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219200" y="1828800"/>
            <a:ext cx="195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/Users/morgan/Documents/presentations/class/2005/lect2-3/pieces/slowcords.gif">
            <a:hlinkClick r:id="" action="ppaction://media"/>
          </p:cNvPr>
          <p:cNvPicPr/>
          <p:nvPr>
            <a:videoFile r:link="rId5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159000" y="3657600"/>
            <a:ext cx="15748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18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66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0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00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8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video>
              <p:cMediaNode>
                <p:cTn id="28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434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video>
              <p:cMediaNode>
                <p:cTn id="34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video>
              <p:cMediaNode>
                <p:cTn id="4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video>
              <p:cMediaNode>
                <p:cTn id="46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video>
              <p:cMediaNode>
                <p:cTn id="52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0" y="1524000"/>
            <a:ext cx="3517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89125" y="517525"/>
            <a:ext cx="6704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Von </a:t>
            </a:r>
            <a:r>
              <a:rPr lang="en-US" sz="2400" dirty="0" err="1"/>
              <a:t>Kempelen’s</a:t>
            </a:r>
            <a:r>
              <a:rPr lang="en-US" sz="2400" dirty="0"/>
              <a:t> chess-playing “automaton</a:t>
            </a:r>
            <a:r>
              <a:rPr lang="en-US" sz="2400" dirty="0" smtClean="0"/>
              <a:t>” (~1770)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eatstone_synth.j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206500"/>
            <a:ext cx="8178800" cy="44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248400"/>
            <a:ext cx="63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Wheatstone speaking machine, 1837 (after von </a:t>
            </a:r>
            <a:r>
              <a:rPr lang="en-US" dirty="0" err="1" smtClean="0"/>
              <a:t>Kempelen</a:t>
            </a:r>
            <a:r>
              <a:rPr lang="en-US" dirty="0" smtClean="0"/>
              <a:t>, ~1780)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Wheatstone’s Speaking Machine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(from von Kempelen)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Vibrating reed to simulate vocal cords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Nasal passage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Bellows for producing pressure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Leather “vocal tract”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Whistles for “s” and “sh” 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esz_synth.j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492250"/>
            <a:ext cx="6489700" cy="387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096000"/>
            <a:ext cx="333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Riesz’s</a:t>
            </a:r>
            <a:r>
              <a:rPr lang="en-US" dirty="0" smtClean="0"/>
              <a:t> speaking machine (1930s)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6430</TotalTime>
  <Words>537</Words>
  <Application>Microsoft Macintosh PowerPoint</Application>
  <PresentationFormat>On-screen Show (4:3)</PresentationFormat>
  <Paragraphs>100</Paragraphs>
  <Slides>28</Slides>
  <Notes>21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Times</vt:lpstr>
      <vt:lpstr>ＭＳ Ｐゴシック</vt:lpstr>
      <vt:lpstr>Arial</vt:lpstr>
      <vt:lpstr>Blank Presentation</vt:lpstr>
      <vt:lpstr>EE 225D, Section I:  Broad background</vt:lpstr>
      <vt:lpstr>Synthetic Audio</vt:lpstr>
      <vt:lpstr>Generating sounds</vt:lpstr>
      <vt:lpstr>Slide 4</vt:lpstr>
      <vt:lpstr>Slide 5</vt:lpstr>
      <vt:lpstr>Slide 6</vt:lpstr>
      <vt:lpstr>Slide 7</vt:lpstr>
      <vt:lpstr>Wheatstone’s Speaking Machine (from von Kempelen)</vt:lpstr>
      <vt:lpstr>Slide 9</vt:lpstr>
      <vt:lpstr>The Voice Operation Demonstrator (Voder)</vt:lpstr>
      <vt:lpstr>(Extremely) Simplified Model of Speech Production</vt:lpstr>
      <vt:lpstr>Slide 12</vt:lpstr>
      <vt:lpstr>Slide 13</vt:lpstr>
      <vt:lpstr>Slide 14</vt:lpstr>
      <vt:lpstr>Slide 15</vt:lpstr>
      <vt:lpstr>Slide 16</vt:lpstr>
      <vt:lpstr>Excitations for speech sounds</vt:lpstr>
      <vt:lpstr>Slide 18</vt:lpstr>
      <vt:lpstr>Later Speech Synthesis methods</vt:lpstr>
      <vt:lpstr>Slide 20</vt:lpstr>
      <vt:lpstr>Speech frequency components</vt:lpstr>
      <vt:lpstr>Music Machines</vt:lpstr>
      <vt:lpstr>Slide 23</vt:lpstr>
      <vt:lpstr>Electronic music</vt:lpstr>
      <vt:lpstr>Slide 25</vt:lpstr>
      <vt:lpstr>Slide 26</vt:lpstr>
      <vt:lpstr>Common electronic waveforms</vt:lpstr>
      <vt:lpstr>Slide 28</vt:lpstr>
    </vt:vector>
  </TitlesOfParts>
  <Manager/>
  <Company>ICSI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Synthetic Audio</dc:title>
  <dc:subject/>
  <dc:creator>Nelson Morgan</dc:creator>
  <cp:keywords/>
  <dc:description/>
  <cp:lastModifiedBy>Nelson Morgan</cp:lastModifiedBy>
  <cp:revision>31</cp:revision>
  <dcterms:created xsi:type="dcterms:W3CDTF">2014-01-24T23:50:06Z</dcterms:created>
  <dcterms:modified xsi:type="dcterms:W3CDTF">2014-01-26T20:38:55Z</dcterms:modified>
  <cp:category/>
</cp:coreProperties>
</file>