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64.xml" ContentType="application/vnd.openxmlformats-officedocument.presentationml.notesSlide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74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75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Override PartName="/ppt/notesSlides/notesSlide41.xml" ContentType="application/vnd.openxmlformats-officedocument.presentationml.notesSlide+xml"/>
  <Override PartName="/ppt/slideLayouts/slideLayout6.xml" ContentType="application/vnd.openxmlformats-officedocument.presentationml.slideLayout+xml"/>
  <Default Extension="xml" ContentType="application/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60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70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notesSlides/notesSlide66.xml" ContentType="application/vnd.openxmlformats-officedocument.presentationml.notesSlide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76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Default Extension="png" ContentType="image/png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61.xml" ContentType="application/vnd.openxmlformats-officedocument.presentationml.notesSlide+xml"/>
  <Override PartName="/ppt/notesSlides/notesSlide29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80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77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49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59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7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slides/slide84.xml" ContentType="application/vnd.openxmlformats-officedocument.presentationml.slide+xml"/>
  <Override PartName="/ppt/notesSlides/notesSlide69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6"/>
  </p:notesMasterIdLst>
  <p:handoutMasterIdLst>
    <p:handoutMasterId r:id="rId87"/>
  </p:handoutMasterIdLst>
  <p:sldIdLst>
    <p:sldId id="458" r:id="rId2"/>
    <p:sldId id="459" r:id="rId3"/>
    <p:sldId id="460" r:id="rId4"/>
    <p:sldId id="461" r:id="rId5"/>
    <p:sldId id="463" r:id="rId6"/>
    <p:sldId id="462" r:id="rId7"/>
    <p:sldId id="438" r:id="rId8"/>
    <p:sldId id="429" r:id="rId9"/>
    <p:sldId id="344" r:id="rId10"/>
    <p:sldId id="260" r:id="rId11"/>
    <p:sldId id="342" r:id="rId12"/>
    <p:sldId id="264" r:id="rId13"/>
    <p:sldId id="266" r:id="rId14"/>
    <p:sldId id="267" r:id="rId15"/>
    <p:sldId id="268" r:id="rId16"/>
    <p:sldId id="270" r:id="rId17"/>
    <p:sldId id="271" r:id="rId18"/>
    <p:sldId id="272" r:id="rId19"/>
    <p:sldId id="330" r:id="rId20"/>
    <p:sldId id="336" r:id="rId21"/>
    <p:sldId id="318" r:id="rId22"/>
    <p:sldId id="326" r:id="rId23"/>
    <p:sldId id="327" r:id="rId24"/>
    <p:sldId id="273" r:id="rId25"/>
    <p:sldId id="274" r:id="rId26"/>
    <p:sldId id="319" r:id="rId27"/>
    <p:sldId id="275" r:id="rId28"/>
    <p:sldId id="329" r:id="rId29"/>
    <p:sldId id="430" r:id="rId30"/>
    <p:sldId id="431" r:id="rId31"/>
    <p:sldId id="276" r:id="rId32"/>
    <p:sldId id="345" r:id="rId33"/>
    <p:sldId id="346" r:id="rId34"/>
    <p:sldId id="347" r:id="rId35"/>
    <p:sldId id="348" r:id="rId36"/>
    <p:sldId id="349" r:id="rId37"/>
    <p:sldId id="350" r:id="rId38"/>
    <p:sldId id="351" r:id="rId39"/>
    <p:sldId id="352" r:id="rId40"/>
    <p:sldId id="353" r:id="rId41"/>
    <p:sldId id="354" r:id="rId42"/>
    <p:sldId id="355" r:id="rId43"/>
    <p:sldId id="456" r:id="rId44"/>
    <p:sldId id="441" r:id="rId45"/>
    <p:sldId id="442" r:id="rId46"/>
    <p:sldId id="443" r:id="rId47"/>
    <p:sldId id="444" r:id="rId48"/>
    <p:sldId id="445" r:id="rId49"/>
    <p:sldId id="446" r:id="rId50"/>
    <p:sldId id="447" r:id="rId51"/>
    <p:sldId id="448" r:id="rId52"/>
    <p:sldId id="449" r:id="rId53"/>
    <p:sldId id="450" r:id="rId54"/>
    <p:sldId id="457" r:id="rId55"/>
    <p:sldId id="356" r:id="rId56"/>
    <p:sldId id="357" r:id="rId57"/>
    <p:sldId id="358" r:id="rId58"/>
    <p:sldId id="359" r:id="rId59"/>
    <p:sldId id="360" r:id="rId60"/>
    <p:sldId id="439" r:id="rId61"/>
    <p:sldId id="361" r:id="rId62"/>
    <p:sldId id="454" r:id="rId63"/>
    <p:sldId id="362" r:id="rId64"/>
    <p:sldId id="363" r:id="rId65"/>
    <p:sldId id="364" r:id="rId66"/>
    <p:sldId id="365" r:id="rId67"/>
    <p:sldId id="366" r:id="rId68"/>
    <p:sldId id="455" r:id="rId69"/>
    <p:sldId id="451" r:id="rId70"/>
    <p:sldId id="452" r:id="rId71"/>
    <p:sldId id="453" r:id="rId72"/>
    <p:sldId id="367" r:id="rId73"/>
    <p:sldId id="368" r:id="rId74"/>
    <p:sldId id="369" r:id="rId75"/>
    <p:sldId id="370" r:id="rId76"/>
    <p:sldId id="371" r:id="rId77"/>
    <p:sldId id="372" r:id="rId78"/>
    <p:sldId id="373" r:id="rId79"/>
    <p:sldId id="374" r:id="rId80"/>
    <p:sldId id="375" r:id="rId81"/>
    <p:sldId id="376" r:id="rId82"/>
    <p:sldId id="426" r:id="rId83"/>
    <p:sldId id="427" r:id="rId84"/>
    <p:sldId id="428" r:id="rId8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9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9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9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9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Bookman Old Style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Bookman Old Style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Bookman Old Style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Bookman Old Style" pitchFamily="-10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FF0066"/>
    <a:srgbClr val="FF00FF"/>
    <a:srgbClr val="008080"/>
    <a:srgbClr val="000099"/>
    <a:srgbClr val="CCECFF"/>
    <a:srgbClr val="66CC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81" d="100"/>
          <a:sy n="81" d="100"/>
        </p:scale>
        <p:origin x="-1776" y="-104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68"/>
    </p:cViewPr>
  </p:sorterViewPr>
  <p:notesViewPr>
    <p:cSldViewPr snapToObjects="1">
      <p:cViewPr varScale="1">
        <p:scale>
          <a:sx n="37" d="100"/>
          <a:sy n="37" d="100"/>
        </p:scale>
        <p:origin x="-147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viewProps" Target="viewProps.xml"/><Relationship Id="rId91" Type="http://schemas.openxmlformats.org/officeDocument/2006/relationships/theme" Target="theme/theme1.xml"/><Relationship Id="rId9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notesMaster" Target="notesMasters/notesMaster1.xml"/><Relationship Id="rId87" Type="http://schemas.openxmlformats.org/officeDocument/2006/relationships/handoutMaster" Target="handoutMasters/handoutMaster1.xml"/><Relationship Id="rId88" Type="http://schemas.openxmlformats.org/officeDocument/2006/relationships/printerSettings" Target="printerSettings/printerSettings1.bin"/><Relationship Id="rId8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Bookman Old Style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man Old Style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Bookman Old Style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man Old Style" pitchFamily="1" charset="0"/>
              </a:defRPr>
            </a:lvl1pPr>
          </a:lstStyle>
          <a:p>
            <a:pPr>
              <a:defRPr/>
            </a:pPr>
            <a:fld id="{5D4B58BD-25D7-0946-85CA-FB819ADE3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Bookman Old Style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man Old Style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Bookman Old Style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man Old Style" pitchFamily="1" charset="0"/>
              </a:defRPr>
            </a:lvl1pPr>
          </a:lstStyle>
          <a:p>
            <a:pPr>
              <a:defRPr/>
            </a:pPr>
            <a:fld id="{4498619B-11AE-1541-BB6C-1C55A6DDE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C3B7E-87F3-CB48-BB0A-A2FF2190960B}" type="slidenum">
              <a:rPr lang="en-US">
                <a:latin typeface="Gill Sans" pitchFamily="-109" charset="0"/>
              </a:rPr>
              <a:pPr/>
              <a:t>1</a:t>
            </a:fld>
            <a:endParaRPr lang="en-US">
              <a:latin typeface="Gill Sans" pitchFamily="-109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92011-8F19-9E44-AFAF-C64FCCE7C073}" type="slidenum">
              <a:rPr lang="en-US">
                <a:latin typeface="Bookman Old Style" pitchFamily="-109" charset="0"/>
              </a:rPr>
              <a:pPr/>
              <a:t>13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67223-D507-2E41-A73C-ABCC613FAA79}" type="slidenum">
              <a:rPr lang="en-US">
                <a:latin typeface="Bookman Old Style" pitchFamily="-109" charset="0"/>
              </a:rPr>
              <a:pPr/>
              <a:t>14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7E8F1B-EEE3-454A-A1FE-63BCB128836A}" type="slidenum">
              <a:rPr lang="en-US">
                <a:latin typeface="Bookman Old Style" pitchFamily="-109" charset="0"/>
              </a:rPr>
              <a:pPr/>
              <a:t>15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9B14C-C565-164E-A1C0-9CFB98D51043}" type="slidenum">
              <a:rPr lang="en-US">
                <a:latin typeface="Bookman Old Style" pitchFamily="-109" charset="0"/>
              </a:rPr>
              <a:pPr/>
              <a:t>16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F08D4-28E7-7A4F-AF20-B18D1B97F2DA}" type="slidenum">
              <a:rPr lang="en-US">
                <a:latin typeface="Bookman Old Style" pitchFamily="-109" charset="0"/>
              </a:rPr>
              <a:pPr/>
              <a:t>17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4577F4-3F6B-4E47-8081-C2ECA87DC5F9}" type="slidenum">
              <a:rPr lang="en-US">
                <a:latin typeface="Bookman Old Style" pitchFamily="-109" charset="0"/>
              </a:rPr>
              <a:pPr/>
              <a:t>18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96DE23-EAD9-E14D-B875-6791D3108FF0}" type="slidenum">
              <a:rPr lang="en-US">
                <a:latin typeface="Bookman Old Style" pitchFamily="-109" charset="0"/>
              </a:rPr>
              <a:pPr/>
              <a:t>19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AA4494-9BA5-474E-BCCF-AF879D178419}" type="slidenum">
              <a:rPr lang="en-US">
                <a:latin typeface="Bookman Old Style" pitchFamily="-109" charset="0"/>
              </a:rPr>
              <a:pPr/>
              <a:t>20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4FF92B-F3CC-E545-A0C8-1DD3AD4BA3AF}" type="slidenum">
              <a:rPr lang="en-US">
                <a:latin typeface="Bookman Old Style" pitchFamily="-109" charset="0"/>
              </a:rPr>
              <a:pPr/>
              <a:t>21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596A80-2313-E243-AC9D-C2462E73AEE3}" type="slidenum">
              <a:rPr lang="en-US">
                <a:latin typeface="Bookman Old Style" pitchFamily="-109" charset="0"/>
              </a:rPr>
              <a:pPr/>
              <a:t>22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04F3CF-4A92-DC40-AD0A-A1D78072721B}" type="slidenum">
              <a:rPr lang="en-US">
                <a:latin typeface="Gill Sans" pitchFamily="-109" charset="0"/>
              </a:rPr>
              <a:pPr/>
              <a:t>3</a:t>
            </a:fld>
            <a:endParaRPr lang="en-US">
              <a:latin typeface="Gill Sans" pitchFamily="-109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CF87C-B17A-8243-AAF5-808E94273FDB}" type="slidenum">
              <a:rPr lang="en-US">
                <a:latin typeface="Bookman Old Style" pitchFamily="-109" charset="0"/>
              </a:rPr>
              <a:pPr/>
              <a:t>23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0FFAC8-6EC6-8A4E-9A17-94F87577DDF5}" type="slidenum">
              <a:rPr lang="en-US">
                <a:latin typeface="Bookman Old Style" pitchFamily="-109" charset="0"/>
              </a:rPr>
              <a:pPr/>
              <a:t>24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B3452B-F783-144F-BC6F-42A3636901E5}" type="slidenum">
              <a:rPr lang="en-US">
                <a:latin typeface="Bookman Old Style" pitchFamily="-109" charset="0"/>
              </a:rPr>
              <a:pPr/>
              <a:t>25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49526B-9AF6-DE40-A2F2-57350DB60C64}" type="slidenum">
              <a:rPr lang="en-US">
                <a:latin typeface="Bookman Old Style" pitchFamily="-109" charset="0"/>
              </a:rPr>
              <a:pPr/>
              <a:t>26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E41731-094D-C046-B667-2340C56AFDD8}" type="slidenum">
              <a:rPr lang="en-US">
                <a:latin typeface="Bookman Old Style" pitchFamily="-109" charset="0"/>
              </a:rPr>
              <a:pPr/>
              <a:t>27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B4C27F-E61B-024C-9F01-6723DFCBAA9F}" type="slidenum">
              <a:rPr lang="en-US">
                <a:latin typeface="Bookman Old Style" pitchFamily="-109" charset="0"/>
              </a:rPr>
              <a:pPr/>
              <a:t>28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AA5FBE-BA5F-A843-B78C-7CDE608F840D}" type="slidenum">
              <a:rPr lang="en-US">
                <a:latin typeface="Bookman Old Style" pitchFamily="-109" charset="0"/>
              </a:rPr>
              <a:pPr/>
              <a:t>29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13" tIns="44956" rIns="89913" bIns="44956"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3B43A-1C7C-E744-987F-020F01FEBCAE}" type="slidenum">
              <a:rPr lang="en-US">
                <a:latin typeface="Bookman Old Style" pitchFamily="-109" charset="0"/>
              </a:rPr>
              <a:pPr/>
              <a:t>30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13" tIns="44956" rIns="89913" bIns="44956"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EFC69B-B029-3542-A8C7-B23ED4EBE224}" type="slidenum">
              <a:rPr lang="en-US">
                <a:latin typeface="Bookman Old Style" pitchFamily="-109" charset="0"/>
              </a:rPr>
              <a:pPr/>
              <a:t>31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6B8824-3BFF-CA42-8425-A2A592649E92}" type="slidenum">
              <a:rPr lang="en-US">
                <a:latin typeface="Bookman Old Style" pitchFamily="-109" charset="0"/>
              </a:rPr>
              <a:pPr/>
              <a:t>32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39CB1-104C-AE43-ADF3-79EE11E766CE}" type="slidenum">
              <a:rPr lang="en-US">
                <a:latin typeface="Bookman Old Style" pitchFamily="-109" charset="0"/>
              </a:rPr>
              <a:pPr/>
              <a:t>6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471AA-DF09-D34E-BA69-D1AA0FE7D198}" type="slidenum">
              <a:rPr lang="en-US">
                <a:latin typeface="Bookman Old Style" pitchFamily="-109" charset="0"/>
              </a:rPr>
              <a:pPr/>
              <a:t>33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557A0F-5577-9640-8831-63F2859A0A39}" type="slidenum">
              <a:rPr lang="en-US">
                <a:latin typeface="Bookman Old Style" pitchFamily="-109" charset="0"/>
              </a:rPr>
              <a:pPr/>
              <a:t>34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942E8-18F3-004C-96EC-B245A7E46800}" type="slidenum">
              <a:rPr lang="en-US">
                <a:latin typeface="Bookman Old Style" pitchFamily="-109" charset="0"/>
              </a:rPr>
              <a:pPr/>
              <a:t>35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BC8C12-B6AC-8C43-AE05-68220566C40B}" type="slidenum">
              <a:rPr lang="en-US">
                <a:latin typeface="Bookman Old Style" pitchFamily="-109" charset="0"/>
              </a:rPr>
              <a:pPr/>
              <a:t>36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13" tIns="44956" rIns="89913" bIns="44956"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8D0C72-06F7-4C44-844F-353DB50583C6}" type="slidenum">
              <a:rPr lang="en-US">
                <a:latin typeface="Bookman Old Style" pitchFamily="-109" charset="0"/>
              </a:rPr>
              <a:pPr/>
              <a:t>37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13" tIns="44956" rIns="89913" bIns="44956"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0DD5E2-841A-E546-8EB3-E28EB30F21AB}" type="slidenum">
              <a:rPr lang="en-US">
                <a:latin typeface="Bookman Old Style" pitchFamily="-109" charset="0"/>
              </a:rPr>
              <a:pPr/>
              <a:t>38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13" tIns="44956" rIns="89913" bIns="44956"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7CFF0F-6642-5A4A-8CBA-14E64B970E92}" type="slidenum">
              <a:rPr lang="en-US">
                <a:latin typeface="Bookman Old Style" pitchFamily="-109" charset="0"/>
              </a:rPr>
              <a:pPr/>
              <a:t>39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367C7-F495-124C-8DB6-B6123F594AA2}" type="slidenum">
              <a:rPr lang="en-US">
                <a:latin typeface="Bookman Old Style" pitchFamily="-109" charset="0"/>
              </a:rPr>
              <a:pPr/>
              <a:t>40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3E705-1BCD-284F-AFA5-E6EA790382CE}" type="slidenum">
              <a:rPr lang="en-US">
                <a:latin typeface="Bookman Old Style" pitchFamily="-109" charset="0"/>
              </a:rPr>
              <a:pPr/>
              <a:t>41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68C398-A7DC-1249-B4E0-04734EA9F1FA}" type="slidenum">
              <a:rPr lang="en-US">
                <a:latin typeface="Bookman Old Style" pitchFamily="-109" charset="0"/>
              </a:rPr>
              <a:pPr/>
              <a:t>42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D47269-C152-A944-A7D7-474F62FFE775}" type="slidenum">
              <a:rPr lang="en-US">
                <a:latin typeface="Bookman Old Style" pitchFamily="-109" charset="0"/>
              </a:rPr>
              <a:pPr/>
              <a:t>7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EC098-9092-1742-A8F5-4495492A39EC}" type="slidenum">
              <a:rPr lang="en-US">
                <a:latin typeface="Bookman Old Style" pitchFamily="-109" charset="0"/>
              </a:rPr>
              <a:pPr/>
              <a:t>44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CF3AE2-43EA-6D45-9791-2B44A559F40B}" type="slidenum">
              <a:rPr lang="en-US">
                <a:latin typeface="Bookman Old Style" pitchFamily="-109" charset="0"/>
              </a:rPr>
              <a:pPr/>
              <a:t>45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013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4D2A7-67B5-6148-B30A-C729A4B9D92D}" type="slidenum">
              <a:rPr lang="en-US">
                <a:latin typeface="Bookman Old Style" pitchFamily="-109" charset="0"/>
              </a:rPr>
              <a:pPr/>
              <a:t>46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034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C808FB-C38D-1B4C-89BA-7A6DB13D77C8}" type="slidenum">
              <a:rPr lang="en-US">
                <a:latin typeface="Bookman Old Style" pitchFamily="-109" charset="0"/>
              </a:rPr>
              <a:pPr/>
              <a:t>47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054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6088AD-0EBC-4A43-B694-E5C71538A098}" type="slidenum">
              <a:rPr lang="en-US">
                <a:latin typeface="Bookman Old Style" pitchFamily="-109" charset="0"/>
              </a:rPr>
              <a:pPr/>
              <a:t>48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F12ED9-CC02-D94F-BC8C-823C522D8E43}" type="slidenum">
              <a:rPr lang="en-US">
                <a:latin typeface="Bookman Old Style" pitchFamily="-109" charset="0"/>
              </a:rPr>
              <a:pPr/>
              <a:t>49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EABA01-8D02-4F43-A1F3-28682EF8A79A}" type="slidenum">
              <a:rPr lang="en-US">
                <a:latin typeface="Bookman Old Style" pitchFamily="-109" charset="0"/>
              </a:rPr>
              <a:pPr/>
              <a:t>50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AD0CB5-E35C-7B41-AF64-762B68CD3D0E}" type="slidenum">
              <a:rPr lang="en-US">
                <a:latin typeface="Bookman Old Style" pitchFamily="-109" charset="0"/>
              </a:rPr>
              <a:pPr/>
              <a:t>51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624CE-825E-5948-97FA-545A61C4C044}" type="slidenum">
              <a:rPr lang="en-US">
                <a:latin typeface="Bookman Old Style" pitchFamily="-109" charset="0"/>
              </a:rPr>
              <a:pPr/>
              <a:t>52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B23120-C926-BA48-897C-1AC2A9CC5E0B}" type="slidenum">
              <a:rPr lang="en-US">
                <a:latin typeface="Bookman Old Style" pitchFamily="-109" charset="0"/>
              </a:rPr>
              <a:pPr/>
              <a:t>53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52A505-4F7D-6341-AD01-E2EB3AE04366}" type="slidenum">
              <a:rPr lang="en-US">
                <a:latin typeface="Bookman Old Style" pitchFamily="-109" charset="0"/>
              </a:rPr>
              <a:pPr/>
              <a:t>8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053DD-AB19-5945-B71F-75A4EF133EFD}" type="slidenum">
              <a:rPr lang="en-US">
                <a:latin typeface="Bookman Old Style" pitchFamily="-109" charset="0"/>
              </a:rPr>
              <a:pPr/>
              <a:t>54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60EFC-029E-B84E-AB00-370215B64E0C}" type="slidenum">
              <a:rPr lang="en-US">
                <a:latin typeface="Bookman Old Style" pitchFamily="-109" charset="0"/>
              </a:rPr>
              <a:pPr/>
              <a:t>55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3F9614-B852-6D44-89C5-32E4A5061C1B}" type="slidenum">
              <a:rPr lang="en-US">
                <a:latin typeface="Bookman Old Style" pitchFamily="-109" charset="0"/>
              </a:rPr>
              <a:pPr/>
              <a:t>56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93A778-04A8-0A4D-8E2C-3AF06DC461F8}" type="slidenum">
              <a:rPr lang="en-US">
                <a:latin typeface="Bookman Old Style" pitchFamily="-109" charset="0"/>
              </a:rPr>
              <a:pPr/>
              <a:t>57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822CA6-DE00-394C-B76D-FAD7C50158C0}" type="slidenum">
              <a:rPr lang="en-US">
                <a:latin typeface="Bookman Old Style" pitchFamily="-109" charset="0"/>
              </a:rPr>
              <a:pPr/>
              <a:t>58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640BF7-2829-434D-AF4F-1D691305B9AF}" type="slidenum">
              <a:rPr lang="en-US">
                <a:latin typeface="Bookman Old Style" pitchFamily="-109" charset="0"/>
              </a:rPr>
              <a:pPr/>
              <a:t>59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239B98-B447-514B-9D46-6A7A2E2D3FFC}" type="slidenum">
              <a:rPr lang="en-US">
                <a:latin typeface="Bookman Old Style" pitchFamily="-109" charset="0"/>
              </a:rPr>
              <a:pPr/>
              <a:t>60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A174B-7AE4-0C45-B5E5-1EB64EB6AF76}" type="slidenum">
              <a:rPr lang="en-US">
                <a:latin typeface="Bookman Old Style" pitchFamily="-109" charset="0"/>
              </a:rPr>
              <a:pPr/>
              <a:t>61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4AE7E-AE65-F14A-8DD1-AF8F07300410}" type="slidenum">
              <a:rPr lang="en-US">
                <a:latin typeface="Bookman Old Style" pitchFamily="-109" charset="0"/>
              </a:rPr>
              <a:pPr/>
              <a:t>62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49488-A6DB-CA4C-91E8-94D93021831D}" type="slidenum">
              <a:rPr lang="en-US">
                <a:latin typeface="Bookman Old Style" pitchFamily="-109" charset="0"/>
              </a:rPr>
              <a:pPr/>
              <a:t>63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7E518B-AC9F-C540-B7C5-8207C51F4E3D}" type="slidenum">
              <a:rPr lang="en-US">
                <a:latin typeface="Bookman Old Style" pitchFamily="-109" charset="0"/>
              </a:rPr>
              <a:pPr/>
              <a:t>9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B19D4-741C-FF4E-87A4-16999717E8B4}" type="slidenum">
              <a:rPr lang="en-US">
                <a:latin typeface="Bookman Old Style" pitchFamily="-109" charset="0"/>
              </a:rPr>
              <a:pPr/>
              <a:t>64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CEA84-5B4D-9B4C-9B04-98BD48E8B27A}" type="slidenum">
              <a:rPr lang="en-US">
                <a:latin typeface="Bookman Old Style" pitchFamily="-109" charset="0"/>
              </a:rPr>
              <a:pPr/>
              <a:t>65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54D26-4510-244B-A7F4-6CFA2DFD1C61}" type="slidenum">
              <a:rPr lang="en-US">
                <a:latin typeface="Bookman Old Style" pitchFamily="-109" charset="0"/>
              </a:rPr>
              <a:pPr/>
              <a:t>66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59D50-6352-C04B-8C2C-CFC6354B8860}" type="slidenum">
              <a:rPr lang="en-US">
                <a:latin typeface="Bookman Old Style" pitchFamily="-109" charset="0"/>
              </a:rPr>
              <a:pPr/>
              <a:t>67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2B14AF-C8D8-5742-89AA-270F768E1B19}" type="slidenum">
              <a:rPr lang="en-US">
                <a:latin typeface="Bookman Old Style" pitchFamily="-109" charset="0"/>
              </a:rPr>
              <a:pPr/>
              <a:t>68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59FDF-D19E-9040-B7D0-D68213201A4D}" type="slidenum">
              <a:rPr lang="en-US">
                <a:latin typeface="Bookman Old Style" pitchFamily="-109" charset="0"/>
              </a:rPr>
              <a:pPr/>
              <a:t>69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50531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053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F1C8F-3B3A-7446-94B1-D5B427F842AB}" type="slidenum">
              <a:rPr lang="en-US">
                <a:latin typeface="Bookman Old Style" pitchFamily="-109" charset="0"/>
              </a:rPr>
              <a:pPr/>
              <a:t>70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A2839-BA4B-3B4B-92A1-BBD2F20CBA6A}" type="slidenum">
              <a:rPr lang="en-US">
                <a:latin typeface="Bookman Old Style" pitchFamily="-109" charset="0"/>
              </a:rPr>
              <a:pPr/>
              <a:t>71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737D7-3B3F-9545-A554-039A180795AB}" type="slidenum">
              <a:rPr lang="en-US">
                <a:latin typeface="Bookman Old Style" pitchFamily="-109" charset="0"/>
              </a:rPr>
              <a:pPr/>
              <a:t>72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A30171-C48B-F147-8B29-4155D1AAA8BC}" type="slidenum">
              <a:rPr lang="en-US">
                <a:latin typeface="Bookman Old Style" pitchFamily="-109" charset="0"/>
              </a:rPr>
              <a:pPr/>
              <a:t>73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0C729-83AB-DA41-8686-1C5D78B8E30A}" type="slidenum">
              <a:rPr lang="en-US">
                <a:latin typeface="Bookman Old Style" pitchFamily="-109" charset="0"/>
              </a:rPr>
              <a:pPr/>
              <a:t>10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D09000-3C2B-1B40-90B6-C2CC00AA00BF}" type="slidenum">
              <a:rPr lang="en-US">
                <a:latin typeface="Bookman Old Style" pitchFamily="-109" charset="0"/>
              </a:rPr>
              <a:pPr/>
              <a:t>74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69E02A-B100-C649-946A-5EC6FDF2DE9E}" type="slidenum">
              <a:rPr lang="en-US">
                <a:latin typeface="Bookman Old Style" pitchFamily="-109" charset="0"/>
              </a:rPr>
              <a:pPr/>
              <a:t>75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40E6CC-F486-274B-8E57-70B25CBABC0C}" type="slidenum">
              <a:rPr lang="en-US">
                <a:latin typeface="Bookman Old Style" pitchFamily="-109" charset="0"/>
              </a:rPr>
              <a:pPr/>
              <a:t>76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45C68-C901-0047-9676-3F0A6A9E379B}" type="slidenum">
              <a:rPr lang="en-US">
                <a:latin typeface="Bookman Old Style" pitchFamily="-109" charset="0"/>
              </a:rPr>
              <a:pPr/>
              <a:t>77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FB04C-0273-BD45-8D30-5D9CDA4594ED}" type="slidenum">
              <a:rPr lang="en-US">
                <a:latin typeface="Bookman Old Style" pitchFamily="-109" charset="0"/>
              </a:rPr>
              <a:pPr/>
              <a:t>78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E093F-4E42-4344-BD65-B7DE9548B3EA}" type="slidenum">
              <a:rPr lang="en-US">
                <a:latin typeface="Bookman Old Style" pitchFamily="-109" charset="0"/>
              </a:rPr>
              <a:pPr/>
              <a:t>79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0019F2-EA0A-AC42-9F3A-B0C934D173A5}" type="slidenum">
              <a:rPr lang="en-US">
                <a:latin typeface="Bookman Old Style" pitchFamily="-109" charset="0"/>
              </a:rPr>
              <a:pPr/>
              <a:t>80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0EDBEB-4912-AD4E-ADD5-AC5C8FD2646A}" type="slidenum">
              <a:rPr lang="en-US">
                <a:latin typeface="Bookman Old Style" pitchFamily="-109" charset="0"/>
              </a:rPr>
              <a:pPr/>
              <a:t>81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E862A-5055-A54A-BE44-B753FFCD8C6C}" type="slidenum">
              <a:rPr lang="en-US">
                <a:latin typeface="Bookman Old Style" pitchFamily="-109" charset="0"/>
              </a:rPr>
              <a:pPr/>
              <a:t>82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1D339B-C3DB-9749-9B7B-83DE09AB592A}" type="slidenum">
              <a:rPr lang="en-US">
                <a:latin typeface="Bookman Old Style" pitchFamily="-109" charset="0"/>
              </a:rPr>
              <a:pPr/>
              <a:t>83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19B876-BD6C-7241-835F-08D278C02218}" type="slidenum">
              <a:rPr lang="en-US">
                <a:latin typeface="Bookman Old Style" pitchFamily="-109" charset="0"/>
              </a:rPr>
              <a:pPr/>
              <a:t>11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913" tIns="44956" rIns="89913" bIns="44956"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364269-5F8F-6E4D-92C2-A933A4896758}" type="slidenum">
              <a:rPr lang="en-US">
                <a:latin typeface="Bookman Old Style" pitchFamily="-109" charset="0"/>
              </a:rPr>
              <a:pPr/>
              <a:t>84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1812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62430-C624-5E49-9E83-F33AA40DBD1D}" type="slidenum">
              <a:rPr lang="en-US">
                <a:latin typeface="Bookman Old Style" pitchFamily="-109" charset="0"/>
              </a:rPr>
              <a:pPr/>
              <a:t>12</a:t>
            </a:fld>
            <a:endParaRPr lang="en-US">
              <a:latin typeface="Bookman Old Style" pitchFamily="-109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endParaRPr lang="en-US" sz="1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609600"/>
            <a:ext cx="624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Times New Roman" pitchFamily="1" charset="0"/>
              </a:defRPr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morgan@icsi.berkeley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morgan/Documents/presentations/class/2009/lect3-5/BeRP_11-93.mp4" TargetMode="Externa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1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file://localhost/Users/morgan/Documents/presentations/class/2007/MarcoPolo.wav" TargetMode="External"/><Relationship Id="rId4" Type="http://schemas.openxmlformats.org/officeDocument/2006/relationships/audio" Target="file://localhost/Users/morgan/Documents/presentations/class/2007/Dialog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notesSlide" Target="../notesSlides/notesSlide56.xml"/><Relationship Id="rId7" Type="http://schemas.openxmlformats.org/officeDocument/2006/relationships/image" Target="../media/image12.png"/><Relationship Id="rId1" Type="http://schemas.openxmlformats.org/officeDocument/2006/relationships/audio" Target="file://localhost/Users/morgan/Documents/presentations/class/2007/AcctNum.wav" TargetMode="External"/><Relationship Id="rId2" Type="http://schemas.openxmlformats.org/officeDocument/2006/relationships/audio" Target="file://localhost/Users/morgan/Documents/presentations/class/2007/Counter.wav" TargetMode="Externa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4.xml"/><Relationship Id="rId3" Type="http://schemas.openxmlformats.org/officeDocument/2006/relationships/image" Target="../media/image13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5.xml"/><Relationship Id="rId3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8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9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300" dirty="0" smtClean="0"/>
              <a:t>EE 225D, Section I: </a:t>
            </a:r>
            <a:br>
              <a:rPr lang="en-US" sz="4300" dirty="0" smtClean="0"/>
            </a:br>
            <a:r>
              <a:rPr lang="en-US" sz="4300" dirty="0" smtClean="0"/>
              <a:t>Broad background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458200" cy="4114800"/>
          </a:xfrm>
        </p:spPr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Synthesis/vocoding history (chaps 2&amp;3)</a:t>
            </a:r>
          </a:p>
          <a:p>
            <a:pPr lvl="1"/>
            <a:r>
              <a:rPr lang="en-US" smtClean="0"/>
              <a:t>Short homework: exercises 2.3, 3.1</a:t>
            </a:r>
          </a:p>
          <a:p>
            <a:pPr lvl="1">
              <a:buFontTx/>
              <a:buNone/>
            </a:pPr>
            <a:r>
              <a:rPr lang="en-US" smtClean="0"/>
              <a:t>(send to </a:t>
            </a:r>
            <a:r>
              <a:rPr lang="en-US" smtClean="0">
                <a:hlinkClick r:id="rId3"/>
              </a:rPr>
              <a:t>morgan@icsi.berkeley.edu</a:t>
            </a:r>
            <a:r>
              <a:rPr lang="en-US" smtClean="0"/>
              <a:t> by Monday)</a:t>
            </a:r>
          </a:p>
          <a:p>
            <a:pPr lvl="1">
              <a:buFontTx/>
              <a:buNone/>
            </a:pPr>
            <a:r>
              <a:rPr lang="en-US" smtClean="0"/>
              <a:t>(if you don’t have the book, look in homework.html in the spr14 directory)</a:t>
            </a:r>
          </a:p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Recognition history (chap 4)</a:t>
            </a:r>
          </a:p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Machine recognition basics (chap 5)</a:t>
            </a:r>
          </a:p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Human recognition basics (chap 18)</a:t>
            </a:r>
          </a:p>
          <a:p>
            <a:endParaRPr lang="en-US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143125" y="673100"/>
            <a:ext cx="6016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1952 Bell Labs Digits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1604963"/>
            <a:ext cx="6707188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400">
                <a:latin typeface="Comic Sans MS" pitchFamily="-109" charset="0"/>
              </a:rPr>
              <a:t>First word (digit) recognizer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400">
                <a:latin typeface="Comic Sans MS" pitchFamily="-109" charset="0"/>
              </a:rPr>
              <a:t>Approximates energy in formants (vocal </a:t>
            </a:r>
            <a:br>
              <a:rPr lang="en-US" sz="2400">
                <a:latin typeface="Comic Sans MS" pitchFamily="-109" charset="0"/>
              </a:rPr>
            </a:br>
            <a:r>
              <a:rPr lang="en-US" sz="2400">
                <a:latin typeface="Comic Sans MS" pitchFamily="-109" charset="0"/>
              </a:rPr>
              <a:t>tract resonances) over word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400">
                <a:latin typeface="Comic Sans MS" pitchFamily="-109" charset="0"/>
              </a:rPr>
              <a:t>Already has some robust ideas</a:t>
            </a:r>
            <a:br>
              <a:rPr lang="en-US" sz="2400">
                <a:latin typeface="Comic Sans MS" pitchFamily="-109" charset="0"/>
              </a:rPr>
            </a:br>
            <a:r>
              <a:rPr lang="en-US" sz="2400">
                <a:latin typeface="Comic Sans MS" pitchFamily="-109" charset="0"/>
              </a:rPr>
              <a:t>(insensitive to amplitude, timing variation)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400">
                <a:latin typeface="Comic Sans MS" pitchFamily="-109" charset="0"/>
              </a:rPr>
              <a:t>Worked very well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400">
                <a:latin typeface="Comic Sans MS" pitchFamily="-109" charset="0"/>
              </a:rPr>
              <a:t>Main weakness was technological (resistors</a:t>
            </a:r>
            <a:br>
              <a:rPr lang="en-US" sz="2400">
                <a:latin typeface="Comic Sans MS" pitchFamily="-109" charset="0"/>
              </a:rPr>
            </a:br>
            <a:r>
              <a:rPr lang="en-US" sz="2400">
                <a:latin typeface="Comic Sans MS" pitchFamily="-109" charset="0"/>
              </a:rPr>
              <a:t>and capacitors)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2143125" y="673100"/>
            <a:ext cx="3983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Digit Patterns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31792" name="Line 4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3" name="Line 5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457200" y="2133600"/>
            <a:ext cx="1981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990600" y="2133600"/>
            <a:ext cx="167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555625" y="2133600"/>
            <a:ext cx="2189163" cy="838200"/>
          </a:xfrm>
          <a:prstGeom prst="rect">
            <a:avLst/>
          </a:prstGeom>
          <a:solidFill>
            <a:srgbClr val="FF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1" name="AutoShape 9"/>
          <p:cNvSpPr>
            <a:spLocks noChangeArrowheads="1"/>
          </p:cNvSpPr>
          <p:nvPr/>
        </p:nvSpPr>
        <p:spPr bwMode="auto">
          <a:xfrm rot="5400000">
            <a:off x="3357562" y="2128838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FF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2" name="Rectangle 10"/>
          <p:cNvSpPr>
            <a:spLocks noChangeArrowheads="1"/>
          </p:cNvSpPr>
          <p:nvPr/>
        </p:nvSpPr>
        <p:spPr bwMode="auto">
          <a:xfrm>
            <a:off x="6705600" y="3124200"/>
            <a:ext cx="19050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3" name="Rectangle 11"/>
          <p:cNvSpPr>
            <a:spLocks noChangeArrowheads="1"/>
          </p:cNvSpPr>
          <p:nvPr/>
        </p:nvSpPr>
        <p:spPr bwMode="auto">
          <a:xfrm>
            <a:off x="555625" y="5181600"/>
            <a:ext cx="2187575" cy="838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4" name="AutoShape 12"/>
          <p:cNvSpPr>
            <a:spLocks noChangeArrowheads="1"/>
          </p:cNvSpPr>
          <p:nvPr/>
        </p:nvSpPr>
        <p:spPr bwMode="auto">
          <a:xfrm rot="5400000">
            <a:off x="3433762" y="5176838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5" name="Rectangle 13"/>
          <p:cNvSpPr>
            <a:spLocks noChangeArrowheads="1"/>
          </p:cNvSpPr>
          <p:nvPr/>
        </p:nvSpPr>
        <p:spPr bwMode="auto">
          <a:xfrm>
            <a:off x="4648200" y="1905000"/>
            <a:ext cx="1371600" cy="1295400"/>
          </a:xfrm>
          <a:prstGeom prst="rect">
            <a:avLst/>
          </a:prstGeom>
          <a:solidFill>
            <a:srgbClr val="FF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6" name="Rectangle 14"/>
          <p:cNvSpPr>
            <a:spLocks noChangeArrowheads="1"/>
          </p:cNvSpPr>
          <p:nvPr/>
        </p:nvSpPr>
        <p:spPr bwMode="auto">
          <a:xfrm>
            <a:off x="4648200" y="4953000"/>
            <a:ext cx="1371600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7" name="Line 15"/>
          <p:cNvSpPr>
            <a:spLocks noChangeShapeType="1"/>
          </p:cNvSpPr>
          <p:nvPr/>
        </p:nvSpPr>
        <p:spPr bwMode="auto">
          <a:xfrm>
            <a:off x="2667000" y="2590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Line 16"/>
          <p:cNvSpPr>
            <a:spLocks noChangeShapeType="1"/>
          </p:cNvSpPr>
          <p:nvPr/>
        </p:nvSpPr>
        <p:spPr bwMode="auto">
          <a:xfrm>
            <a:off x="4343400" y="259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9" name="Line 17"/>
          <p:cNvSpPr>
            <a:spLocks noChangeShapeType="1"/>
          </p:cNvSpPr>
          <p:nvPr/>
        </p:nvSpPr>
        <p:spPr bwMode="auto">
          <a:xfrm>
            <a:off x="4419600" y="5638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0" name="Line 18"/>
          <p:cNvSpPr>
            <a:spLocks noChangeShapeType="1"/>
          </p:cNvSpPr>
          <p:nvPr/>
        </p:nvSpPr>
        <p:spPr bwMode="auto">
          <a:xfrm>
            <a:off x="2743200" y="5638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Line 19"/>
          <p:cNvSpPr>
            <a:spLocks noChangeShapeType="1"/>
          </p:cNvSpPr>
          <p:nvPr/>
        </p:nvSpPr>
        <p:spPr bwMode="auto">
          <a:xfrm>
            <a:off x="6019800" y="2590800"/>
            <a:ext cx="374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2" name="Line 20"/>
          <p:cNvSpPr>
            <a:spLocks noChangeShapeType="1"/>
          </p:cNvSpPr>
          <p:nvPr/>
        </p:nvSpPr>
        <p:spPr bwMode="auto">
          <a:xfrm>
            <a:off x="6394450" y="25908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3" name="Line 21"/>
          <p:cNvSpPr>
            <a:spLocks noChangeShapeType="1"/>
          </p:cNvSpPr>
          <p:nvPr/>
        </p:nvSpPr>
        <p:spPr bwMode="auto">
          <a:xfrm>
            <a:off x="6394450" y="4114800"/>
            <a:ext cx="311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Line 22"/>
          <p:cNvSpPr>
            <a:spLocks noChangeShapeType="1"/>
          </p:cNvSpPr>
          <p:nvPr/>
        </p:nvSpPr>
        <p:spPr bwMode="auto">
          <a:xfrm>
            <a:off x="6019800" y="56388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5" name="Line 23"/>
          <p:cNvSpPr>
            <a:spLocks noChangeShapeType="1"/>
          </p:cNvSpPr>
          <p:nvPr/>
        </p:nvSpPr>
        <p:spPr bwMode="auto">
          <a:xfrm flipV="1">
            <a:off x="7620000" y="5105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6" name="Line 24"/>
          <p:cNvSpPr>
            <a:spLocks noChangeShapeType="1"/>
          </p:cNvSpPr>
          <p:nvPr/>
        </p:nvSpPr>
        <p:spPr bwMode="auto">
          <a:xfrm>
            <a:off x="228600" y="4114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7" name="Line 25"/>
          <p:cNvSpPr>
            <a:spLocks noChangeShapeType="1"/>
          </p:cNvSpPr>
          <p:nvPr/>
        </p:nvSpPr>
        <p:spPr bwMode="auto">
          <a:xfrm flipV="1">
            <a:off x="1676400" y="29718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8" name="Line 26"/>
          <p:cNvSpPr>
            <a:spLocks noChangeShapeType="1"/>
          </p:cNvSpPr>
          <p:nvPr/>
        </p:nvSpPr>
        <p:spPr bwMode="auto">
          <a:xfrm>
            <a:off x="1676400" y="41148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9" name="Text Box 27"/>
          <p:cNvSpPr txBox="1">
            <a:spLocks noChangeArrowheads="1"/>
          </p:cNvSpPr>
          <p:nvPr/>
        </p:nvSpPr>
        <p:spPr bwMode="auto">
          <a:xfrm>
            <a:off x="636588" y="2408238"/>
            <a:ext cx="21082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/>
              <a:t>HP filter (1 kHz)</a:t>
            </a:r>
            <a:endParaRPr lang="en-US"/>
          </a:p>
        </p:txBody>
      </p:sp>
      <p:sp>
        <p:nvSpPr>
          <p:cNvPr id="31770" name="Text Box 28"/>
          <p:cNvSpPr txBox="1">
            <a:spLocks noChangeArrowheads="1"/>
          </p:cNvSpPr>
          <p:nvPr/>
        </p:nvSpPr>
        <p:spPr bwMode="auto">
          <a:xfrm>
            <a:off x="555625" y="4114800"/>
            <a:ext cx="7651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/>
              <a:t>Digit</a:t>
            </a:r>
            <a:endParaRPr lang="en-US"/>
          </a:p>
        </p:txBody>
      </p:sp>
      <p:sp>
        <p:nvSpPr>
          <p:cNvPr id="31771" name="Text Box 29"/>
          <p:cNvSpPr txBox="1">
            <a:spLocks noChangeArrowheads="1"/>
          </p:cNvSpPr>
          <p:nvPr/>
        </p:nvSpPr>
        <p:spPr bwMode="auto">
          <a:xfrm>
            <a:off x="474663" y="3748088"/>
            <a:ext cx="106203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/>
              <a:t>Spoken</a:t>
            </a:r>
          </a:p>
        </p:txBody>
      </p:sp>
      <p:sp>
        <p:nvSpPr>
          <p:cNvPr id="31772" name="Text Box 30"/>
          <p:cNvSpPr txBox="1">
            <a:spLocks noChangeArrowheads="1"/>
          </p:cNvSpPr>
          <p:nvPr/>
        </p:nvSpPr>
        <p:spPr bwMode="auto">
          <a:xfrm>
            <a:off x="601663" y="5424488"/>
            <a:ext cx="22193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/>
              <a:t>LP filter (800 Hz)</a:t>
            </a:r>
            <a:endParaRPr lang="en-US"/>
          </a:p>
        </p:txBody>
      </p:sp>
      <p:sp>
        <p:nvSpPr>
          <p:cNvPr id="31773" name="Text Box 31"/>
          <p:cNvSpPr txBox="1">
            <a:spLocks noChangeArrowheads="1"/>
          </p:cNvSpPr>
          <p:nvPr/>
        </p:nvSpPr>
        <p:spPr bwMode="auto">
          <a:xfrm>
            <a:off x="3179763" y="3109913"/>
            <a:ext cx="1290637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/>
              <a:t>Limiting </a:t>
            </a:r>
          </a:p>
          <a:p>
            <a:r>
              <a:rPr lang="en-US" b="1"/>
              <a:t>Amplifier</a:t>
            </a:r>
            <a:endParaRPr lang="en-US"/>
          </a:p>
        </p:txBody>
      </p:sp>
      <p:sp>
        <p:nvSpPr>
          <p:cNvPr id="31774" name="Text Box 32"/>
          <p:cNvSpPr txBox="1">
            <a:spLocks noChangeArrowheads="1"/>
          </p:cNvSpPr>
          <p:nvPr/>
        </p:nvSpPr>
        <p:spPr bwMode="auto">
          <a:xfrm>
            <a:off x="3228975" y="6140450"/>
            <a:ext cx="1290638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/>
              <a:t>Limiting </a:t>
            </a:r>
          </a:p>
          <a:p>
            <a:r>
              <a:rPr lang="en-US" b="1"/>
              <a:t>Amplifier</a:t>
            </a:r>
            <a:endParaRPr lang="en-US"/>
          </a:p>
        </p:txBody>
      </p:sp>
      <p:sp>
        <p:nvSpPr>
          <p:cNvPr id="31775" name="Text Box 33"/>
          <p:cNvSpPr txBox="1">
            <a:spLocks noChangeArrowheads="1"/>
          </p:cNvSpPr>
          <p:nvPr/>
        </p:nvSpPr>
        <p:spPr bwMode="auto">
          <a:xfrm>
            <a:off x="4683125" y="2132013"/>
            <a:ext cx="1208088" cy="915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/>
              <a:t>Axis</a:t>
            </a:r>
          </a:p>
          <a:p>
            <a:r>
              <a:rPr lang="en-US" b="1"/>
              <a:t>Crossing</a:t>
            </a:r>
          </a:p>
          <a:p>
            <a:r>
              <a:rPr lang="en-US" b="1"/>
              <a:t>Counter</a:t>
            </a:r>
            <a:endParaRPr lang="en-US"/>
          </a:p>
        </p:txBody>
      </p:sp>
      <p:sp>
        <p:nvSpPr>
          <p:cNvPr id="31776" name="Text Box 34"/>
          <p:cNvSpPr txBox="1">
            <a:spLocks noChangeArrowheads="1"/>
          </p:cNvSpPr>
          <p:nvPr/>
        </p:nvSpPr>
        <p:spPr bwMode="auto">
          <a:xfrm>
            <a:off x="4683125" y="5181600"/>
            <a:ext cx="1208088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/>
              <a:t>Axis</a:t>
            </a:r>
          </a:p>
          <a:p>
            <a:r>
              <a:rPr lang="en-US" b="1"/>
              <a:t>Crossing</a:t>
            </a:r>
          </a:p>
          <a:p>
            <a:r>
              <a:rPr lang="en-US" b="1"/>
              <a:t>Counter</a:t>
            </a:r>
            <a:endParaRPr lang="en-US"/>
          </a:p>
        </p:txBody>
      </p:sp>
      <p:sp>
        <p:nvSpPr>
          <p:cNvPr id="31777" name="Line 35"/>
          <p:cNvSpPr>
            <a:spLocks noChangeShapeType="1"/>
          </p:cNvSpPr>
          <p:nvPr/>
        </p:nvSpPr>
        <p:spPr bwMode="auto">
          <a:xfrm>
            <a:off x="6705600" y="43434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78" name="Line 36"/>
          <p:cNvSpPr>
            <a:spLocks noChangeShapeType="1"/>
          </p:cNvSpPr>
          <p:nvPr/>
        </p:nvSpPr>
        <p:spPr bwMode="auto">
          <a:xfrm>
            <a:off x="6705600" y="47244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79" name="Line 37"/>
          <p:cNvSpPr>
            <a:spLocks noChangeShapeType="1"/>
          </p:cNvSpPr>
          <p:nvPr/>
        </p:nvSpPr>
        <p:spPr bwMode="auto">
          <a:xfrm>
            <a:off x="6705600" y="35814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80" name="Line 38"/>
          <p:cNvSpPr>
            <a:spLocks noChangeShapeType="1"/>
          </p:cNvSpPr>
          <p:nvPr/>
        </p:nvSpPr>
        <p:spPr bwMode="auto">
          <a:xfrm>
            <a:off x="6705600" y="39624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81" name="Line 39"/>
          <p:cNvSpPr>
            <a:spLocks noChangeShapeType="1"/>
          </p:cNvSpPr>
          <p:nvPr/>
        </p:nvSpPr>
        <p:spPr bwMode="auto">
          <a:xfrm>
            <a:off x="7620000" y="31242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82" name="Line 40"/>
          <p:cNvSpPr>
            <a:spLocks noChangeShapeType="1"/>
          </p:cNvSpPr>
          <p:nvPr/>
        </p:nvSpPr>
        <p:spPr bwMode="auto">
          <a:xfrm>
            <a:off x="7010400" y="31242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83" name="Line 41"/>
          <p:cNvSpPr>
            <a:spLocks noChangeShapeType="1"/>
          </p:cNvSpPr>
          <p:nvPr/>
        </p:nvSpPr>
        <p:spPr bwMode="auto">
          <a:xfrm>
            <a:off x="7315200" y="31242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84" name="Line 42"/>
          <p:cNvSpPr>
            <a:spLocks noChangeShapeType="1"/>
          </p:cNvSpPr>
          <p:nvPr/>
        </p:nvSpPr>
        <p:spPr bwMode="auto">
          <a:xfrm>
            <a:off x="7924800" y="31242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85" name="Line 43"/>
          <p:cNvSpPr>
            <a:spLocks noChangeShapeType="1"/>
          </p:cNvSpPr>
          <p:nvPr/>
        </p:nvSpPr>
        <p:spPr bwMode="auto">
          <a:xfrm>
            <a:off x="8229600" y="31242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86" name="Text Box 44"/>
          <p:cNvSpPr txBox="1">
            <a:spLocks noChangeArrowheads="1"/>
          </p:cNvSpPr>
          <p:nvPr/>
        </p:nvSpPr>
        <p:spPr bwMode="auto">
          <a:xfrm>
            <a:off x="6380163" y="5105400"/>
            <a:ext cx="63658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/>
              <a:t>200</a:t>
            </a:r>
            <a:endParaRPr lang="en-US"/>
          </a:p>
        </p:txBody>
      </p:sp>
      <p:sp>
        <p:nvSpPr>
          <p:cNvPr id="31787" name="Text Box 45"/>
          <p:cNvSpPr txBox="1">
            <a:spLocks noChangeArrowheads="1"/>
          </p:cNvSpPr>
          <p:nvPr/>
        </p:nvSpPr>
        <p:spPr bwMode="auto">
          <a:xfrm>
            <a:off x="8331200" y="5105400"/>
            <a:ext cx="636588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/>
              <a:t>800</a:t>
            </a:r>
            <a:endParaRPr lang="en-US"/>
          </a:p>
          <a:p>
            <a:r>
              <a:rPr lang="en-US"/>
              <a:t>(Hz)</a:t>
            </a:r>
          </a:p>
        </p:txBody>
      </p:sp>
      <p:sp>
        <p:nvSpPr>
          <p:cNvPr id="31788" name="Text Box 46"/>
          <p:cNvSpPr txBox="1">
            <a:spLocks noChangeArrowheads="1"/>
          </p:cNvSpPr>
          <p:nvPr/>
        </p:nvSpPr>
        <p:spPr bwMode="auto">
          <a:xfrm>
            <a:off x="6438900" y="3748088"/>
            <a:ext cx="3349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31789" name="Text Box 47"/>
          <p:cNvSpPr txBox="1">
            <a:spLocks noChangeArrowheads="1"/>
          </p:cNvSpPr>
          <p:nvPr/>
        </p:nvSpPr>
        <p:spPr bwMode="auto">
          <a:xfrm>
            <a:off x="6451600" y="2971800"/>
            <a:ext cx="3349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/>
              <a:t>3</a:t>
            </a:r>
            <a:endParaRPr lang="en-US"/>
          </a:p>
        </p:txBody>
      </p:sp>
      <p:sp>
        <p:nvSpPr>
          <p:cNvPr id="31790" name="Text Box 48"/>
          <p:cNvSpPr txBox="1">
            <a:spLocks noChangeArrowheads="1"/>
          </p:cNvSpPr>
          <p:nvPr/>
        </p:nvSpPr>
        <p:spPr bwMode="auto">
          <a:xfrm>
            <a:off x="6446838" y="4510088"/>
            <a:ext cx="334962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31791" name="Rectangle 49"/>
          <p:cNvSpPr>
            <a:spLocks noChangeArrowheads="1"/>
          </p:cNvSpPr>
          <p:nvPr/>
        </p:nvSpPr>
        <p:spPr bwMode="auto">
          <a:xfrm>
            <a:off x="6324600" y="2681288"/>
            <a:ext cx="755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(kHz)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200400" y="695325"/>
            <a:ext cx="2773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The  60’s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93700" y="1633538"/>
            <a:ext cx="794543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Better digit recognition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Breakthroughs:  Spectrum Estimation (FFT,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cepstra, LPC), Dynamic Time Warp (DTW),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and Hidden Markov Model (HMM) theory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1969 Pierce letter to JASA: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“Whither Speech Recognition?”</a:t>
            </a:r>
            <a:endParaRPr lang="en-US" sz="2800"/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895600" y="695325"/>
            <a:ext cx="3789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Pierce Letter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066800" y="1639888"/>
            <a:ext cx="727233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1969 JASA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Pierce led Bell Labs Communications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Sciences Division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Skeptical about progress in speech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recognition, motives, scientific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approach 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Came after two decades of research by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many labs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35845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6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028825" y="576263"/>
            <a:ext cx="6473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Pierce Letter </a:t>
            </a:r>
            <a:r>
              <a:rPr lang="en-US" sz="36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(Continued)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52450" y="2063750"/>
            <a:ext cx="7135813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40000"/>
              </a:lnSpc>
              <a:buClr>
                <a:srgbClr val="CC3300"/>
              </a:buClr>
            </a:pPr>
            <a:r>
              <a:rPr lang="en-US" sz="2800">
                <a:latin typeface="Comic Sans MS" pitchFamily="-109" charset="0"/>
              </a:rPr>
              <a:t>ASR research was government-supported.</a:t>
            </a:r>
          </a:p>
          <a:p>
            <a:pPr marL="514350" lvl="1" algn="l">
              <a:lnSpc>
                <a:spcPct val="140000"/>
              </a:lnSpc>
              <a:buClr>
                <a:srgbClr val="CC3300"/>
              </a:buClr>
            </a:pPr>
            <a:r>
              <a:rPr lang="en-US" sz="2800">
                <a:latin typeface="Comic Sans MS" pitchFamily="-109" charset="0"/>
              </a:rPr>
              <a:t/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He asked:</a:t>
            </a:r>
          </a:p>
          <a:p>
            <a:pPr lvl="2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Is this wise?</a:t>
            </a:r>
          </a:p>
          <a:p>
            <a:pPr lvl="2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Are we getting our money’s worth?</a:t>
            </a:r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4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143125" y="500063"/>
            <a:ext cx="4702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Purpose for ASR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52450" y="2097088"/>
            <a:ext cx="7316788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Talking to machine had (“gone downhill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since…….Radio Rex”)</a:t>
            </a:r>
          </a:p>
          <a:p>
            <a:pPr marL="514350" lvl="1" algn="l">
              <a:lnSpc>
                <a:spcPct val="130000"/>
              </a:lnSpc>
              <a:buClr>
                <a:srgbClr val="CC3300"/>
              </a:buClr>
            </a:pPr>
            <a:r>
              <a:rPr lang="en-US" sz="2800" i="1">
                <a:latin typeface="Comic Sans MS" pitchFamily="-109" charset="0"/>
              </a:rPr>
              <a:t>Main point:  to really get somewhere, </a:t>
            </a:r>
            <a:br>
              <a:rPr lang="en-US" sz="2800" i="1">
                <a:latin typeface="Comic Sans MS" pitchFamily="-109" charset="0"/>
              </a:rPr>
            </a:br>
            <a:r>
              <a:rPr lang="en-US" sz="2800" i="1">
                <a:latin typeface="Comic Sans MS" pitchFamily="-109" charset="0"/>
              </a:rPr>
              <a:t>need intelligence, language</a:t>
            </a:r>
            <a:endParaRPr lang="en-US" sz="2800">
              <a:latin typeface="Comic Sans MS" pitchFamily="-109" charset="0"/>
            </a:endParaRP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Learning about speech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Main point:  need to do science, not just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test “mad schemes</a:t>
            </a:r>
            <a:r>
              <a:rPr lang="en-US" sz="2800" b="1"/>
              <a:t>”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42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957388" y="576263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1971-76 ARPA Project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04800" y="1744663"/>
            <a:ext cx="7745413" cy="428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Focus on Speech Understanding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Main work at 3 sites:  System Development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Corporation, CMU and BBN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Other work at Lincoln, SRI, Berkeley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Goal was 1000-word ASR, a few speakers,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connected speech, constrained grammar,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less than 10% semantic error</a:t>
            </a:r>
            <a:endParaRPr lang="en-US" sz="2800" b="1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41989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352800" y="619125"/>
            <a:ext cx="2105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Results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14400" y="2139950"/>
            <a:ext cx="6780213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Only CMU Harpy fulfilled goals -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used LPC, segments, lots of high level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knowledge, learned from Dragon *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(Baker)</a:t>
            </a:r>
            <a:endParaRPr lang="en-US" sz="2800" b="1">
              <a:latin typeface="Comic Sans MS" pitchFamily="-109" charset="0"/>
            </a:endParaRP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</a:pPr>
            <a:endParaRPr lang="en-US" sz="2800" b="1">
              <a:latin typeface="Comic Sans MS" pitchFamily="-109" charset="0"/>
            </a:endParaRPr>
          </a:p>
          <a:p>
            <a:pPr marL="514350" lvl="1" algn="l">
              <a:buClr>
                <a:srgbClr val="CC3300"/>
              </a:buClr>
            </a:pPr>
            <a:r>
              <a:rPr lang="en-US" b="1">
                <a:latin typeface="Comic Sans MS" pitchFamily="-109" charset="0"/>
              </a:rPr>
              <a:t>* The CMU system done in the early ‘70’s; </a:t>
            </a:r>
            <a:br>
              <a:rPr lang="en-US" b="1">
                <a:latin typeface="Comic Sans MS" pitchFamily="-109" charset="0"/>
              </a:rPr>
            </a:br>
            <a:r>
              <a:rPr lang="en-US" b="1">
                <a:latin typeface="Comic Sans MS" pitchFamily="-109" charset="0"/>
              </a:rPr>
              <a:t>as opposed to the company formed in the ‘80’s</a:t>
            </a:r>
            <a:endParaRPr lang="en-US" sz="2800" b="1">
              <a:latin typeface="Comic Sans MS" pitchFamily="-109" charset="0"/>
            </a:endParaRPr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44037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8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895600" y="619125"/>
            <a:ext cx="5073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Achieved by 1976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066800" y="2173288"/>
            <a:ext cx="652780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Spectral and cepstral features, LPC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Some work with phonetic features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Incorporating syntax and semantics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Initial Neural Network approaches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DTW-based systems (many)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HMM-based systems (Dragon, IBM)</a:t>
            </a:r>
            <a:endParaRPr lang="en-US" sz="2800" b="1"/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46085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86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2917825" y="0"/>
            <a:ext cx="43672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Automatic Speech </a:t>
            </a:r>
            <a:br>
              <a:rPr lang="en-US" sz="36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</a:br>
            <a:r>
              <a:rPr lang="en-US" sz="36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Recognition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2520950" y="1447800"/>
            <a:ext cx="5184775" cy="5334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b="1"/>
              <a:t>Data Collection</a:t>
            </a:r>
            <a:endParaRPr lang="en-US" sz="2400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2520950" y="2286000"/>
            <a:ext cx="5184775" cy="5334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b="1"/>
              <a:t>Pre-processing</a:t>
            </a:r>
            <a:endParaRPr lang="en-US" sz="2400"/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2520950" y="3124200"/>
            <a:ext cx="5184775" cy="5334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b="1"/>
              <a:t>Feature Extraction (Framewise)</a:t>
            </a:r>
            <a:endParaRPr lang="en-US" sz="2400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2522538" y="3962400"/>
            <a:ext cx="5184775" cy="5334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b="1"/>
              <a:t>Hypothesis Generation</a:t>
            </a:r>
            <a:endParaRPr lang="en-US" sz="2400"/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2522538" y="4800600"/>
            <a:ext cx="5184775" cy="5334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b="1"/>
              <a:t>Cost Estimator</a:t>
            </a:r>
            <a:endParaRPr lang="en-US" sz="2400"/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>
            <a:off x="2522538" y="5638800"/>
            <a:ext cx="5184775" cy="5334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b="1"/>
              <a:t>Decoding</a:t>
            </a:r>
            <a:endParaRPr lang="en-US" sz="2400"/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>
            <a:off x="4999038" y="1981200"/>
            <a:ext cx="2286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8" name="AutoShape 10"/>
          <p:cNvSpPr>
            <a:spLocks noChangeArrowheads="1"/>
          </p:cNvSpPr>
          <p:nvPr/>
        </p:nvSpPr>
        <p:spPr bwMode="auto">
          <a:xfrm>
            <a:off x="4999038" y="2819400"/>
            <a:ext cx="2286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>
            <a:off x="4999038" y="3657600"/>
            <a:ext cx="2286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0" name="AutoShape 12"/>
          <p:cNvSpPr>
            <a:spLocks noChangeArrowheads="1"/>
          </p:cNvSpPr>
          <p:nvPr/>
        </p:nvSpPr>
        <p:spPr bwMode="auto">
          <a:xfrm>
            <a:off x="4999038" y="4495800"/>
            <a:ext cx="2286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1" name="AutoShape 13"/>
          <p:cNvSpPr>
            <a:spLocks noChangeArrowheads="1"/>
          </p:cNvSpPr>
          <p:nvPr/>
        </p:nvSpPr>
        <p:spPr bwMode="auto">
          <a:xfrm>
            <a:off x="4999038" y="5334000"/>
            <a:ext cx="2286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8142" name="Group 14"/>
          <p:cNvGrpSpPr>
            <a:grpSpLocks/>
          </p:cNvGrpSpPr>
          <p:nvPr/>
        </p:nvGrpSpPr>
        <p:grpSpPr bwMode="auto">
          <a:xfrm>
            <a:off x="2035175" y="1295400"/>
            <a:ext cx="6575425" cy="76200"/>
            <a:chOff x="1282" y="1296"/>
            <a:chExt cx="4142" cy="48"/>
          </a:xfrm>
        </p:grpSpPr>
        <p:sp>
          <p:nvSpPr>
            <p:cNvPr id="48143" name="Line 1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4" name="Line 1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 descr="Slid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reeform 4"/>
          <p:cNvSpPr>
            <a:spLocks/>
          </p:cNvSpPr>
          <p:nvPr/>
        </p:nvSpPr>
        <p:spPr bwMode="auto">
          <a:xfrm>
            <a:off x="533400" y="1954213"/>
            <a:ext cx="7848600" cy="1930400"/>
          </a:xfrm>
          <a:custGeom>
            <a:avLst/>
            <a:gdLst>
              <a:gd name="T0" fmla="*/ 0 w 4944"/>
              <a:gd name="T1" fmla="*/ 2147483647 h 1216"/>
              <a:gd name="T2" fmla="*/ 2147483647 w 4944"/>
              <a:gd name="T3" fmla="*/ 2147483647 h 1216"/>
              <a:gd name="T4" fmla="*/ 2147483647 w 4944"/>
              <a:gd name="T5" fmla="*/ 2147483647 h 1216"/>
              <a:gd name="T6" fmla="*/ 2147483647 w 4944"/>
              <a:gd name="T7" fmla="*/ 2147483647 h 1216"/>
              <a:gd name="T8" fmla="*/ 2147483647 w 4944"/>
              <a:gd name="T9" fmla="*/ 2147483647 h 1216"/>
              <a:gd name="T10" fmla="*/ 2147483647 w 4944"/>
              <a:gd name="T11" fmla="*/ 2147483647 h 1216"/>
              <a:gd name="T12" fmla="*/ 2147483647 w 4944"/>
              <a:gd name="T13" fmla="*/ 2147483647 h 1216"/>
              <a:gd name="T14" fmla="*/ 2147483647 w 4944"/>
              <a:gd name="T15" fmla="*/ 2147483647 h 1216"/>
              <a:gd name="T16" fmla="*/ 2147483647 w 4944"/>
              <a:gd name="T17" fmla="*/ 2147483647 h 1216"/>
              <a:gd name="T18" fmla="*/ 2147483647 w 4944"/>
              <a:gd name="T19" fmla="*/ 2147483647 h 1216"/>
              <a:gd name="T20" fmla="*/ 2147483647 w 4944"/>
              <a:gd name="T21" fmla="*/ 2147483647 h 1216"/>
              <a:gd name="T22" fmla="*/ 2147483647 w 4944"/>
              <a:gd name="T23" fmla="*/ 2147483647 h 1216"/>
              <a:gd name="T24" fmla="*/ 2147483647 w 4944"/>
              <a:gd name="T25" fmla="*/ 2147483647 h 1216"/>
              <a:gd name="T26" fmla="*/ 2147483647 w 4944"/>
              <a:gd name="T27" fmla="*/ 2147483647 h 1216"/>
              <a:gd name="T28" fmla="*/ 2147483647 w 4944"/>
              <a:gd name="T29" fmla="*/ 2147483647 h 1216"/>
              <a:gd name="T30" fmla="*/ 2147483647 w 4944"/>
              <a:gd name="T31" fmla="*/ 2147483647 h 1216"/>
              <a:gd name="T32" fmla="*/ 2147483647 w 4944"/>
              <a:gd name="T33" fmla="*/ 2147483647 h 1216"/>
              <a:gd name="T34" fmla="*/ 2147483647 w 4944"/>
              <a:gd name="T35" fmla="*/ 2147483647 h 1216"/>
              <a:gd name="T36" fmla="*/ 2147483647 w 4944"/>
              <a:gd name="T37" fmla="*/ 2147483647 h 1216"/>
              <a:gd name="T38" fmla="*/ 2147483647 w 4944"/>
              <a:gd name="T39" fmla="*/ 2147483647 h 1216"/>
              <a:gd name="T40" fmla="*/ 2147483647 w 4944"/>
              <a:gd name="T41" fmla="*/ 2147483647 h 121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944"/>
              <a:gd name="T64" fmla="*/ 0 h 1216"/>
              <a:gd name="T65" fmla="*/ 4944 w 4944"/>
              <a:gd name="T66" fmla="*/ 1216 h 121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944" h="1216">
                <a:moveTo>
                  <a:pt x="0" y="976"/>
                </a:moveTo>
                <a:cubicBezTo>
                  <a:pt x="136" y="496"/>
                  <a:pt x="272" y="16"/>
                  <a:pt x="384" y="16"/>
                </a:cubicBezTo>
                <a:cubicBezTo>
                  <a:pt x="496" y="16"/>
                  <a:pt x="568" y="872"/>
                  <a:pt x="672" y="976"/>
                </a:cubicBezTo>
                <a:cubicBezTo>
                  <a:pt x="776" y="1080"/>
                  <a:pt x="912" y="648"/>
                  <a:pt x="1008" y="640"/>
                </a:cubicBezTo>
                <a:cubicBezTo>
                  <a:pt x="1104" y="632"/>
                  <a:pt x="1168" y="912"/>
                  <a:pt x="1248" y="928"/>
                </a:cubicBezTo>
                <a:cubicBezTo>
                  <a:pt x="1328" y="944"/>
                  <a:pt x="1408" y="728"/>
                  <a:pt x="1488" y="736"/>
                </a:cubicBezTo>
                <a:cubicBezTo>
                  <a:pt x="1568" y="744"/>
                  <a:pt x="1656" y="960"/>
                  <a:pt x="1728" y="976"/>
                </a:cubicBezTo>
                <a:cubicBezTo>
                  <a:pt x="1800" y="992"/>
                  <a:pt x="1872" y="840"/>
                  <a:pt x="1920" y="832"/>
                </a:cubicBezTo>
                <a:cubicBezTo>
                  <a:pt x="1968" y="824"/>
                  <a:pt x="1952" y="1040"/>
                  <a:pt x="2016" y="928"/>
                </a:cubicBezTo>
                <a:cubicBezTo>
                  <a:pt x="2080" y="816"/>
                  <a:pt x="2192" y="128"/>
                  <a:pt x="2304" y="160"/>
                </a:cubicBezTo>
                <a:cubicBezTo>
                  <a:pt x="2416" y="192"/>
                  <a:pt x="2584" y="1024"/>
                  <a:pt x="2688" y="1120"/>
                </a:cubicBezTo>
                <a:cubicBezTo>
                  <a:pt x="2792" y="1216"/>
                  <a:pt x="2848" y="768"/>
                  <a:pt x="2928" y="736"/>
                </a:cubicBezTo>
                <a:cubicBezTo>
                  <a:pt x="3008" y="704"/>
                  <a:pt x="3088" y="920"/>
                  <a:pt x="3168" y="928"/>
                </a:cubicBezTo>
                <a:cubicBezTo>
                  <a:pt x="3248" y="936"/>
                  <a:pt x="3328" y="776"/>
                  <a:pt x="3408" y="784"/>
                </a:cubicBezTo>
                <a:cubicBezTo>
                  <a:pt x="3488" y="792"/>
                  <a:pt x="3592" y="968"/>
                  <a:pt x="3648" y="976"/>
                </a:cubicBezTo>
                <a:cubicBezTo>
                  <a:pt x="3704" y="984"/>
                  <a:pt x="3712" y="840"/>
                  <a:pt x="3744" y="832"/>
                </a:cubicBezTo>
                <a:cubicBezTo>
                  <a:pt x="3776" y="824"/>
                  <a:pt x="3776" y="1064"/>
                  <a:pt x="3840" y="928"/>
                </a:cubicBezTo>
                <a:cubicBezTo>
                  <a:pt x="3904" y="792"/>
                  <a:pt x="4024" y="0"/>
                  <a:pt x="4128" y="16"/>
                </a:cubicBezTo>
                <a:cubicBezTo>
                  <a:pt x="4232" y="32"/>
                  <a:pt x="4360" y="920"/>
                  <a:pt x="4464" y="1024"/>
                </a:cubicBezTo>
                <a:cubicBezTo>
                  <a:pt x="4568" y="1128"/>
                  <a:pt x="4672" y="672"/>
                  <a:pt x="4752" y="640"/>
                </a:cubicBezTo>
                <a:cubicBezTo>
                  <a:pt x="4832" y="608"/>
                  <a:pt x="4912" y="800"/>
                  <a:pt x="4944" y="832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0179" name="Group 5"/>
          <p:cNvGrpSpPr>
            <a:grpSpLocks/>
          </p:cNvGrpSpPr>
          <p:nvPr/>
        </p:nvGrpSpPr>
        <p:grpSpPr bwMode="auto">
          <a:xfrm>
            <a:off x="533400" y="3848100"/>
            <a:ext cx="4724400" cy="304800"/>
            <a:chOff x="336" y="2160"/>
            <a:chExt cx="2976" cy="192"/>
          </a:xfrm>
        </p:grpSpPr>
        <p:sp>
          <p:nvSpPr>
            <p:cNvPr id="50194" name="Line 6"/>
            <p:cNvSpPr>
              <a:spLocks noChangeShapeType="1"/>
            </p:cNvSpPr>
            <p:nvPr/>
          </p:nvSpPr>
          <p:spPr bwMode="auto">
            <a:xfrm>
              <a:off x="336" y="2160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5" name="Line 7"/>
            <p:cNvSpPr>
              <a:spLocks noChangeShapeType="1"/>
            </p:cNvSpPr>
            <p:nvPr/>
          </p:nvSpPr>
          <p:spPr bwMode="auto">
            <a:xfrm>
              <a:off x="3312" y="2160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6" name="Line 8"/>
            <p:cNvSpPr>
              <a:spLocks noChangeShapeType="1"/>
            </p:cNvSpPr>
            <p:nvPr/>
          </p:nvSpPr>
          <p:spPr bwMode="auto">
            <a:xfrm>
              <a:off x="336" y="2352"/>
              <a:ext cx="297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180" name="Group 9"/>
          <p:cNvGrpSpPr>
            <a:grpSpLocks/>
          </p:cNvGrpSpPr>
          <p:nvPr/>
        </p:nvGrpSpPr>
        <p:grpSpPr bwMode="auto">
          <a:xfrm>
            <a:off x="3276600" y="4468813"/>
            <a:ext cx="4724400" cy="304800"/>
            <a:chOff x="2064" y="2592"/>
            <a:chExt cx="2976" cy="192"/>
          </a:xfrm>
        </p:grpSpPr>
        <p:sp>
          <p:nvSpPr>
            <p:cNvPr id="50191" name="Line 10"/>
            <p:cNvSpPr>
              <a:spLocks noChangeShapeType="1"/>
            </p:cNvSpPr>
            <p:nvPr/>
          </p:nvSpPr>
          <p:spPr bwMode="auto">
            <a:xfrm>
              <a:off x="2064" y="2592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2" name="Line 11"/>
            <p:cNvSpPr>
              <a:spLocks noChangeShapeType="1"/>
            </p:cNvSpPr>
            <p:nvPr/>
          </p:nvSpPr>
          <p:spPr bwMode="auto">
            <a:xfrm>
              <a:off x="5040" y="2592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3" name="Line 12"/>
            <p:cNvSpPr>
              <a:spLocks noChangeShapeType="1"/>
            </p:cNvSpPr>
            <p:nvPr/>
          </p:nvSpPr>
          <p:spPr bwMode="auto">
            <a:xfrm>
              <a:off x="2064" y="2784"/>
              <a:ext cx="297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181" name="Text Box 13"/>
          <p:cNvSpPr txBox="1">
            <a:spLocks noChangeArrowheads="1"/>
          </p:cNvSpPr>
          <p:nvPr/>
        </p:nvSpPr>
        <p:spPr bwMode="auto">
          <a:xfrm>
            <a:off x="2101850" y="3783013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0066FF"/>
                </a:solidFill>
                <a:latin typeface="Arial" pitchFamily="-109" charset="0"/>
              </a:rPr>
              <a:t>Frame 1</a:t>
            </a:r>
          </a:p>
        </p:txBody>
      </p:sp>
      <p:sp>
        <p:nvSpPr>
          <p:cNvPr id="50182" name="Text Box 14"/>
          <p:cNvSpPr txBox="1">
            <a:spLocks noChangeArrowheads="1"/>
          </p:cNvSpPr>
          <p:nvPr/>
        </p:nvSpPr>
        <p:spPr bwMode="auto">
          <a:xfrm>
            <a:off x="5029200" y="4392613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0066FF"/>
                </a:solidFill>
                <a:latin typeface="Arial" pitchFamily="-109" charset="0"/>
              </a:rPr>
              <a:t>Frame 2</a:t>
            </a:r>
          </a:p>
        </p:txBody>
      </p:sp>
      <p:sp>
        <p:nvSpPr>
          <p:cNvPr id="50183" name="AutoShape 15"/>
          <p:cNvSpPr>
            <a:spLocks noChangeArrowheads="1"/>
          </p:cNvSpPr>
          <p:nvPr/>
        </p:nvSpPr>
        <p:spPr bwMode="auto">
          <a:xfrm>
            <a:off x="1792288" y="4164013"/>
            <a:ext cx="533400" cy="914400"/>
          </a:xfrm>
          <a:prstGeom prst="downArrow">
            <a:avLst>
              <a:gd name="adj1" fmla="val 50000"/>
              <a:gd name="adj2" fmla="val 4285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4" name="AutoShape 16"/>
          <p:cNvSpPr>
            <a:spLocks noChangeArrowheads="1"/>
          </p:cNvSpPr>
          <p:nvPr/>
        </p:nvSpPr>
        <p:spPr bwMode="auto">
          <a:xfrm>
            <a:off x="5457825" y="4773613"/>
            <a:ext cx="533400" cy="914400"/>
          </a:xfrm>
          <a:prstGeom prst="downArrow">
            <a:avLst>
              <a:gd name="adj1" fmla="val 50000"/>
              <a:gd name="adj2" fmla="val 4285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5" name="Text Box 17"/>
          <p:cNvSpPr txBox="1">
            <a:spLocks noChangeArrowheads="1"/>
          </p:cNvSpPr>
          <p:nvPr/>
        </p:nvSpPr>
        <p:spPr bwMode="auto">
          <a:xfrm>
            <a:off x="1077913" y="5546725"/>
            <a:ext cx="196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0066FF"/>
                </a:solidFill>
                <a:latin typeface="Arial" pitchFamily="-109" charset="0"/>
              </a:rPr>
              <a:t>Feature Vector</a:t>
            </a:r>
            <a:br>
              <a:rPr lang="en-US" sz="2000" b="1">
                <a:solidFill>
                  <a:srgbClr val="0066FF"/>
                </a:solidFill>
                <a:latin typeface="Arial" pitchFamily="-109" charset="0"/>
              </a:rPr>
            </a:br>
            <a:r>
              <a:rPr lang="en-US" sz="2000" b="1">
                <a:solidFill>
                  <a:srgbClr val="0066FF"/>
                </a:solidFill>
                <a:latin typeface="Arial" pitchFamily="-109" charset="0"/>
              </a:rPr>
              <a:t>X</a:t>
            </a:r>
            <a:r>
              <a:rPr lang="en-US" sz="2000" b="1" baseline="-25000">
                <a:solidFill>
                  <a:srgbClr val="0066FF"/>
                </a:solidFill>
                <a:latin typeface="Arial" pitchFamily="-109" charset="0"/>
              </a:rPr>
              <a:t>1</a:t>
            </a:r>
            <a:endParaRPr lang="en-US" sz="2000" b="1">
              <a:solidFill>
                <a:srgbClr val="0066FF"/>
              </a:solidFill>
              <a:latin typeface="Arial" pitchFamily="-109" charset="0"/>
            </a:endParaRPr>
          </a:p>
        </p:txBody>
      </p:sp>
      <p:sp>
        <p:nvSpPr>
          <p:cNvPr id="50186" name="Text Box 18"/>
          <p:cNvSpPr txBox="1">
            <a:spLocks noChangeArrowheads="1"/>
          </p:cNvSpPr>
          <p:nvPr/>
        </p:nvSpPr>
        <p:spPr bwMode="auto">
          <a:xfrm>
            <a:off x="4743450" y="5699125"/>
            <a:ext cx="196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0066FF"/>
                </a:solidFill>
                <a:latin typeface="Arial" pitchFamily="-109" charset="0"/>
              </a:rPr>
              <a:t>Feature Vector</a:t>
            </a:r>
            <a:br>
              <a:rPr lang="en-US" sz="2000" b="1">
                <a:solidFill>
                  <a:srgbClr val="0066FF"/>
                </a:solidFill>
                <a:latin typeface="Arial" pitchFamily="-109" charset="0"/>
              </a:rPr>
            </a:br>
            <a:r>
              <a:rPr lang="en-US" sz="2000" b="1">
                <a:solidFill>
                  <a:srgbClr val="0066FF"/>
                </a:solidFill>
                <a:latin typeface="Arial" pitchFamily="-109" charset="0"/>
              </a:rPr>
              <a:t>X</a:t>
            </a:r>
            <a:r>
              <a:rPr lang="en-US" sz="2000" b="1" baseline="-25000">
                <a:solidFill>
                  <a:srgbClr val="0066FF"/>
                </a:solidFill>
                <a:latin typeface="Arial" pitchFamily="-109" charset="0"/>
              </a:rPr>
              <a:t>2</a:t>
            </a:r>
            <a:endParaRPr lang="en-US" sz="2000" b="1">
              <a:solidFill>
                <a:srgbClr val="0066FF"/>
              </a:solidFill>
              <a:latin typeface="Arial" pitchFamily="-109" charset="0"/>
            </a:endParaRPr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2789238" y="6350"/>
            <a:ext cx="46402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Framewise Analysis </a:t>
            </a:r>
          </a:p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of Speech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grpSp>
        <p:nvGrpSpPr>
          <p:cNvPr id="50188" name="Group 20"/>
          <p:cNvGrpSpPr>
            <a:grpSpLocks/>
          </p:cNvGrpSpPr>
          <p:nvPr/>
        </p:nvGrpSpPr>
        <p:grpSpPr bwMode="auto">
          <a:xfrm>
            <a:off x="2035175" y="1295400"/>
            <a:ext cx="6575425" cy="76200"/>
            <a:chOff x="1282" y="1296"/>
            <a:chExt cx="4142" cy="48"/>
          </a:xfrm>
        </p:grpSpPr>
        <p:sp>
          <p:nvSpPr>
            <p:cNvPr id="50189" name="Line 21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0" name="Line 22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944688" y="665163"/>
            <a:ext cx="6691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1970’s Feature Extraction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066800" y="2173288"/>
            <a:ext cx="6643688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Filter banks - explicit, or FFT-based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Cepstra - Fourier components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of log spectrum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LPC - linear predictive coding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(related to acoustic tube)</a:t>
            </a:r>
          </a:p>
        </p:txBody>
      </p:sp>
      <p:grpSp>
        <p:nvGrpSpPr>
          <p:cNvPr id="52228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52229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0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3436938" y="665163"/>
            <a:ext cx="3579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LPC Spectrum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grpSp>
        <p:nvGrpSpPr>
          <p:cNvPr id="54275" name="Group 5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54279" name="Line 6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0" name="Line 7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4276" name="Group 10"/>
          <p:cNvGrpSpPr>
            <a:grpSpLocks/>
          </p:cNvGrpSpPr>
          <p:nvPr/>
        </p:nvGrpSpPr>
        <p:grpSpPr bwMode="auto">
          <a:xfrm>
            <a:off x="1828800" y="1447800"/>
            <a:ext cx="7315200" cy="4813300"/>
            <a:chOff x="1152" y="1372"/>
            <a:chExt cx="4075" cy="2168"/>
          </a:xfrm>
        </p:grpSpPr>
        <p:pic>
          <p:nvPicPr>
            <p:cNvPr id="54277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372"/>
              <a:ext cx="4075" cy="1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278" name="Picture 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2640"/>
              <a:ext cx="4075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3436938" y="665163"/>
            <a:ext cx="4402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LPC Model Order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pic>
        <p:nvPicPr>
          <p:cNvPr id="5632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360488"/>
            <a:ext cx="5645150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6324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56327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28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6325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5786438"/>
            <a:ext cx="52578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Rectangle 10"/>
          <p:cNvSpPr>
            <a:spLocks noChangeArrowheads="1"/>
          </p:cNvSpPr>
          <p:nvPr/>
        </p:nvSpPr>
        <p:spPr bwMode="auto">
          <a:xfrm>
            <a:off x="6781800" y="5235575"/>
            <a:ext cx="152400" cy="8461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305050" y="692150"/>
            <a:ext cx="5016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Spectral Estimation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grpSp>
        <p:nvGrpSpPr>
          <p:cNvPr id="58371" name="Group 4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58403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4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372" name="Line 7"/>
          <p:cNvSpPr>
            <a:spLocks noChangeShapeType="1"/>
          </p:cNvSpPr>
          <p:nvPr/>
        </p:nvSpPr>
        <p:spPr bwMode="auto">
          <a:xfrm>
            <a:off x="838200" y="2743200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3" name="Line 8"/>
          <p:cNvSpPr>
            <a:spLocks noChangeShapeType="1"/>
          </p:cNvSpPr>
          <p:nvPr/>
        </p:nvSpPr>
        <p:spPr bwMode="auto">
          <a:xfrm>
            <a:off x="838200" y="3200400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4" name="Line 9"/>
          <p:cNvSpPr>
            <a:spLocks noChangeShapeType="1"/>
          </p:cNvSpPr>
          <p:nvPr/>
        </p:nvSpPr>
        <p:spPr bwMode="auto">
          <a:xfrm>
            <a:off x="838200" y="3657600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5" name="Line 10"/>
          <p:cNvSpPr>
            <a:spLocks noChangeShapeType="1"/>
          </p:cNvSpPr>
          <p:nvPr/>
        </p:nvSpPr>
        <p:spPr bwMode="auto">
          <a:xfrm>
            <a:off x="838200" y="4114800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6" name="Line 11"/>
          <p:cNvSpPr>
            <a:spLocks noChangeShapeType="1"/>
          </p:cNvSpPr>
          <p:nvPr/>
        </p:nvSpPr>
        <p:spPr bwMode="auto">
          <a:xfrm>
            <a:off x="838200" y="4572000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7" name="Line 12"/>
          <p:cNvSpPr>
            <a:spLocks noChangeShapeType="1"/>
          </p:cNvSpPr>
          <p:nvPr/>
        </p:nvSpPr>
        <p:spPr bwMode="auto">
          <a:xfrm>
            <a:off x="838200" y="5029200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8" name="Line 13"/>
          <p:cNvSpPr>
            <a:spLocks noChangeShapeType="1"/>
          </p:cNvSpPr>
          <p:nvPr/>
        </p:nvSpPr>
        <p:spPr bwMode="auto">
          <a:xfrm>
            <a:off x="838200" y="5486400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9" name="Line 14"/>
          <p:cNvSpPr>
            <a:spLocks noChangeShapeType="1"/>
          </p:cNvSpPr>
          <p:nvPr/>
        </p:nvSpPr>
        <p:spPr bwMode="auto">
          <a:xfrm>
            <a:off x="838200" y="5943600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0" name="Line 15"/>
          <p:cNvSpPr>
            <a:spLocks noChangeShapeType="1"/>
          </p:cNvSpPr>
          <p:nvPr/>
        </p:nvSpPr>
        <p:spPr bwMode="auto">
          <a:xfrm>
            <a:off x="3886200" y="22860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1" name="Line 16"/>
          <p:cNvSpPr>
            <a:spLocks noChangeShapeType="1"/>
          </p:cNvSpPr>
          <p:nvPr/>
        </p:nvSpPr>
        <p:spPr bwMode="auto">
          <a:xfrm>
            <a:off x="5638800" y="22860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2" name="Line 17"/>
          <p:cNvSpPr>
            <a:spLocks noChangeShapeType="1"/>
          </p:cNvSpPr>
          <p:nvPr/>
        </p:nvSpPr>
        <p:spPr bwMode="auto">
          <a:xfrm>
            <a:off x="7162800" y="22860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3" name="Text Box 18"/>
          <p:cNvSpPr txBox="1">
            <a:spLocks noChangeArrowheads="1"/>
          </p:cNvSpPr>
          <p:nvPr/>
        </p:nvSpPr>
        <p:spPr bwMode="auto">
          <a:xfrm>
            <a:off x="3994150" y="2195513"/>
            <a:ext cx="1643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Filter Banks</a:t>
            </a:r>
          </a:p>
        </p:txBody>
      </p:sp>
      <p:sp>
        <p:nvSpPr>
          <p:cNvPr id="58384" name="Text Box 19"/>
          <p:cNvSpPr txBox="1">
            <a:spLocks noChangeArrowheads="1"/>
          </p:cNvSpPr>
          <p:nvPr/>
        </p:nvSpPr>
        <p:spPr bwMode="auto">
          <a:xfrm>
            <a:off x="5757863" y="2057400"/>
            <a:ext cx="1176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Cepstral</a:t>
            </a:r>
            <a:br>
              <a:rPr lang="en-US" b="1"/>
            </a:br>
            <a:r>
              <a:rPr lang="en-US" b="1"/>
              <a:t>Analysis</a:t>
            </a:r>
          </a:p>
        </p:txBody>
      </p:sp>
      <p:sp>
        <p:nvSpPr>
          <p:cNvPr id="58385" name="Text Box 20"/>
          <p:cNvSpPr txBox="1">
            <a:spLocks noChangeArrowheads="1"/>
          </p:cNvSpPr>
          <p:nvPr/>
        </p:nvSpPr>
        <p:spPr bwMode="auto">
          <a:xfrm>
            <a:off x="7350125" y="2195513"/>
            <a:ext cx="650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LPC</a:t>
            </a:r>
          </a:p>
        </p:txBody>
      </p:sp>
      <p:sp>
        <p:nvSpPr>
          <p:cNvPr id="58386" name="Text Box 21"/>
          <p:cNvSpPr txBox="1">
            <a:spLocks noChangeArrowheads="1"/>
          </p:cNvSpPr>
          <p:nvPr/>
        </p:nvSpPr>
        <p:spPr bwMode="auto">
          <a:xfrm>
            <a:off x="838200" y="2833688"/>
            <a:ext cx="281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Reduced Pitch Effects</a:t>
            </a:r>
          </a:p>
        </p:txBody>
      </p:sp>
      <p:sp>
        <p:nvSpPr>
          <p:cNvPr id="58387" name="Text Box 22"/>
          <p:cNvSpPr txBox="1">
            <a:spLocks noChangeArrowheads="1"/>
          </p:cNvSpPr>
          <p:nvPr/>
        </p:nvSpPr>
        <p:spPr bwMode="auto">
          <a:xfrm>
            <a:off x="838200" y="3244850"/>
            <a:ext cx="2570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Excitation Estimate</a:t>
            </a:r>
          </a:p>
        </p:txBody>
      </p:sp>
      <p:sp>
        <p:nvSpPr>
          <p:cNvPr id="58388" name="Text Box 23"/>
          <p:cNvSpPr txBox="1">
            <a:spLocks noChangeArrowheads="1"/>
          </p:cNvSpPr>
          <p:nvPr/>
        </p:nvSpPr>
        <p:spPr bwMode="auto">
          <a:xfrm>
            <a:off x="838200" y="3702050"/>
            <a:ext cx="310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Direct Access to Spectra</a:t>
            </a:r>
          </a:p>
        </p:txBody>
      </p:sp>
      <p:sp>
        <p:nvSpPr>
          <p:cNvPr id="58389" name="Text Box 24"/>
          <p:cNvSpPr txBox="1">
            <a:spLocks noChangeArrowheads="1"/>
          </p:cNvSpPr>
          <p:nvPr/>
        </p:nvSpPr>
        <p:spPr bwMode="auto">
          <a:xfrm>
            <a:off x="838200" y="4205288"/>
            <a:ext cx="2798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Less Resolution at HF</a:t>
            </a:r>
          </a:p>
        </p:txBody>
      </p:sp>
      <p:sp>
        <p:nvSpPr>
          <p:cNvPr id="58390" name="Text Box 25"/>
          <p:cNvSpPr txBox="1">
            <a:spLocks noChangeArrowheads="1"/>
          </p:cNvSpPr>
          <p:nvPr/>
        </p:nvSpPr>
        <p:spPr bwMode="auto">
          <a:xfrm>
            <a:off x="838200" y="4616450"/>
            <a:ext cx="255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Orthogonal Outputs</a:t>
            </a:r>
          </a:p>
        </p:txBody>
      </p:sp>
      <p:sp>
        <p:nvSpPr>
          <p:cNvPr id="58391" name="Text Box 26"/>
          <p:cNvSpPr txBox="1">
            <a:spLocks noChangeArrowheads="1"/>
          </p:cNvSpPr>
          <p:nvPr/>
        </p:nvSpPr>
        <p:spPr bwMode="auto">
          <a:xfrm>
            <a:off x="838200" y="5073650"/>
            <a:ext cx="288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Peak-hugging Property</a:t>
            </a:r>
          </a:p>
        </p:txBody>
      </p:sp>
      <p:sp>
        <p:nvSpPr>
          <p:cNvPr id="58392" name="Text Box 27"/>
          <p:cNvSpPr txBox="1">
            <a:spLocks noChangeArrowheads="1"/>
          </p:cNvSpPr>
          <p:nvPr/>
        </p:nvSpPr>
        <p:spPr bwMode="auto">
          <a:xfrm>
            <a:off x="838200" y="5530850"/>
            <a:ext cx="284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Reduced Computation</a:t>
            </a:r>
          </a:p>
        </p:txBody>
      </p:sp>
      <p:sp>
        <p:nvSpPr>
          <p:cNvPr id="58393" name="Text Box 28"/>
          <p:cNvSpPr txBox="1">
            <a:spLocks noChangeArrowheads="1"/>
          </p:cNvSpPr>
          <p:nvPr/>
        </p:nvSpPr>
        <p:spPr bwMode="auto">
          <a:xfrm>
            <a:off x="4572000" y="278765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X</a:t>
            </a:r>
          </a:p>
        </p:txBody>
      </p:sp>
      <p:sp>
        <p:nvSpPr>
          <p:cNvPr id="58394" name="Text Box 29"/>
          <p:cNvSpPr txBox="1">
            <a:spLocks noChangeArrowheads="1"/>
          </p:cNvSpPr>
          <p:nvPr/>
        </p:nvSpPr>
        <p:spPr bwMode="auto">
          <a:xfrm>
            <a:off x="4572000" y="36576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X</a:t>
            </a:r>
          </a:p>
        </p:txBody>
      </p:sp>
      <p:sp>
        <p:nvSpPr>
          <p:cNvPr id="58395" name="Text Box 30"/>
          <p:cNvSpPr txBox="1">
            <a:spLocks noChangeArrowheads="1"/>
          </p:cNvSpPr>
          <p:nvPr/>
        </p:nvSpPr>
        <p:spPr bwMode="auto">
          <a:xfrm>
            <a:off x="4572000" y="4160838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X</a:t>
            </a:r>
          </a:p>
        </p:txBody>
      </p:sp>
      <p:sp>
        <p:nvSpPr>
          <p:cNvPr id="58396" name="Text Box 31"/>
          <p:cNvSpPr txBox="1">
            <a:spLocks noChangeArrowheads="1"/>
          </p:cNvSpPr>
          <p:nvPr/>
        </p:nvSpPr>
        <p:spPr bwMode="auto">
          <a:xfrm>
            <a:off x="6122988" y="2789238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X</a:t>
            </a:r>
          </a:p>
        </p:txBody>
      </p:sp>
      <p:sp>
        <p:nvSpPr>
          <p:cNvPr id="58397" name="Text Box 32"/>
          <p:cNvSpPr txBox="1">
            <a:spLocks noChangeArrowheads="1"/>
          </p:cNvSpPr>
          <p:nvPr/>
        </p:nvSpPr>
        <p:spPr bwMode="auto">
          <a:xfrm>
            <a:off x="7494588" y="2789238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X</a:t>
            </a:r>
          </a:p>
        </p:txBody>
      </p:sp>
      <p:sp>
        <p:nvSpPr>
          <p:cNvPr id="58398" name="Text Box 33"/>
          <p:cNvSpPr txBox="1">
            <a:spLocks noChangeArrowheads="1"/>
          </p:cNvSpPr>
          <p:nvPr/>
        </p:nvSpPr>
        <p:spPr bwMode="auto">
          <a:xfrm>
            <a:off x="7494588" y="32004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X</a:t>
            </a:r>
          </a:p>
        </p:txBody>
      </p:sp>
      <p:sp>
        <p:nvSpPr>
          <p:cNvPr id="58399" name="Text Box 34"/>
          <p:cNvSpPr txBox="1">
            <a:spLocks noChangeArrowheads="1"/>
          </p:cNvSpPr>
          <p:nvPr/>
        </p:nvSpPr>
        <p:spPr bwMode="auto">
          <a:xfrm>
            <a:off x="6122988" y="32004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X</a:t>
            </a:r>
          </a:p>
        </p:txBody>
      </p:sp>
      <p:sp>
        <p:nvSpPr>
          <p:cNvPr id="58400" name="Text Box 35"/>
          <p:cNvSpPr txBox="1">
            <a:spLocks noChangeArrowheads="1"/>
          </p:cNvSpPr>
          <p:nvPr/>
        </p:nvSpPr>
        <p:spPr bwMode="auto">
          <a:xfrm>
            <a:off x="6122988" y="45720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X</a:t>
            </a:r>
          </a:p>
        </p:txBody>
      </p:sp>
      <p:sp>
        <p:nvSpPr>
          <p:cNvPr id="58401" name="Text Box 36"/>
          <p:cNvSpPr txBox="1">
            <a:spLocks noChangeArrowheads="1"/>
          </p:cNvSpPr>
          <p:nvPr/>
        </p:nvSpPr>
        <p:spPr bwMode="auto">
          <a:xfrm>
            <a:off x="7494588" y="50292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X</a:t>
            </a:r>
          </a:p>
        </p:txBody>
      </p:sp>
      <p:sp>
        <p:nvSpPr>
          <p:cNvPr id="58402" name="Text Box 37"/>
          <p:cNvSpPr txBox="1">
            <a:spLocks noChangeArrowheads="1"/>
          </p:cNvSpPr>
          <p:nvPr/>
        </p:nvSpPr>
        <p:spPr bwMode="auto">
          <a:xfrm>
            <a:off x="7494588" y="54864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309813" y="695325"/>
            <a:ext cx="56118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Dynamic Time Warp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611188" y="2262188"/>
            <a:ext cx="7334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1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Optimal time normalization with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dynamic programming</a:t>
            </a:r>
          </a:p>
          <a:p>
            <a:pPr marL="400050" indent="-400050" algn="l">
              <a:lnSpc>
                <a:spcPct val="11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Proposed by Sakoe and Chiba, circa 1970</a:t>
            </a:r>
          </a:p>
          <a:p>
            <a:pPr marL="400050" indent="-400050" algn="l">
              <a:lnSpc>
                <a:spcPct val="11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Similar time, proposal by Itakura</a:t>
            </a:r>
          </a:p>
          <a:p>
            <a:pPr marL="400050" indent="-400050" algn="l">
              <a:lnSpc>
                <a:spcPct val="11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Probably Vintsyuk was first (1968)</a:t>
            </a:r>
          </a:p>
          <a:p>
            <a:pPr marL="400050" indent="-400050" algn="l">
              <a:lnSpc>
                <a:spcPct val="11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Good review article by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White, in Trans ASSP April 1976</a:t>
            </a:r>
            <a:endParaRPr lang="en-US" sz="2800" b="1"/>
          </a:p>
        </p:txBody>
      </p:sp>
      <p:grpSp>
        <p:nvGrpSpPr>
          <p:cNvPr id="60420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60421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2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8475" y="1438275"/>
            <a:ext cx="306705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1828800" y="636588"/>
            <a:ext cx="6729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36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Nonlinear Time Normalization</a:t>
            </a:r>
            <a:endParaRPr lang="en-US" sz="36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grpSp>
        <p:nvGrpSpPr>
          <p:cNvPr id="62468" name="Group 4"/>
          <p:cNvGrpSpPr>
            <a:grpSpLocks/>
          </p:cNvGrpSpPr>
          <p:nvPr/>
        </p:nvGrpSpPr>
        <p:grpSpPr bwMode="auto">
          <a:xfrm>
            <a:off x="2035175" y="1219200"/>
            <a:ext cx="6575425" cy="76200"/>
            <a:chOff x="1282" y="1296"/>
            <a:chExt cx="4142" cy="48"/>
          </a:xfrm>
        </p:grpSpPr>
        <p:sp>
          <p:nvSpPr>
            <p:cNvPr id="62469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0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895600" y="695325"/>
            <a:ext cx="5124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HMMs for Speech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64515" name="Text Box 5"/>
          <p:cNvSpPr txBox="1">
            <a:spLocks noChangeArrowheads="1"/>
          </p:cNvSpPr>
          <p:nvPr/>
        </p:nvSpPr>
        <p:spPr bwMode="auto">
          <a:xfrm>
            <a:off x="642938" y="2292350"/>
            <a:ext cx="7240587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Math from Baum and others, 1966-1972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Applied to speech by Baker in the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original CMU Dragon System (1974)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Developed by IBM (Baker, Jelinek, Bahl,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Mercer,….) (1970-1993) 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Extended by others in the mid-1980’s</a:t>
            </a:r>
            <a:endParaRPr lang="en-US" sz="2800" b="1"/>
          </a:p>
        </p:txBody>
      </p:sp>
      <p:grpSp>
        <p:nvGrpSpPr>
          <p:cNvPr id="64516" name="Group 6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64517" name="Line 7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18" name="Line 8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1943100" y="695325"/>
            <a:ext cx="6688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A Hidden Markov Model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grpSp>
        <p:nvGrpSpPr>
          <p:cNvPr id="66563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66595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96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6564" name="Oval 7"/>
          <p:cNvSpPr>
            <a:spLocks noChangeArrowheads="1"/>
          </p:cNvSpPr>
          <p:nvPr/>
        </p:nvSpPr>
        <p:spPr bwMode="auto">
          <a:xfrm>
            <a:off x="2179638" y="3429000"/>
            <a:ext cx="1089025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q</a:t>
            </a:r>
          </a:p>
        </p:txBody>
      </p:sp>
      <p:sp>
        <p:nvSpPr>
          <p:cNvPr id="66565" name="Oval 8"/>
          <p:cNvSpPr>
            <a:spLocks noChangeArrowheads="1"/>
          </p:cNvSpPr>
          <p:nvPr/>
        </p:nvSpPr>
        <p:spPr bwMode="auto">
          <a:xfrm>
            <a:off x="4038600" y="3429000"/>
            <a:ext cx="1089025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q</a:t>
            </a:r>
          </a:p>
        </p:txBody>
      </p:sp>
      <p:sp>
        <p:nvSpPr>
          <p:cNvPr id="66566" name="Oval 9"/>
          <p:cNvSpPr>
            <a:spLocks noChangeArrowheads="1"/>
          </p:cNvSpPr>
          <p:nvPr/>
        </p:nvSpPr>
        <p:spPr bwMode="auto">
          <a:xfrm>
            <a:off x="5867400" y="3429000"/>
            <a:ext cx="1089025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q</a:t>
            </a:r>
          </a:p>
        </p:txBody>
      </p:sp>
      <p:sp>
        <p:nvSpPr>
          <p:cNvPr id="66567" name="Freeform 12"/>
          <p:cNvSpPr>
            <a:spLocks/>
          </p:cNvSpPr>
          <p:nvPr/>
        </p:nvSpPr>
        <p:spPr bwMode="auto">
          <a:xfrm>
            <a:off x="2667000" y="2844800"/>
            <a:ext cx="850900" cy="889000"/>
          </a:xfrm>
          <a:custGeom>
            <a:avLst/>
            <a:gdLst>
              <a:gd name="T0" fmla="*/ 2147483647 w 536"/>
              <a:gd name="T1" fmla="*/ 2147483647 h 560"/>
              <a:gd name="T2" fmla="*/ 2147483647 w 536"/>
              <a:gd name="T3" fmla="*/ 2147483647 h 560"/>
              <a:gd name="T4" fmla="*/ 0 w 536"/>
              <a:gd name="T5" fmla="*/ 2147483647 h 560"/>
              <a:gd name="T6" fmla="*/ 0 60000 65536"/>
              <a:gd name="T7" fmla="*/ 0 60000 65536"/>
              <a:gd name="T8" fmla="*/ 0 60000 65536"/>
              <a:gd name="T9" fmla="*/ 0 w 536"/>
              <a:gd name="T10" fmla="*/ 0 h 560"/>
              <a:gd name="T11" fmla="*/ 536 w 536"/>
              <a:gd name="T12" fmla="*/ 560 h 5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6" h="560">
                <a:moveTo>
                  <a:pt x="336" y="560"/>
                </a:moveTo>
                <a:cubicBezTo>
                  <a:pt x="436" y="312"/>
                  <a:pt x="536" y="64"/>
                  <a:pt x="480" y="32"/>
                </a:cubicBezTo>
                <a:cubicBezTo>
                  <a:pt x="424" y="0"/>
                  <a:pt x="80" y="312"/>
                  <a:pt x="0" y="368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8" name="Freeform 13"/>
          <p:cNvSpPr>
            <a:spLocks/>
          </p:cNvSpPr>
          <p:nvPr/>
        </p:nvSpPr>
        <p:spPr bwMode="auto">
          <a:xfrm>
            <a:off x="4572000" y="2895600"/>
            <a:ext cx="850900" cy="889000"/>
          </a:xfrm>
          <a:custGeom>
            <a:avLst/>
            <a:gdLst>
              <a:gd name="T0" fmla="*/ 2147483647 w 536"/>
              <a:gd name="T1" fmla="*/ 2147483647 h 560"/>
              <a:gd name="T2" fmla="*/ 2147483647 w 536"/>
              <a:gd name="T3" fmla="*/ 2147483647 h 560"/>
              <a:gd name="T4" fmla="*/ 0 w 536"/>
              <a:gd name="T5" fmla="*/ 2147483647 h 560"/>
              <a:gd name="T6" fmla="*/ 0 60000 65536"/>
              <a:gd name="T7" fmla="*/ 0 60000 65536"/>
              <a:gd name="T8" fmla="*/ 0 60000 65536"/>
              <a:gd name="T9" fmla="*/ 0 w 536"/>
              <a:gd name="T10" fmla="*/ 0 h 560"/>
              <a:gd name="T11" fmla="*/ 536 w 536"/>
              <a:gd name="T12" fmla="*/ 560 h 5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6" h="560">
                <a:moveTo>
                  <a:pt x="336" y="560"/>
                </a:moveTo>
                <a:cubicBezTo>
                  <a:pt x="436" y="312"/>
                  <a:pt x="536" y="64"/>
                  <a:pt x="480" y="32"/>
                </a:cubicBezTo>
                <a:cubicBezTo>
                  <a:pt x="424" y="0"/>
                  <a:pt x="80" y="312"/>
                  <a:pt x="0" y="368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9" name="Freeform 14"/>
          <p:cNvSpPr>
            <a:spLocks/>
          </p:cNvSpPr>
          <p:nvPr/>
        </p:nvSpPr>
        <p:spPr bwMode="auto">
          <a:xfrm>
            <a:off x="6400800" y="2895600"/>
            <a:ext cx="850900" cy="889000"/>
          </a:xfrm>
          <a:custGeom>
            <a:avLst/>
            <a:gdLst>
              <a:gd name="T0" fmla="*/ 2147483647 w 536"/>
              <a:gd name="T1" fmla="*/ 2147483647 h 560"/>
              <a:gd name="T2" fmla="*/ 2147483647 w 536"/>
              <a:gd name="T3" fmla="*/ 2147483647 h 560"/>
              <a:gd name="T4" fmla="*/ 0 w 536"/>
              <a:gd name="T5" fmla="*/ 2147483647 h 560"/>
              <a:gd name="T6" fmla="*/ 0 60000 65536"/>
              <a:gd name="T7" fmla="*/ 0 60000 65536"/>
              <a:gd name="T8" fmla="*/ 0 60000 65536"/>
              <a:gd name="T9" fmla="*/ 0 w 536"/>
              <a:gd name="T10" fmla="*/ 0 h 560"/>
              <a:gd name="T11" fmla="*/ 536 w 536"/>
              <a:gd name="T12" fmla="*/ 560 h 5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6" h="560">
                <a:moveTo>
                  <a:pt x="336" y="560"/>
                </a:moveTo>
                <a:cubicBezTo>
                  <a:pt x="436" y="312"/>
                  <a:pt x="536" y="64"/>
                  <a:pt x="480" y="32"/>
                </a:cubicBezTo>
                <a:cubicBezTo>
                  <a:pt x="424" y="0"/>
                  <a:pt x="80" y="312"/>
                  <a:pt x="0" y="368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0" name="Line 21"/>
          <p:cNvSpPr>
            <a:spLocks noChangeShapeType="1"/>
          </p:cNvSpPr>
          <p:nvPr/>
        </p:nvSpPr>
        <p:spPr bwMode="auto">
          <a:xfrm>
            <a:off x="3276600" y="39624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1" name="Line 22"/>
          <p:cNvSpPr>
            <a:spLocks noChangeShapeType="1"/>
          </p:cNvSpPr>
          <p:nvPr/>
        </p:nvSpPr>
        <p:spPr bwMode="auto">
          <a:xfrm>
            <a:off x="5127625" y="39624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2" name="Line 23"/>
          <p:cNvSpPr>
            <a:spLocks noChangeShapeType="1"/>
          </p:cNvSpPr>
          <p:nvPr/>
        </p:nvSpPr>
        <p:spPr bwMode="auto">
          <a:xfrm>
            <a:off x="6931025" y="3943350"/>
            <a:ext cx="762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3" name="Line 24"/>
          <p:cNvSpPr>
            <a:spLocks noChangeShapeType="1"/>
          </p:cNvSpPr>
          <p:nvPr/>
        </p:nvSpPr>
        <p:spPr bwMode="auto">
          <a:xfrm>
            <a:off x="6956425" y="394335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6574" name="Group 34"/>
          <p:cNvGrpSpPr>
            <a:grpSpLocks/>
          </p:cNvGrpSpPr>
          <p:nvPr/>
        </p:nvGrpSpPr>
        <p:grpSpPr bwMode="auto">
          <a:xfrm>
            <a:off x="1943100" y="4768850"/>
            <a:ext cx="1379538" cy="717550"/>
            <a:chOff x="1224" y="3004"/>
            <a:chExt cx="869" cy="452"/>
          </a:xfrm>
        </p:grpSpPr>
        <p:sp>
          <p:nvSpPr>
            <p:cNvPr id="66593" name="Text Box 25"/>
            <p:cNvSpPr txBox="1">
              <a:spLocks noChangeArrowheads="1"/>
            </p:cNvSpPr>
            <p:nvPr/>
          </p:nvSpPr>
          <p:spPr bwMode="auto">
            <a:xfrm>
              <a:off x="1224" y="3004"/>
              <a:ext cx="8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/>
                <a:t>P(x | q )</a:t>
              </a:r>
            </a:p>
          </p:txBody>
        </p:sp>
        <p:sp>
          <p:nvSpPr>
            <p:cNvPr id="66594" name="Text Box 30"/>
            <p:cNvSpPr txBox="1">
              <a:spLocks noChangeArrowheads="1"/>
            </p:cNvSpPr>
            <p:nvPr/>
          </p:nvSpPr>
          <p:spPr bwMode="auto">
            <a:xfrm>
              <a:off x="1824" y="3168"/>
              <a:ext cx="2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/>
                <a:t>1</a:t>
              </a:r>
            </a:p>
          </p:txBody>
        </p:sp>
      </p:grpSp>
      <p:grpSp>
        <p:nvGrpSpPr>
          <p:cNvPr id="66575" name="Group 35"/>
          <p:cNvGrpSpPr>
            <a:grpSpLocks/>
          </p:cNvGrpSpPr>
          <p:nvPr/>
        </p:nvGrpSpPr>
        <p:grpSpPr bwMode="auto">
          <a:xfrm>
            <a:off x="3735388" y="4768850"/>
            <a:ext cx="1687512" cy="717550"/>
            <a:chOff x="2353" y="3004"/>
            <a:chExt cx="1063" cy="452"/>
          </a:xfrm>
        </p:grpSpPr>
        <p:sp>
          <p:nvSpPr>
            <p:cNvPr id="66591" name="Text Box 27"/>
            <p:cNvSpPr txBox="1">
              <a:spLocks noChangeArrowheads="1"/>
            </p:cNvSpPr>
            <p:nvPr/>
          </p:nvSpPr>
          <p:spPr bwMode="auto">
            <a:xfrm>
              <a:off x="2353" y="3004"/>
              <a:ext cx="10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/>
                <a:t>P(x | q  )</a:t>
              </a:r>
            </a:p>
          </p:txBody>
        </p:sp>
        <p:sp>
          <p:nvSpPr>
            <p:cNvPr id="66592" name="Text Box 32"/>
            <p:cNvSpPr txBox="1">
              <a:spLocks noChangeArrowheads="1"/>
            </p:cNvSpPr>
            <p:nvPr/>
          </p:nvSpPr>
          <p:spPr bwMode="auto">
            <a:xfrm>
              <a:off x="2995" y="3168"/>
              <a:ext cx="2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/>
                <a:t>2</a:t>
              </a:r>
            </a:p>
          </p:txBody>
        </p:sp>
      </p:grpSp>
      <p:grpSp>
        <p:nvGrpSpPr>
          <p:cNvPr id="66576" name="Group 36"/>
          <p:cNvGrpSpPr>
            <a:grpSpLocks/>
          </p:cNvGrpSpPr>
          <p:nvPr/>
        </p:nvGrpSpPr>
        <p:grpSpPr bwMode="auto">
          <a:xfrm>
            <a:off x="5867400" y="4768850"/>
            <a:ext cx="1476375" cy="717550"/>
            <a:chOff x="3696" y="3004"/>
            <a:chExt cx="930" cy="452"/>
          </a:xfrm>
        </p:grpSpPr>
        <p:sp>
          <p:nvSpPr>
            <p:cNvPr id="66589" name="Text Box 28"/>
            <p:cNvSpPr txBox="1">
              <a:spLocks noChangeArrowheads="1"/>
            </p:cNvSpPr>
            <p:nvPr/>
          </p:nvSpPr>
          <p:spPr bwMode="auto">
            <a:xfrm>
              <a:off x="3696" y="3004"/>
              <a:ext cx="9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/>
                <a:t>P(x | q  )</a:t>
              </a:r>
            </a:p>
          </p:txBody>
        </p:sp>
        <p:sp>
          <p:nvSpPr>
            <p:cNvPr id="66590" name="Text Box 33"/>
            <p:cNvSpPr txBox="1">
              <a:spLocks noChangeArrowheads="1"/>
            </p:cNvSpPr>
            <p:nvPr/>
          </p:nvSpPr>
          <p:spPr bwMode="auto">
            <a:xfrm>
              <a:off x="4324" y="3168"/>
              <a:ext cx="2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/>
                <a:t>3</a:t>
              </a:r>
            </a:p>
          </p:txBody>
        </p:sp>
      </p:grpSp>
      <p:sp>
        <p:nvSpPr>
          <p:cNvPr id="66577" name="Text Box 38"/>
          <p:cNvSpPr txBox="1">
            <a:spLocks noChangeArrowheads="1"/>
          </p:cNvSpPr>
          <p:nvPr/>
        </p:nvSpPr>
        <p:spPr bwMode="auto">
          <a:xfrm>
            <a:off x="3124200" y="4129088"/>
            <a:ext cx="1157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P(q | q  )</a:t>
            </a:r>
          </a:p>
        </p:txBody>
      </p:sp>
      <p:sp>
        <p:nvSpPr>
          <p:cNvPr id="66578" name="Text Box 40"/>
          <p:cNvSpPr txBox="1">
            <a:spLocks noChangeArrowheads="1"/>
          </p:cNvSpPr>
          <p:nvPr/>
        </p:nvSpPr>
        <p:spPr bwMode="auto">
          <a:xfrm>
            <a:off x="3425825" y="4402138"/>
            <a:ext cx="325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2</a:t>
            </a:r>
          </a:p>
        </p:txBody>
      </p:sp>
      <p:sp>
        <p:nvSpPr>
          <p:cNvPr id="66579" name="Text Box 42"/>
          <p:cNvSpPr txBox="1">
            <a:spLocks noChangeArrowheads="1"/>
          </p:cNvSpPr>
          <p:nvPr/>
        </p:nvSpPr>
        <p:spPr bwMode="auto">
          <a:xfrm>
            <a:off x="3883025" y="4402138"/>
            <a:ext cx="325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1</a:t>
            </a:r>
          </a:p>
        </p:txBody>
      </p:sp>
      <p:sp>
        <p:nvSpPr>
          <p:cNvPr id="66580" name="Text Box 43"/>
          <p:cNvSpPr txBox="1">
            <a:spLocks noChangeArrowheads="1"/>
          </p:cNvSpPr>
          <p:nvPr/>
        </p:nvSpPr>
        <p:spPr bwMode="auto">
          <a:xfrm>
            <a:off x="4953000" y="4137025"/>
            <a:ext cx="1157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P(q | q  )</a:t>
            </a:r>
          </a:p>
        </p:txBody>
      </p:sp>
      <p:sp>
        <p:nvSpPr>
          <p:cNvPr id="66581" name="Text Box 44"/>
          <p:cNvSpPr txBox="1">
            <a:spLocks noChangeArrowheads="1"/>
          </p:cNvSpPr>
          <p:nvPr/>
        </p:nvSpPr>
        <p:spPr bwMode="auto">
          <a:xfrm>
            <a:off x="6864350" y="4137025"/>
            <a:ext cx="1157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P(q | q  )</a:t>
            </a:r>
          </a:p>
        </p:txBody>
      </p:sp>
      <p:sp>
        <p:nvSpPr>
          <p:cNvPr id="66582" name="Text Box 45"/>
          <p:cNvSpPr txBox="1">
            <a:spLocks noChangeArrowheads="1"/>
          </p:cNvSpPr>
          <p:nvPr/>
        </p:nvSpPr>
        <p:spPr bwMode="auto">
          <a:xfrm>
            <a:off x="5257800" y="4402138"/>
            <a:ext cx="325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3</a:t>
            </a:r>
          </a:p>
        </p:txBody>
      </p:sp>
      <p:sp>
        <p:nvSpPr>
          <p:cNvPr id="66583" name="Text Box 46"/>
          <p:cNvSpPr txBox="1">
            <a:spLocks noChangeArrowheads="1"/>
          </p:cNvSpPr>
          <p:nvPr/>
        </p:nvSpPr>
        <p:spPr bwMode="auto">
          <a:xfrm>
            <a:off x="5715000" y="4402138"/>
            <a:ext cx="325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2</a:t>
            </a:r>
          </a:p>
        </p:txBody>
      </p:sp>
      <p:sp>
        <p:nvSpPr>
          <p:cNvPr id="66584" name="Text Box 47"/>
          <p:cNvSpPr txBox="1">
            <a:spLocks noChangeArrowheads="1"/>
          </p:cNvSpPr>
          <p:nvPr/>
        </p:nvSpPr>
        <p:spPr bwMode="auto">
          <a:xfrm>
            <a:off x="7237413" y="4402138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4</a:t>
            </a:r>
          </a:p>
        </p:txBody>
      </p:sp>
      <p:sp>
        <p:nvSpPr>
          <p:cNvPr id="66585" name="Text Box 48"/>
          <p:cNvSpPr txBox="1">
            <a:spLocks noChangeArrowheads="1"/>
          </p:cNvSpPr>
          <p:nvPr/>
        </p:nvSpPr>
        <p:spPr bwMode="auto">
          <a:xfrm>
            <a:off x="7600950" y="4402138"/>
            <a:ext cx="325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3</a:t>
            </a:r>
          </a:p>
        </p:txBody>
      </p:sp>
      <p:sp>
        <p:nvSpPr>
          <p:cNvPr id="66586" name="Text Box 52"/>
          <p:cNvSpPr txBox="1">
            <a:spLocks noChangeArrowheads="1"/>
          </p:cNvSpPr>
          <p:nvPr/>
        </p:nvSpPr>
        <p:spPr bwMode="auto">
          <a:xfrm>
            <a:off x="2667000" y="3962400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1</a:t>
            </a:r>
          </a:p>
        </p:txBody>
      </p:sp>
      <p:sp>
        <p:nvSpPr>
          <p:cNvPr id="66587" name="Text Box 53"/>
          <p:cNvSpPr txBox="1">
            <a:spLocks noChangeArrowheads="1"/>
          </p:cNvSpPr>
          <p:nvPr/>
        </p:nvSpPr>
        <p:spPr bwMode="auto">
          <a:xfrm>
            <a:off x="4572000" y="3943350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2</a:t>
            </a:r>
          </a:p>
        </p:txBody>
      </p:sp>
      <p:sp>
        <p:nvSpPr>
          <p:cNvPr id="66588" name="Text Box 54"/>
          <p:cNvSpPr txBox="1">
            <a:spLocks noChangeArrowheads="1"/>
          </p:cNvSpPr>
          <p:nvPr/>
        </p:nvSpPr>
        <p:spPr bwMode="auto">
          <a:xfrm>
            <a:off x="6400800" y="3962400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2978150" y="15875"/>
            <a:ext cx="39576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Markov model</a:t>
            </a:r>
          </a:p>
          <a:p>
            <a:pPr>
              <a:defRPr/>
            </a:pPr>
            <a:r>
              <a:rPr lang="en-US" sz="4000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(state topology)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grpSp>
        <p:nvGrpSpPr>
          <p:cNvPr id="68611" name="Group 3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68635" name="Line 4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36" name="Line 5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8612" name="Oval 6"/>
          <p:cNvSpPr>
            <a:spLocks noChangeArrowheads="1"/>
          </p:cNvSpPr>
          <p:nvPr/>
        </p:nvSpPr>
        <p:spPr bwMode="auto">
          <a:xfrm>
            <a:off x="3225800" y="2667000"/>
            <a:ext cx="838200" cy="762000"/>
          </a:xfrm>
          <a:prstGeom prst="ellipse">
            <a:avLst/>
          </a:prstGeom>
          <a:solidFill>
            <a:srgbClr val="99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13" name="Oval 7"/>
          <p:cNvSpPr>
            <a:spLocks noChangeArrowheads="1"/>
          </p:cNvSpPr>
          <p:nvPr/>
        </p:nvSpPr>
        <p:spPr bwMode="auto">
          <a:xfrm>
            <a:off x="5130800" y="2667000"/>
            <a:ext cx="838200" cy="762000"/>
          </a:xfrm>
          <a:prstGeom prst="ellipse">
            <a:avLst/>
          </a:prstGeom>
          <a:solidFill>
            <a:srgbClr val="99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14" name="Line 8"/>
          <p:cNvSpPr>
            <a:spLocks noChangeShapeType="1"/>
          </p:cNvSpPr>
          <p:nvPr/>
        </p:nvSpPr>
        <p:spPr bwMode="auto">
          <a:xfrm>
            <a:off x="4064000" y="3048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15" name="Line 9"/>
          <p:cNvSpPr>
            <a:spLocks noChangeShapeType="1"/>
          </p:cNvSpPr>
          <p:nvPr/>
        </p:nvSpPr>
        <p:spPr bwMode="auto">
          <a:xfrm>
            <a:off x="5969000" y="3048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16" name="Freeform 10"/>
          <p:cNvSpPr>
            <a:spLocks/>
          </p:cNvSpPr>
          <p:nvPr/>
        </p:nvSpPr>
        <p:spPr bwMode="auto">
          <a:xfrm>
            <a:off x="3124200" y="2019300"/>
            <a:ext cx="1181100" cy="876300"/>
          </a:xfrm>
          <a:custGeom>
            <a:avLst/>
            <a:gdLst>
              <a:gd name="T0" fmla="*/ 2147483647 w 744"/>
              <a:gd name="T1" fmla="*/ 2147483647 h 552"/>
              <a:gd name="T2" fmla="*/ 2147483647 w 744"/>
              <a:gd name="T3" fmla="*/ 2147483647 h 552"/>
              <a:gd name="T4" fmla="*/ 2147483647 w 744"/>
              <a:gd name="T5" fmla="*/ 2147483647 h 552"/>
              <a:gd name="T6" fmla="*/ 2147483647 w 744"/>
              <a:gd name="T7" fmla="*/ 2147483647 h 552"/>
              <a:gd name="T8" fmla="*/ 2147483647 w 744"/>
              <a:gd name="T9" fmla="*/ 2147483647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4"/>
              <a:gd name="T16" fmla="*/ 0 h 552"/>
              <a:gd name="T17" fmla="*/ 744 w 744"/>
              <a:gd name="T18" fmla="*/ 552 h 5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4" h="552">
                <a:moveTo>
                  <a:pt x="544" y="552"/>
                </a:moveTo>
                <a:cubicBezTo>
                  <a:pt x="644" y="476"/>
                  <a:pt x="744" y="400"/>
                  <a:pt x="736" y="312"/>
                </a:cubicBezTo>
                <a:cubicBezTo>
                  <a:pt x="728" y="224"/>
                  <a:pt x="608" y="48"/>
                  <a:pt x="496" y="24"/>
                </a:cubicBezTo>
                <a:cubicBezTo>
                  <a:pt x="384" y="0"/>
                  <a:pt x="128" y="88"/>
                  <a:pt x="64" y="168"/>
                </a:cubicBezTo>
                <a:cubicBezTo>
                  <a:pt x="0" y="248"/>
                  <a:pt x="104" y="448"/>
                  <a:pt x="112" y="504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17" name="Freeform 11"/>
          <p:cNvSpPr>
            <a:spLocks/>
          </p:cNvSpPr>
          <p:nvPr/>
        </p:nvSpPr>
        <p:spPr bwMode="auto">
          <a:xfrm>
            <a:off x="5054600" y="1981200"/>
            <a:ext cx="1181100" cy="876300"/>
          </a:xfrm>
          <a:custGeom>
            <a:avLst/>
            <a:gdLst>
              <a:gd name="T0" fmla="*/ 2147483647 w 744"/>
              <a:gd name="T1" fmla="*/ 2147483647 h 552"/>
              <a:gd name="T2" fmla="*/ 2147483647 w 744"/>
              <a:gd name="T3" fmla="*/ 2147483647 h 552"/>
              <a:gd name="T4" fmla="*/ 2147483647 w 744"/>
              <a:gd name="T5" fmla="*/ 2147483647 h 552"/>
              <a:gd name="T6" fmla="*/ 2147483647 w 744"/>
              <a:gd name="T7" fmla="*/ 2147483647 h 552"/>
              <a:gd name="T8" fmla="*/ 2147483647 w 744"/>
              <a:gd name="T9" fmla="*/ 2147483647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4"/>
              <a:gd name="T16" fmla="*/ 0 h 552"/>
              <a:gd name="T17" fmla="*/ 744 w 744"/>
              <a:gd name="T18" fmla="*/ 552 h 5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4" h="552">
                <a:moveTo>
                  <a:pt x="544" y="552"/>
                </a:moveTo>
                <a:cubicBezTo>
                  <a:pt x="644" y="476"/>
                  <a:pt x="744" y="400"/>
                  <a:pt x="736" y="312"/>
                </a:cubicBezTo>
                <a:cubicBezTo>
                  <a:pt x="728" y="224"/>
                  <a:pt x="608" y="48"/>
                  <a:pt x="496" y="24"/>
                </a:cubicBezTo>
                <a:cubicBezTo>
                  <a:pt x="384" y="0"/>
                  <a:pt x="128" y="88"/>
                  <a:pt x="64" y="168"/>
                </a:cubicBezTo>
                <a:cubicBezTo>
                  <a:pt x="0" y="248"/>
                  <a:pt x="104" y="448"/>
                  <a:pt x="112" y="504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18" name="Text Box 12"/>
          <p:cNvSpPr txBox="1">
            <a:spLocks noChangeArrowheads="1"/>
          </p:cNvSpPr>
          <p:nvPr/>
        </p:nvSpPr>
        <p:spPr bwMode="auto">
          <a:xfrm>
            <a:off x="3378200" y="2803525"/>
            <a:ext cx="341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q</a:t>
            </a:r>
          </a:p>
        </p:txBody>
      </p:sp>
      <p:sp>
        <p:nvSpPr>
          <p:cNvPr id="68619" name="Text Box 13"/>
          <p:cNvSpPr txBox="1">
            <a:spLocks noChangeArrowheads="1"/>
          </p:cNvSpPr>
          <p:nvPr/>
        </p:nvSpPr>
        <p:spPr bwMode="auto">
          <a:xfrm>
            <a:off x="5283200" y="2819400"/>
            <a:ext cx="341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q</a:t>
            </a:r>
          </a:p>
        </p:txBody>
      </p:sp>
      <p:sp>
        <p:nvSpPr>
          <p:cNvPr id="68620" name="Text Box 14"/>
          <p:cNvSpPr txBox="1">
            <a:spLocks noChangeArrowheads="1"/>
          </p:cNvSpPr>
          <p:nvPr/>
        </p:nvSpPr>
        <p:spPr bwMode="auto">
          <a:xfrm>
            <a:off x="3527425" y="3048000"/>
            <a:ext cx="3190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1</a:t>
            </a:r>
          </a:p>
        </p:txBody>
      </p:sp>
      <p:sp>
        <p:nvSpPr>
          <p:cNvPr id="68621" name="Text Box 15"/>
          <p:cNvSpPr txBox="1">
            <a:spLocks noChangeArrowheads="1"/>
          </p:cNvSpPr>
          <p:nvPr/>
        </p:nvSpPr>
        <p:spPr bwMode="auto">
          <a:xfrm>
            <a:off x="5446713" y="3048000"/>
            <a:ext cx="31908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2</a:t>
            </a:r>
          </a:p>
        </p:txBody>
      </p:sp>
      <p:sp>
        <p:nvSpPr>
          <p:cNvPr id="68622" name="Text Box 16"/>
          <p:cNvSpPr txBox="1">
            <a:spLocks noChangeArrowheads="1"/>
          </p:cNvSpPr>
          <p:nvPr/>
        </p:nvSpPr>
        <p:spPr bwMode="auto">
          <a:xfrm>
            <a:off x="409575" y="4495800"/>
            <a:ext cx="87677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400" b="1" dirty="0" err="1"/>
              <a:t>P(x</a:t>
            </a:r>
            <a:r>
              <a:rPr lang="en-US" sz="2400" b="1" dirty="0"/>
              <a:t>  ,</a:t>
            </a:r>
            <a:r>
              <a:rPr lang="en-US" sz="2400" b="1" dirty="0" err="1"/>
              <a:t>x</a:t>
            </a:r>
            <a:r>
              <a:rPr lang="en-US" sz="2400" b="1" dirty="0"/>
              <a:t> , </a:t>
            </a:r>
            <a:r>
              <a:rPr lang="en-US" sz="2400" b="1" dirty="0" err="1"/>
              <a:t>q</a:t>
            </a:r>
            <a:r>
              <a:rPr lang="en-US" sz="2400" b="1" dirty="0"/>
              <a:t>  ,</a:t>
            </a:r>
            <a:r>
              <a:rPr lang="en-US" sz="2400" b="1" dirty="0" err="1"/>
              <a:t>q</a:t>
            </a:r>
            <a:r>
              <a:rPr lang="en-US" sz="2400" b="1" dirty="0"/>
              <a:t>   )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Symbol" pitchFamily="-109" charset="2"/>
              </a:rPr>
              <a:t>≈ P</a:t>
            </a:r>
            <a:r>
              <a:rPr lang="en-US" sz="2400" b="1" dirty="0">
                <a:sym typeface="Symbol" pitchFamily="-109" charset="2"/>
              </a:rPr>
              <a:t>( </a:t>
            </a:r>
            <a:r>
              <a:rPr lang="en-US" sz="2400" b="1" dirty="0" err="1">
                <a:sym typeface="Symbol" pitchFamily="-109" charset="2"/>
              </a:rPr>
              <a:t>q</a:t>
            </a:r>
            <a:r>
              <a:rPr lang="en-US" sz="2400" b="1" dirty="0">
                <a:sym typeface="Symbol" pitchFamily="-109" charset="2"/>
              </a:rPr>
              <a:t>  ) </a:t>
            </a:r>
            <a:r>
              <a:rPr lang="en-US" sz="2400" b="1" dirty="0" err="1">
                <a:sym typeface="Symbol" pitchFamily="-109" charset="2"/>
              </a:rPr>
              <a:t>P(x</a:t>
            </a:r>
            <a:r>
              <a:rPr lang="en-US" sz="2400" b="1" dirty="0">
                <a:sym typeface="Symbol" pitchFamily="-109" charset="2"/>
              </a:rPr>
              <a:t>  |</a:t>
            </a:r>
            <a:r>
              <a:rPr lang="en-US" sz="2400" b="1" dirty="0" err="1">
                <a:sym typeface="Symbol" pitchFamily="-109" charset="2"/>
              </a:rPr>
              <a:t>q</a:t>
            </a:r>
            <a:r>
              <a:rPr lang="en-US" sz="2400" b="1" dirty="0">
                <a:sym typeface="Symbol" pitchFamily="-109" charset="2"/>
              </a:rPr>
              <a:t>  )  </a:t>
            </a:r>
            <a:r>
              <a:rPr lang="en-US" sz="2400" b="1" dirty="0" err="1">
                <a:sym typeface="Symbol" pitchFamily="-109" charset="2"/>
              </a:rPr>
              <a:t>P(q</a:t>
            </a:r>
            <a:r>
              <a:rPr lang="en-US" sz="2400" b="1" dirty="0">
                <a:sym typeface="Symbol" pitchFamily="-109" charset="2"/>
              </a:rPr>
              <a:t>   | </a:t>
            </a:r>
            <a:r>
              <a:rPr lang="en-US" sz="2400" b="1" dirty="0" err="1">
                <a:sym typeface="Symbol" pitchFamily="-109" charset="2"/>
              </a:rPr>
              <a:t>q</a:t>
            </a:r>
            <a:r>
              <a:rPr lang="en-US" sz="2400" b="1" dirty="0">
                <a:sym typeface="Symbol" pitchFamily="-109" charset="2"/>
              </a:rPr>
              <a:t>  ) </a:t>
            </a:r>
            <a:r>
              <a:rPr lang="en-US" sz="2400" b="1" dirty="0" err="1">
                <a:sym typeface="Symbol" pitchFamily="-109" charset="2"/>
              </a:rPr>
              <a:t>P(x</a:t>
            </a:r>
            <a:r>
              <a:rPr lang="en-US" sz="2400" b="1" dirty="0">
                <a:sym typeface="Symbol" pitchFamily="-109" charset="2"/>
              </a:rPr>
              <a:t>  | </a:t>
            </a:r>
            <a:r>
              <a:rPr lang="en-US" sz="2400" b="1" dirty="0" err="1">
                <a:sym typeface="Symbol" pitchFamily="-109" charset="2"/>
              </a:rPr>
              <a:t>q</a:t>
            </a:r>
            <a:r>
              <a:rPr lang="en-US" sz="2400" b="1" dirty="0">
                <a:sym typeface="Symbol" pitchFamily="-109" charset="2"/>
              </a:rPr>
              <a:t>  ) </a:t>
            </a:r>
            <a:endParaRPr lang="en-US" sz="2400" b="1" dirty="0"/>
          </a:p>
        </p:txBody>
      </p:sp>
      <p:grpSp>
        <p:nvGrpSpPr>
          <p:cNvPr id="68623" name="Group 17"/>
          <p:cNvGrpSpPr>
            <a:grpSpLocks/>
          </p:cNvGrpSpPr>
          <p:nvPr/>
        </p:nvGrpSpPr>
        <p:grpSpPr bwMode="auto">
          <a:xfrm>
            <a:off x="925513" y="4800600"/>
            <a:ext cx="8015287" cy="336550"/>
            <a:chOff x="631" y="3024"/>
            <a:chExt cx="5049" cy="212"/>
          </a:xfrm>
        </p:grpSpPr>
        <p:sp>
          <p:nvSpPr>
            <p:cNvPr id="68624" name="Text Box 18"/>
            <p:cNvSpPr txBox="1">
              <a:spLocks noChangeArrowheads="1"/>
            </p:cNvSpPr>
            <p:nvPr/>
          </p:nvSpPr>
          <p:spPr bwMode="auto">
            <a:xfrm>
              <a:off x="631" y="3024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1</a:t>
              </a:r>
            </a:p>
          </p:txBody>
        </p:sp>
        <p:sp>
          <p:nvSpPr>
            <p:cNvPr id="68625" name="Text Box 19"/>
            <p:cNvSpPr txBox="1">
              <a:spLocks noChangeArrowheads="1"/>
            </p:cNvSpPr>
            <p:nvPr/>
          </p:nvSpPr>
          <p:spPr bwMode="auto">
            <a:xfrm>
              <a:off x="1303" y="3024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1</a:t>
              </a:r>
            </a:p>
          </p:txBody>
        </p:sp>
        <p:sp>
          <p:nvSpPr>
            <p:cNvPr id="68626" name="Text Box 20"/>
            <p:cNvSpPr txBox="1">
              <a:spLocks noChangeArrowheads="1"/>
            </p:cNvSpPr>
            <p:nvPr/>
          </p:nvSpPr>
          <p:spPr bwMode="auto">
            <a:xfrm>
              <a:off x="2503" y="3024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1</a:t>
              </a:r>
            </a:p>
          </p:txBody>
        </p:sp>
        <p:sp>
          <p:nvSpPr>
            <p:cNvPr id="68627" name="Text Box 21"/>
            <p:cNvSpPr txBox="1">
              <a:spLocks noChangeArrowheads="1"/>
            </p:cNvSpPr>
            <p:nvPr/>
          </p:nvSpPr>
          <p:spPr bwMode="auto">
            <a:xfrm>
              <a:off x="3079" y="3024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1</a:t>
              </a:r>
            </a:p>
          </p:txBody>
        </p:sp>
        <p:sp>
          <p:nvSpPr>
            <p:cNvPr id="68628" name="Text Box 22"/>
            <p:cNvSpPr txBox="1">
              <a:spLocks noChangeArrowheads="1"/>
            </p:cNvSpPr>
            <p:nvPr/>
          </p:nvSpPr>
          <p:spPr bwMode="auto">
            <a:xfrm>
              <a:off x="4519" y="3024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1</a:t>
              </a:r>
            </a:p>
          </p:txBody>
        </p:sp>
        <p:sp>
          <p:nvSpPr>
            <p:cNvPr id="68629" name="Text Box 23"/>
            <p:cNvSpPr txBox="1">
              <a:spLocks noChangeArrowheads="1"/>
            </p:cNvSpPr>
            <p:nvPr/>
          </p:nvSpPr>
          <p:spPr bwMode="auto">
            <a:xfrm>
              <a:off x="919" y="3024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2</a:t>
              </a:r>
            </a:p>
          </p:txBody>
        </p:sp>
        <p:sp>
          <p:nvSpPr>
            <p:cNvPr id="68630" name="Text Box 24"/>
            <p:cNvSpPr txBox="1">
              <a:spLocks noChangeArrowheads="1"/>
            </p:cNvSpPr>
            <p:nvPr/>
          </p:nvSpPr>
          <p:spPr bwMode="auto">
            <a:xfrm>
              <a:off x="1639" y="3024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2</a:t>
              </a:r>
            </a:p>
          </p:txBody>
        </p:sp>
        <p:sp>
          <p:nvSpPr>
            <p:cNvPr id="68631" name="Text Box 25"/>
            <p:cNvSpPr txBox="1">
              <a:spLocks noChangeArrowheads="1"/>
            </p:cNvSpPr>
            <p:nvPr/>
          </p:nvSpPr>
          <p:spPr bwMode="auto">
            <a:xfrm>
              <a:off x="4039" y="3024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2</a:t>
              </a:r>
            </a:p>
          </p:txBody>
        </p:sp>
        <p:sp>
          <p:nvSpPr>
            <p:cNvPr id="68632" name="Text Box 26"/>
            <p:cNvSpPr txBox="1">
              <a:spLocks noChangeArrowheads="1"/>
            </p:cNvSpPr>
            <p:nvPr/>
          </p:nvSpPr>
          <p:spPr bwMode="auto">
            <a:xfrm>
              <a:off x="5047" y="3024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2</a:t>
              </a:r>
            </a:p>
          </p:txBody>
        </p:sp>
        <p:sp>
          <p:nvSpPr>
            <p:cNvPr id="68633" name="Text Box 27"/>
            <p:cNvSpPr txBox="1">
              <a:spLocks noChangeArrowheads="1"/>
            </p:cNvSpPr>
            <p:nvPr/>
          </p:nvSpPr>
          <p:spPr bwMode="auto">
            <a:xfrm>
              <a:off x="5479" y="3024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2</a:t>
              </a:r>
            </a:p>
          </p:txBody>
        </p:sp>
        <p:sp>
          <p:nvSpPr>
            <p:cNvPr id="68634" name="Text Box 28"/>
            <p:cNvSpPr txBox="1">
              <a:spLocks noChangeArrowheads="1"/>
            </p:cNvSpPr>
            <p:nvPr/>
          </p:nvSpPr>
          <p:spPr bwMode="auto">
            <a:xfrm>
              <a:off x="3406" y="3024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(Extremely) Simplified Model of Speech Production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990600" y="2971800"/>
            <a:ext cx="1219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8" tIns="45718" rIns="91438" bIns="45718" anchor="ctr">
            <a:prstTxWarp prst="textNoShape">
              <a:avLst/>
            </a:prstTxWarp>
          </a:bodyPr>
          <a:lstStyle/>
          <a:p>
            <a:r>
              <a:rPr lang="en-US" sz="2400">
                <a:latin typeface="Times" pitchFamily="-109" charset="0"/>
              </a:rPr>
              <a:t>Periodic</a:t>
            </a:r>
          </a:p>
          <a:p>
            <a:r>
              <a:rPr lang="en-US" sz="2400">
                <a:latin typeface="Times" pitchFamily="-109" charset="0"/>
              </a:rPr>
              <a:t>source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990600" y="4495800"/>
            <a:ext cx="1219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8" tIns="45718" rIns="91438" bIns="45718" anchor="ctr">
            <a:prstTxWarp prst="textNoShape">
              <a:avLst/>
            </a:prstTxWarp>
          </a:bodyPr>
          <a:lstStyle/>
          <a:p>
            <a:r>
              <a:rPr lang="en-US" sz="2400">
                <a:latin typeface="Times" pitchFamily="-109" charset="0"/>
              </a:rPr>
              <a:t>Noise</a:t>
            </a:r>
          </a:p>
          <a:p>
            <a:r>
              <a:rPr lang="en-US" sz="2400">
                <a:latin typeface="Times" pitchFamily="-109" charset="0"/>
              </a:rPr>
              <a:t>source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267200" y="3733800"/>
            <a:ext cx="9144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8" tIns="45718" rIns="91438" bIns="45718" anchor="ctr">
            <a:prstTxWarp prst="textNoShape">
              <a:avLst/>
            </a:prstTxWarp>
          </a:bodyPr>
          <a:lstStyle/>
          <a:p>
            <a:r>
              <a:rPr lang="en-US" sz="2400">
                <a:latin typeface="Times" pitchFamily="-109" charset="0"/>
              </a:rPr>
              <a:t>Filters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2098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2098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514600" y="3886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296" tIns="41148" rIns="82296" bIns="4114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124200" y="4267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1816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765425" y="3878263"/>
            <a:ext cx="11207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8" rIns="91438" bIns="4571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latin typeface="Times" pitchFamily="-109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2732088" y="3733800"/>
            <a:ext cx="1004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18" rIns="91438" bIns="45718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" pitchFamily="-109" charset="0"/>
              </a:rPr>
              <a:t>voiced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2736850" y="4191000"/>
            <a:ext cx="13144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18" rIns="91438" bIns="45718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" pitchFamily="-109" charset="0"/>
              </a:rPr>
              <a:t>unvoiced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638800" y="3733800"/>
            <a:ext cx="1371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8" tIns="45718" rIns="91438" bIns="45718" anchor="ctr">
            <a:prstTxWarp prst="textNoShape">
              <a:avLst/>
            </a:prstTxWarp>
          </a:bodyPr>
          <a:lstStyle/>
          <a:p>
            <a:r>
              <a:rPr lang="en-US" sz="2400">
                <a:latin typeface="Times" pitchFamily="-109" charset="0"/>
              </a:rPr>
              <a:t>Coupling</a:t>
            </a: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70104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7564438" y="4038600"/>
            <a:ext cx="1073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18" rIns="91438" bIns="45718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latin typeface="Times" pitchFamily="-109" charset="0"/>
              </a:rPr>
              <a:t>Speech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2860675" y="0"/>
            <a:ext cx="41259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Markov model  </a:t>
            </a:r>
          </a:p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(graphical form)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grpSp>
        <p:nvGrpSpPr>
          <p:cNvPr id="70659" name="Group 3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70691" name="Line 4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2" name="Line 5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660" name="Oval 6"/>
          <p:cNvSpPr>
            <a:spLocks noChangeArrowheads="1"/>
          </p:cNvSpPr>
          <p:nvPr/>
        </p:nvSpPr>
        <p:spPr bwMode="auto">
          <a:xfrm>
            <a:off x="685800" y="2667000"/>
            <a:ext cx="838200" cy="762000"/>
          </a:xfrm>
          <a:prstGeom prst="ellipse">
            <a:avLst/>
          </a:prstGeom>
          <a:solidFill>
            <a:srgbClr val="99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61" name="Oval 7"/>
          <p:cNvSpPr>
            <a:spLocks noChangeArrowheads="1"/>
          </p:cNvSpPr>
          <p:nvPr/>
        </p:nvSpPr>
        <p:spPr bwMode="auto">
          <a:xfrm>
            <a:off x="2590800" y="2667000"/>
            <a:ext cx="838200" cy="762000"/>
          </a:xfrm>
          <a:prstGeom prst="ellipse">
            <a:avLst/>
          </a:prstGeom>
          <a:solidFill>
            <a:srgbClr val="99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62" name="Line 8"/>
          <p:cNvSpPr>
            <a:spLocks noChangeShapeType="1"/>
          </p:cNvSpPr>
          <p:nvPr/>
        </p:nvSpPr>
        <p:spPr bwMode="auto">
          <a:xfrm>
            <a:off x="1574800" y="3048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63" name="Line 9"/>
          <p:cNvSpPr>
            <a:spLocks noChangeShapeType="1"/>
          </p:cNvSpPr>
          <p:nvPr/>
        </p:nvSpPr>
        <p:spPr bwMode="auto">
          <a:xfrm>
            <a:off x="3479800" y="3048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64" name="Text Box 10"/>
          <p:cNvSpPr txBox="1">
            <a:spLocks noChangeArrowheads="1"/>
          </p:cNvSpPr>
          <p:nvPr/>
        </p:nvSpPr>
        <p:spPr bwMode="auto">
          <a:xfrm>
            <a:off x="889000" y="2803525"/>
            <a:ext cx="341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q</a:t>
            </a:r>
          </a:p>
        </p:txBody>
      </p:sp>
      <p:sp>
        <p:nvSpPr>
          <p:cNvPr id="70665" name="Text Box 11"/>
          <p:cNvSpPr txBox="1">
            <a:spLocks noChangeArrowheads="1"/>
          </p:cNvSpPr>
          <p:nvPr/>
        </p:nvSpPr>
        <p:spPr bwMode="auto">
          <a:xfrm>
            <a:off x="2794000" y="2819400"/>
            <a:ext cx="341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q</a:t>
            </a:r>
          </a:p>
        </p:txBody>
      </p:sp>
      <p:sp>
        <p:nvSpPr>
          <p:cNvPr id="70666" name="Text Box 12"/>
          <p:cNvSpPr txBox="1">
            <a:spLocks noChangeArrowheads="1"/>
          </p:cNvSpPr>
          <p:nvPr/>
        </p:nvSpPr>
        <p:spPr bwMode="auto">
          <a:xfrm>
            <a:off x="1038225" y="3016250"/>
            <a:ext cx="3190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1</a:t>
            </a:r>
          </a:p>
        </p:txBody>
      </p:sp>
      <p:sp>
        <p:nvSpPr>
          <p:cNvPr id="70667" name="Text Box 13"/>
          <p:cNvSpPr txBox="1">
            <a:spLocks noChangeArrowheads="1"/>
          </p:cNvSpPr>
          <p:nvPr/>
        </p:nvSpPr>
        <p:spPr bwMode="auto">
          <a:xfrm>
            <a:off x="2957513" y="3016250"/>
            <a:ext cx="31908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2</a:t>
            </a:r>
          </a:p>
        </p:txBody>
      </p:sp>
      <p:sp>
        <p:nvSpPr>
          <p:cNvPr id="70668" name="Oval 14"/>
          <p:cNvSpPr>
            <a:spLocks noChangeArrowheads="1"/>
          </p:cNvSpPr>
          <p:nvPr/>
        </p:nvSpPr>
        <p:spPr bwMode="auto">
          <a:xfrm>
            <a:off x="4572000" y="2667000"/>
            <a:ext cx="838200" cy="762000"/>
          </a:xfrm>
          <a:prstGeom prst="ellipse">
            <a:avLst/>
          </a:prstGeom>
          <a:solidFill>
            <a:srgbClr val="99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69" name="Oval 15"/>
          <p:cNvSpPr>
            <a:spLocks noChangeArrowheads="1"/>
          </p:cNvSpPr>
          <p:nvPr/>
        </p:nvSpPr>
        <p:spPr bwMode="auto">
          <a:xfrm>
            <a:off x="6477000" y="2667000"/>
            <a:ext cx="838200" cy="762000"/>
          </a:xfrm>
          <a:prstGeom prst="ellipse">
            <a:avLst/>
          </a:prstGeom>
          <a:solidFill>
            <a:srgbClr val="99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70" name="Line 16"/>
          <p:cNvSpPr>
            <a:spLocks noChangeShapeType="1"/>
          </p:cNvSpPr>
          <p:nvPr/>
        </p:nvSpPr>
        <p:spPr bwMode="auto">
          <a:xfrm>
            <a:off x="5461000" y="3048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71" name="Text Box 17"/>
          <p:cNvSpPr txBox="1">
            <a:spLocks noChangeArrowheads="1"/>
          </p:cNvSpPr>
          <p:nvPr/>
        </p:nvSpPr>
        <p:spPr bwMode="auto">
          <a:xfrm>
            <a:off x="4775200" y="2803525"/>
            <a:ext cx="341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q</a:t>
            </a:r>
          </a:p>
        </p:txBody>
      </p:sp>
      <p:sp>
        <p:nvSpPr>
          <p:cNvPr id="70672" name="Text Box 18"/>
          <p:cNvSpPr txBox="1">
            <a:spLocks noChangeArrowheads="1"/>
          </p:cNvSpPr>
          <p:nvPr/>
        </p:nvSpPr>
        <p:spPr bwMode="auto">
          <a:xfrm>
            <a:off x="6680200" y="2819400"/>
            <a:ext cx="341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q</a:t>
            </a:r>
          </a:p>
        </p:txBody>
      </p:sp>
      <p:sp>
        <p:nvSpPr>
          <p:cNvPr id="70673" name="Text Box 19"/>
          <p:cNvSpPr txBox="1">
            <a:spLocks noChangeArrowheads="1"/>
          </p:cNvSpPr>
          <p:nvPr/>
        </p:nvSpPr>
        <p:spPr bwMode="auto">
          <a:xfrm>
            <a:off x="4924425" y="3016250"/>
            <a:ext cx="3190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3</a:t>
            </a:r>
          </a:p>
        </p:txBody>
      </p:sp>
      <p:sp>
        <p:nvSpPr>
          <p:cNvPr id="70674" name="Text Box 20"/>
          <p:cNvSpPr txBox="1">
            <a:spLocks noChangeArrowheads="1"/>
          </p:cNvSpPr>
          <p:nvPr/>
        </p:nvSpPr>
        <p:spPr bwMode="auto">
          <a:xfrm>
            <a:off x="6843713" y="3016250"/>
            <a:ext cx="31908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4</a:t>
            </a:r>
          </a:p>
        </p:txBody>
      </p:sp>
      <p:sp>
        <p:nvSpPr>
          <p:cNvPr id="70675" name="Line 21"/>
          <p:cNvSpPr>
            <a:spLocks noChangeShapeType="1"/>
          </p:cNvSpPr>
          <p:nvPr/>
        </p:nvSpPr>
        <p:spPr bwMode="auto">
          <a:xfrm rot="5400000">
            <a:off x="609600" y="3962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76" name="Oval 22"/>
          <p:cNvSpPr>
            <a:spLocks noChangeArrowheads="1"/>
          </p:cNvSpPr>
          <p:nvPr/>
        </p:nvSpPr>
        <p:spPr bwMode="auto">
          <a:xfrm>
            <a:off x="711200" y="4495800"/>
            <a:ext cx="8382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77" name="Oval 23"/>
          <p:cNvSpPr>
            <a:spLocks noChangeArrowheads="1"/>
          </p:cNvSpPr>
          <p:nvPr/>
        </p:nvSpPr>
        <p:spPr bwMode="auto">
          <a:xfrm>
            <a:off x="2616200" y="4495800"/>
            <a:ext cx="8382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78" name="Line 24"/>
          <p:cNvSpPr>
            <a:spLocks noChangeShapeType="1"/>
          </p:cNvSpPr>
          <p:nvPr/>
        </p:nvSpPr>
        <p:spPr bwMode="auto">
          <a:xfrm rot="5400000">
            <a:off x="2514600" y="3962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79" name="Text Box 25"/>
          <p:cNvSpPr txBox="1">
            <a:spLocks noChangeArrowheads="1"/>
          </p:cNvSpPr>
          <p:nvPr/>
        </p:nvSpPr>
        <p:spPr bwMode="auto">
          <a:xfrm>
            <a:off x="2820988" y="4648200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x</a:t>
            </a:r>
          </a:p>
        </p:txBody>
      </p:sp>
      <p:sp>
        <p:nvSpPr>
          <p:cNvPr id="70680" name="Text Box 26"/>
          <p:cNvSpPr txBox="1">
            <a:spLocks noChangeArrowheads="1"/>
          </p:cNvSpPr>
          <p:nvPr/>
        </p:nvSpPr>
        <p:spPr bwMode="auto">
          <a:xfrm>
            <a:off x="1063625" y="4845050"/>
            <a:ext cx="3190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1</a:t>
            </a:r>
          </a:p>
        </p:txBody>
      </p:sp>
      <p:sp>
        <p:nvSpPr>
          <p:cNvPr id="70681" name="Text Box 27"/>
          <p:cNvSpPr txBox="1">
            <a:spLocks noChangeArrowheads="1"/>
          </p:cNvSpPr>
          <p:nvPr/>
        </p:nvSpPr>
        <p:spPr bwMode="auto">
          <a:xfrm>
            <a:off x="2938463" y="4845050"/>
            <a:ext cx="3873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 2</a:t>
            </a:r>
          </a:p>
        </p:txBody>
      </p:sp>
      <p:sp>
        <p:nvSpPr>
          <p:cNvPr id="70682" name="Oval 28"/>
          <p:cNvSpPr>
            <a:spLocks noChangeArrowheads="1"/>
          </p:cNvSpPr>
          <p:nvPr/>
        </p:nvSpPr>
        <p:spPr bwMode="auto">
          <a:xfrm>
            <a:off x="4597400" y="4495800"/>
            <a:ext cx="8382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83" name="Oval 29"/>
          <p:cNvSpPr>
            <a:spLocks noChangeArrowheads="1"/>
          </p:cNvSpPr>
          <p:nvPr/>
        </p:nvSpPr>
        <p:spPr bwMode="auto">
          <a:xfrm>
            <a:off x="6502400" y="4495800"/>
            <a:ext cx="8382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84" name="Line 30"/>
          <p:cNvSpPr>
            <a:spLocks noChangeShapeType="1"/>
          </p:cNvSpPr>
          <p:nvPr/>
        </p:nvSpPr>
        <p:spPr bwMode="auto">
          <a:xfrm rot="5400000">
            <a:off x="4495800" y="3962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85" name="Line 31"/>
          <p:cNvSpPr>
            <a:spLocks noChangeShapeType="1"/>
          </p:cNvSpPr>
          <p:nvPr/>
        </p:nvSpPr>
        <p:spPr bwMode="auto">
          <a:xfrm rot="5400000">
            <a:off x="6400800" y="3962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86" name="Text Box 32"/>
          <p:cNvSpPr txBox="1">
            <a:spLocks noChangeArrowheads="1"/>
          </p:cNvSpPr>
          <p:nvPr/>
        </p:nvSpPr>
        <p:spPr bwMode="auto">
          <a:xfrm>
            <a:off x="4802188" y="4632325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x</a:t>
            </a:r>
          </a:p>
        </p:txBody>
      </p:sp>
      <p:sp>
        <p:nvSpPr>
          <p:cNvPr id="70687" name="Text Box 33"/>
          <p:cNvSpPr txBox="1">
            <a:spLocks noChangeArrowheads="1"/>
          </p:cNvSpPr>
          <p:nvPr/>
        </p:nvSpPr>
        <p:spPr bwMode="auto">
          <a:xfrm>
            <a:off x="6707188" y="4648200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x</a:t>
            </a:r>
          </a:p>
        </p:txBody>
      </p:sp>
      <p:sp>
        <p:nvSpPr>
          <p:cNvPr id="70688" name="Text Box 34"/>
          <p:cNvSpPr txBox="1">
            <a:spLocks noChangeArrowheads="1"/>
          </p:cNvSpPr>
          <p:nvPr/>
        </p:nvSpPr>
        <p:spPr bwMode="auto">
          <a:xfrm>
            <a:off x="4905375" y="4845050"/>
            <a:ext cx="3873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 3</a:t>
            </a:r>
          </a:p>
        </p:txBody>
      </p:sp>
      <p:sp>
        <p:nvSpPr>
          <p:cNvPr id="70689" name="Text Box 35"/>
          <p:cNvSpPr txBox="1">
            <a:spLocks noChangeArrowheads="1"/>
          </p:cNvSpPr>
          <p:nvPr/>
        </p:nvSpPr>
        <p:spPr bwMode="auto">
          <a:xfrm>
            <a:off x="6869113" y="4876800"/>
            <a:ext cx="31908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4</a:t>
            </a:r>
          </a:p>
        </p:txBody>
      </p:sp>
      <p:sp>
        <p:nvSpPr>
          <p:cNvPr id="70690" name="Text Box 36"/>
          <p:cNvSpPr txBox="1">
            <a:spLocks noChangeArrowheads="1"/>
          </p:cNvSpPr>
          <p:nvPr/>
        </p:nvSpPr>
        <p:spPr bwMode="auto">
          <a:xfrm>
            <a:off x="882650" y="4632325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187575" y="695325"/>
            <a:ext cx="5781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HMM Training Steps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688975" y="1911350"/>
            <a:ext cx="7577138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Initialize estimators and models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Estimate “hidden” variable probabilities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Choose estimator parameters to maximize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model likelihoods  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Assess and repeat steps as necessary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A special case of Expectation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Maximization (EM)</a:t>
            </a:r>
            <a:endParaRPr lang="en-US" sz="2800" b="1"/>
          </a:p>
        </p:txBody>
      </p:sp>
      <p:grpSp>
        <p:nvGrpSpPr>
          <p:cNvPr id="72708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72709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0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2895600" y="695325"/>
            <a:ext cx="3213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The 1980’s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914400" y="1911350"/>
            <a:ext cx="692150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Collection of large standard corpora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Front ends: auditory models, dynamics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Engineering: scaling to large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vocabulary continuous speech 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Second major (D)ARPA ASR project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HMMs become ready for prime time</a:t>
            </a:r>
          </a:p>
        </p:txBody>
      </p:sp>
      <p:grpSp>
        <p:nvGrpSpPr>
          <p:cNvPr id="74756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74757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58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2724150" y="387350"/>
            <a:ext cx="47783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Standard Corpora </a:t>
            </a:r>
            <a:b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</a:b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Collection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2497138" y="1920875"/>
            <a:ext cx="424656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Before 1984, chaos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TIMIT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RM (later WSJ) 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ATIS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NIST, ARPA, LDC</a:t>
            </a:r>
            <a:endParaRPr lang="en-US" sz="3200" b="1"/>
          </a:p>
        </p:txBody>
      </p:sp>
      <p:grpSp>
        <p:nvGrpSpPr>
          <p:cNvPr id="76804" name="Group 4"/>
          <p:cNvGrpSpPr>
            <a:grpSpLocks/>
          </p:cNvGrpSpPr>
          <p:nvPr/>
        </p:nvGrpSpPr>
        <p:grpSpPr bwMode="auto">
          <a:xfrm>
            <a:off x="2035175" y="1828800"/>
            <a:ext cx="6575425" cy="76200"/>
            <a:chOff x="1282" y="1296"/>
            <a:chExt cx="4142" cy="48"/>
          </a:xfrm>
        </p:grpSpPr>
        <p:sp>
          <p:nvSpPr>
            <p:cNvPr id="76805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06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1868488" y="741363"/>
            <a:ext cx="6346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Front Ends in the 1980’s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685800" y="2063750"/>
            <a:ext cx="74390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Mel cepstrum (Bridle, Mermelstein)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PLP (Hermansky)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Delta cepstrum (Furui) 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Auditory models (Seneff, Ghitza, others)</a:t>
            </a:r>
            <a:endParaRPr lang="en-US" sz="2800"/>
          </a:p>
        </p:txBody>
      </p:sp>
      <p:grpSp>
        <p:nvGrpSpPr>
          <p:cNvPr id="78852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78853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54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438400" y="665163"/>
            <a:ext cx="5272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Mel Frequency Scale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grpSp>
        <p:nvGrpSpPr>
          <p:cNvPr id="80899" name="Group 3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80901" name="Line 4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2" name="Line 5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8090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300288"/>
            <a:ext cx="66294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2187575" y="0"/>
            <a:ext cx="5429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Spectral vs Temporal</a:t>
            </a:r>
          </a:p>
          <a:p>
            <a:pPr algn="l"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        Processing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grpSp>
        <p:nvGrpSpPr>
          <p:cNvPr id="82947" name="Group 3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82962" name="Line 4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3" name="Line 5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2948" name="Rectangle 6"/>
          <p:cNvSpPr>
            <a:spLocks noChangeArrowheads="1"/>
          </p:cNvSpPr>
          <p:nvPr/>
        </p:nvSpPr>
        <p:spPr bwMode="auto">
          <a:xfrm>
            <a:off x="1433513" y="2286000"/>
            <a:ext cx="6804025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49" name="Rectangle 7"/>
          <p:cNvSpPr>
            <a:spLocks noChangeArrowheads="1"/>
          </p:cNvSpPr>
          <p:nvPr/>
        </p:nvSpPr>
        <p:spPr bwMode="auto">
          <a:xfrm>
            <a:off x="1433513" y="4572000"/>
            <a:ext cx="6804025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50" name="Rectangle 8"/>
          <p:cNvSpPr>
            <a:spLocks noChangeArrowheads="1"/>
          </p:cNvSpPr>
          <p:nvPr/>
        </p:nvSpPr>
        <p:spPr bwMode="auto">
          <a:xfrm>
            <a:off x="4884738" y="2286000"/>
            <a:ext cx="76200" cy="1371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51" name="Rectangle 9"/>
          <p:cNvSpPr>
            <a:spLocks noChangeArrowheads="1"/>
          </p:cNvSpPr>
          <p:nvPr/>
        </p:nvSpPr>
        <p:spPr bwMode="auto">
          <a:xfrm>
            <a:off x="3970338" y="4876800"/>
            <a:ext cx="1905000" cy="76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52" name="AutoShape 10"/>
          <p:cNvSpPr>
            <a:spLocks noChangeArrowheads="1"/>
          </p:cNvSpPr>
          <p:nvPr/>
        </p:nvSpPr>
        <p:spPr bwMode="auto">
          <a:xfrm>
            <a:off x="5570538" y="4495800"/>
            <a:ext cx="838200" cy="381000"/>
          </a:xfrm>
          <a:prstGeom prst="curvedDownArrow">
            <a:avLst>
              <a:gd name="adj1" fmla="val 44000"/>
              <a:gd name="adj2" fmla="val 88000"/>
              <a:gd name="adj3" fmla="val 3333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53" name="AutoShape 11"/>
          <p:cNvSpPr>
            <a:spLocks noChangeArrowheads="1"/>
          </p:cNvSpPr>
          <p:nvPr/>
        </p:nvSpPr>
        <p:spPr bwMode="auto">
          <a:xfrm>
            <a:off x="4960938" y="2714625"/>
            <a:ext cx="609600" cy="485775"/>
          </a:xfrm>
          <a:prstGeom prst="rightArrow">
            <a:avLst>
              <a:gd name="adj1" fmla="val 50000"/>
              <a:gd name="adj2" fmla="val 3137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54" name="Text Box 12"/>
          <p:cNvSpPr txBox="1">
            <a:spLocks noChangeArrowheads="1"/>
          </p:cNvSpPr>
          <p:nvPr/>
        </p:nvSpPr>
        <p:spPr bwMode="auto">
          <a:xfrm>
            <a:off x="5178425" y="2620963"/>
            <a:ext cx="216852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/>
              <a:t>  Analysis</a:t>
            </a:r>
          </a:p>
          <a:p>
            <a:r>
              <a:rPr lang="en-US" b="1"/>
              <a:t>    (e.g., cepstral)</a:t>
            </a:r>
          </a:p>
        </p:txBody>
      </p:sp>
      <p:sp>
        <p:nvSpPr>
          <p:cNvPr id="82955" name="Rectangle 13"/>
          <p:cNvSpPr>
            <a:spLocks noChangeArrowheads="1"/>
          </p:cNvSpPr>
          <p:nvPr/>
        </p:nvSpPr>
        <p:spPr bwMode="auto">
          <a:xfrm>
            <a:off x="5353050" y="4768850"/>
            <a:ext cx="2589213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/>
              <a:t>Processing</a:t>
            </a:r>
          </a:p>
          <a:p>
            <a:r>
              <a:rPr lang="en-US" b="1"/>
              <a:t>(e.g., mean removal)</a:t>
            </a:r>
          </a:p>
        </p:txBody>
      </p:sp>
      <p:sp>
        <p:nvSpPr>
          <p:cNvPr id="82956" name="Text Box 14"/>
          <p:cNvSpPr txBox="1">
            <a:spLocks noChangeArrowheads="1"/>
          </p:cNvSpPr>
          <p:nvPr/>
        </p:nvSpPr>
        <p:spPr bwMode="auto">
          <a:xfrm>
            <a:off x="1635125" y="3976688"/>
            <a:ext cx="10207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Time    </a:t>
            </a:r>
          </a:p>
        </p:txBody>
      </p:sp>
      <p:sp>
        <p:nvSpPr>
          <p:cNvPr id="82957" name="Line 15"/>
          <p:cNvSpPr>
            <a:spLocks noChangeShapeType="1"/>
          </p:cNvSpPr>
          <p:nvPr/>
        </p:nvSpPr>
        <p:spPr bwMode="auto">
          <a:xfrm>
            <a:off x="2370138" y="4191000"/>
            <a:ext cx="284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58" name="Text Box 16"/>
          <p:cNvSpPr txBox="1">
            <a:spLocks noChangeArrowheads="1"/>
          </p:cNvSpPr>
          <p:nvPr/>
        </p:nvSpPr>
        <p:spPr bwMode="auto">
          <a:xfrm rot="-5400000">
            <a:off x="611982" y="2755106"/>
            <a:ext cx="1276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frequency</a:t>
            </a:r>
          </a:p>
        </p:txBody>
      </p:sp>
      <p:sp>
        <p:nvSpPr>
          <p:cNvPr id="82959" name="Rectangle 17"/>
          <p:cNvSpPr>
            <a:spLocks noChangeArrowheads="1"/>
          </p:cNvSpPr>
          <p:nvPr/>
        </p:nvSpPr>
        <p:spPr bwMode="auto">
          <a:xfrm rot="-5400000">
            <a:off x="611982" y="5088731"/>
            <a:ext cx="1276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frequency</a:t>
            </a:r>
          </a:p>
        </p:txBody>
      </p:sp>
      <p:sp>
        <p:nvSpPr>
          <p:cNvPr id="82960" name="Text Box 18"/>
          <p:cNvSpPr txBox="1">
            <a:spLocks noChangeArrowheads="1"/>
          </p:cNvSpPr>
          <p:nvPr/>
        </p:nvSpPr>
        <p:spPr bwMode="auto">
          <a:xfrm>
            <a:off x="3060700" y="3657600"/>
            <a:ext cx="25749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 i="1" u="sng"/>
              <a:t>Spectral processing</a:t>
            </a:r>
          </a:p>
        </p:txBody>
      </p:sp>
      <p:sp>
        <p:nvSpPr>
          <p:cNvPr id="82961" name="Text Box 19"/>
          <p:cNvSpPr txBox="1">
            <a:spLocks noChangeArrowheads="1"/>
          </p:cNvSpPr>
          <p:nvPr/>
        </p:nvSpPr>
        <p:spPr bwMode="auto">
          <a:xfrm>
            <a:off x="3148013" y="5943600"/>
            <a:ext cx="27035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 i="1" u="sng"/>
              <a:t>Temporal 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185988" y="741363"/>
            <a:ext cx="6518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Dynamic Speech Features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533400" y="1897063"/>
            <a:ext cx="7051675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2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 b="1"/>
              <a:t> </a:t>
            </a:r>
            <a:r>
              <a:rPr lang="en-US" sz="2800">
                <a:latin typeface="Comic Sans MS" pitchFamily="-109" charset="0"/>
              </a:rPr>
              <a:t>temporal dynamics useful for ASR</a:t>
            </a:r>
          </a:p>
          <a:p>
            <a:pPr lvl="2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 local time derivatives of cepstra</a:t>
            </a:r>
          </a:p>
          <a:p>
            <a:pPr lvl="2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 “delta’’ features estimated over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    multiple frames (typically 5)</a:t>
            </a:r>
            <a:endParaRPr lang="en-US" sz="3200">
              <a:latin typeface="Comic Sans MS" pitchFamily="-109" charset="0"/>
            </a:endParaRPr>
          </a:p>
          <a:p>
            <a:pPr lvl="2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 </a:t>
            </a:r>
            <a:r>
              <a:rPr lang="en-US" sz="2800">
                <a:latin typeface="Comic Sans MS" pitchFamily="-109" charset="0"/>
              </a:rPr>
              <a:t>usually augments static features</a:t>
            </a:r>
          </a:p>
          <a:p>
            <a:pPr lvl="2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 can be viewed as a temporal filter</a:t>
            </a:r>
            <a:endParaRPr lang="en-US" sz="3200" b="1"/>
          </a:p>
        </p:txBody>
      </p:sp>
      <p:grpSp>
        <p:nvGrpSpPr>
          <p:cNvPr id="84996" name="Group 4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84997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998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2332038" y="741363"/>
            <a:ext cx="6230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“Delta” impulse response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grpSp>
        <p:nvGrpSpPr>
          <p:cNvPr id="87043" name="Group 3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87072" name="Line 4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3" name="Line 5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44" name="Line 6"/>
          <p:cNvSpPr>
            <a:spLocks noChangeShapeType="1"/>
          </p:cNvSpPr>
          <p:nvPr/>
        </p:nvSpPr>
        <p:spPr bwMode="auto">
          <a:xfrm>
            <a:off x="1600200" y="3810000"/>
            <a:ext cx="63246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5" name="Line 7"/>
          <p:cNvSpPr>
            <a:spLocks noChangeShapeType="1"/>
          </p:cNvSpPr>
          <p:nvPr/>
        </p:nvSpPr>
        <p:spPr bwMode="auto">
          <a:xfrm flipV="1">
            <a:off x="3200400" y="3810000"/>
            <a:ext cx="0" cy="1447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6" name="Line 8"/>
          <p:cNvSpPr>
            <a:spLocks noChangeShapeType="1"/>
          </p:cNvSpPr>
          <p:nvPr/>
        </p:nvSpPr>
        <p:spPr bwMode="auto">
          <a:xfrm>
            <a:off x="6172200" y="2286000"/>
            <a:ext cx="0" cy="1524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7" name="Line 9"/>
          <p:cNvSpPr>
            <a:spLocks noChangeShapeType="1"/>
          </p:cNvSpPr>
          <p:nvPr/>
        </p:nvSpPr>
        <p:spPr bwMode="auto">
          <a:xfrm>
            <a:off x="3962400" y="3810000"/>
            <a:ext cx="0" cy="762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8" name="Line 10"/>
          <p:cNvSpPr>
            <a:spLocks noChangeShapeType="1"/>
          </p:cNvSpPr>
          <p:nvPr/>
        </p:nvSpPr>
        <p:spPr bwMode="auto">
          <a:xfrm>
            <a:off x="5410200" y="3048000"/>
            <a:ext cx="0" cy="762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9" name="Line 11"/>
          <p:cNvSpPr>
            <a:spLocks noChangeShapeType="1"/>
          </p:cNvSpPr>
          <p:nvPr/>
        </p:nvSpPr>
        <p:spPr bwMode="auto">
          <a:xfrm>
            <a:off x="1600200" y="2190750"/>
            <a:ext cx="0" cy="3276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50" name="Line 12"/>
          <p:cNvSpPr>
            <a:spLocks noChangeShapeType="1"/>
          </p:cNvSpPr>
          <p:nvPr/>
        </p:nvSpPr>
        <p:spPr bwMode="auto">
          <a:xfrm>
            <a:off x="1600200" y="52578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51" name="Line 13"/>
          <p:cNvSpPr>
            <a:spLocks noChangeShapeType="1"/>
          </p:cNvSpPr>
          <p:nvPr/>
        </p:nvSpPr>
        <p:spPr bwMode="auto">
          <a:xfrm>
            <a:off x="1600200" y="52578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52" name="Line 14"/>
          <p:cNvSpPr>
            <a:spLocks noChangeShapeType="1"/>
          </p:cNvSpPr>
          <p:nvPr/>
        </p:nvSpPr>
        <p:spPr bwMode="auto">
          <a:xfrm>
            <a:off x="1390650" y="5334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53" name="Line 15"/>
          <p:cNvSpPr>
            <a:spLocks noChangeShapeType="1"/>
          </p:cNvSpPr>
          <p:nvPr/>
        </p:nvSpPr>
        <p:spPr bwMode="auto">
          <a:xfrm>
            <a:off x="1409700" y="2286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54" name="Line 16"/>
          <p:cNvSpPr>
            <a:spLocks noChangeShapeType="1"/>
          </p:cNvSpPr>
          <p:nvPr/>
        </p:nvSpPr>
        <p:spPr bwMode="auto">
          <a:xfrm>
            <a:off x="1409700" y="3048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55" name="Line 17"/>
          <p:cNvSpPr>
            <a:spLocks noChangeShapeType="1"/>
          </p:cNvSpPr>
          <p:nvPr/>
        </p:nvSpPr>
        <p:spPr bwMode="auto">
          <a:xfrm>
            <a:off x="139065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56" name="Text Box 18"/>
          <p:cNvSpPr txBox="1">
            <a:spLocks noChangeArrowheads="1"/>
          </p:cNvSpPr>
          <p:nvPr/>
        </p:nvSpPr>
        <p:spPr bwMode="auto">
          <a:xfrm>
            <a:off x="1009650" y="2103438"/>
            <a:ext cx="3984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.2</a:t>
            </a:r>
          </a:p>
        </p:txBody>
      </p:sp>
      <p:sp>
        <p:nvSpPr>
          <p:cNvPr id="87057" name="Text Box 19"/>
          <p:cNvSpPr txBox="1">
            <a:spLocks noChangeArrowheads="1"/>
          </p:cNvSpPr>
          <p:nvPr/>
        </p:nvSpPr>
        <p:spPr bwMode="auto">
          <a:xfrm>
            <a:off x="1009650" y="2865438"/>
            <a:ext cx="3984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.1</a:t>
            </a:r>
          </a:p>
        </p:txBody>
      </p:sp>
      <p:sp>
        <p:nvSpPr>
          <p:cNvPr id="87058" name="Text Box 20"/>
          <p:cNvSpPr txBox="1">
            <a:spLocks noChangeArrowheads="1"/>
          </p:cNvSpPr>
          <p:nvPr/>
        </p:nvSpPr>
        <p:spPr bwMode="auto">
          <a:xfrm>
            <a:off x="1046163" y="3627438"/>
            <a:ext cx="32543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7059" name="Text Box 21"/>
          <p:cNvSpPr txBox="1">
            <a:spLocks noChangeArrowheads="1"/>
          </p:cNvSpPr>
          <p:nvPr/>
        </p:nvSpPr>
        <p:spPr bwMode="auto">
          <a:xfrm>
            <a:off x="963613" y="5181600"/>
            <a:ext cx="49053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-.2</a:t>
            </a:r>
          </a:p>
        </p:txBody>
      </p:sp>
      <p:sp>
        <p:nvSpPr>
          <p:cNvPr id="87060" name="Text Box 22"/>
          <p:cNvSpPr txBox="1">
            <a:spLocks noChangeArrowheads="1"/>
          </p:cNvSpPr>
          <p:nvPr/>
        </p:nvSpPr>
        <p:spPr bwMode="auto">
          <a:xfrm>
            <a:off x="963613" y="4419600"/>
            <a:ext cx="49053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-.1</a:t>
            </a:r>
          </a:p>
        </p:txBody>
      </p:sp>
      <p:sp>
        <p:nvSpPr>
          <p:cNvPr id="87061" name="Line 23"/>
          <p:cNvSpPr>
            <a:spLocks noChangeShapeType="1"/>
          </p:cNvSpPr>
          <p:nvPr/>
        </p:nvSpPr>
        <p:spPr bwMode="auto">
          <a:xfrm rot="-5400000">
            <a:off x="4533900" y="38481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62" name="AutoShape 24"/>
          <p:cNvSpPr>
            <a:spLocks noChangeArrowheads="1"/>
          </p:cNvSpPr>
          <p:nvPr/>
        </p:nvSpPr>
        <p:spPr bwMode="auto">
          <a:xfrm>
            <a:off x="3124200" y="5257800"/>
            <a:ext cx="152400" cy="190500"/>
          </a:xfrm>
          <a:prstGeom prst="smileyFace">
            <a:avLst>
              <a:gd name="adj" fmla="val 4653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63" name="AutoShape 25"/>
          <p:cNvSpPr>
            <a:spLocks noChangeArrowheads="1"/>
          </p:cNvSpPr>
          <p:nvPr/>
        </p:nvSpPr>
        <p:spPr bwMode="auto">
          <a:xfrm>
            <a:off x="3886200" y="4572000"/>
            <a:ext cx="152400" cy="190500"/>
          </a:xfrm>
          <a:prstGeom prst="smileyFace">
            <a:avLst>
              <a:gd name="adj" fmla="val 4653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64" name="AutoShape 26"/>
          <p:cNvSpPr>
            <a:spLocks noChangeArrowheads="1"/>
          </p:cNvSpPr>
          <p:nvPr/>
        </p:nvSpPr>
        <p:spPr bwMode="auto">
          <a:xfrm>
            <a:off x="5334000" y="2865438"/>
            <a:ext cx="152400" cy="190500"/>
          </a:xfrm>
          <a:prstGeom prst="smileyFace">
            <a:avLst>
              <a:gd name="adj" fmla="val 4653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65" name="AutoShape 27"/>
          <p:cNvSpPr>
            <a:spLocks noChangeArrowheads="1"/>
          </p:cNvSpPr>
          <p:nvPr/>
        </p:nvSpPr>
        <p:spPr bwMode="auto">
          <a:xfrm>
            <a:off x="6096000" y="2103438"/>
            <a:ext cx="152400" cy="190500"/>
          </a:xfrm>
          <a:prstGeom prst="smileyFace">
            <a:avLst>
              <a:gd name="adj" fmla="val 4653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66" name="Text Box 28"/>
          <p:cNvSpPr txBox="1">
            <a:spLocks noChangeArrowheads="1"/>
          </p:cNvSpPr>
          <p:nvPr/>
        </p:nvSpPr>
        <p:spPr bwMode="auto">
          <a:xfrm>
            <a:off x="4572000" y="3733800"/>
            <a:ext cx="3254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7067" name="Text Box 29"/>
          <p:cNvSpPr txBox="1">
            <a:spLocks noChangeArrowheads="1"/>
          </p:cNvSpPr>
          <p:nvPr/>
        </p:nvSpPr>
        <p:spPr bwMode="auto">
          <a:xfrm>
            <a:off x="5257800" y="3733800"/>
            <a:ext cx="3254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7068" name="Text Box 30"/>
          <p:cNvSpPr txBox="1">
            <a:spLocks noChangeArrowheads="1"/>
          </p:cNvSpPr>
          <p:nvPr/>
        </p:nvSpPr>
        <p:spPr bwMode="auto">
          <a:xfrm>
            <a:off x="6019800" y="3733800"/>
            <a:ext cx="3254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87069" name="Text Box 31"/>
          <p:cNvSpPr txBox="1">
            <a:spLocks noChangeArrowheads="1"/>
          </p:cNvSpPr>
          <p:nvPr/>
        </p:nvSpPr>
        <p:spPr bwMode="auto">
          <a:xfrm>
            <a:off x="3678238" y="3733800"/>
            <a:ext cx="4175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-1</a:t>
            </a:r>
          </a:p>
        </p:txBody>
      </p:sp>
      <p:sp>
        <p:nvSpPr>
          <p:cNvPr id="87070" name="Text Box 32"/>
          <p:cNvSpPr txBox="1">
            <a:spLocks noChangeArrowheads="1"/>
          </p:cNvSpPr>
          <p:nvPr/>
        </p:nvSpPr>
        <p:spPr bwMode="auto">
          <a:xfrm>
            <a:off x="2895600" y="3733800"/>
            <a:ext cx="41751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-2</a:t>
            </a:r>
          </a:p>
        </p:txBody>
      </p:sp>
      <p:sp>
        <p:nvSpPr>
          <p:cNvPr id="87071" name="Text Box 33"/>
          <p:cNvSpPr txBox="1">
            <a:spLocks noChangeArrowheads="1"/>
          </p:cNvSpPr>
          <p:nvPr/>
        </p:nvSpPr>
        <p:spPr bwMode="auto">
          <a:xfrm>
            <a:off x="6542088" y="3962400"/>
            <a:ext cx="9429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frames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2552700" y="387350"/>
            <a:ext cx="55816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HMM’s for Continuous</a:t>
            </a:r>
            <a:b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</a:b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Speech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381000" y="1639888"/>
            <a:ext cx="766603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Using dynamic programming for cts speech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(Vintsyuk, Bridle, Sakoe, Ney….)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Application of Baker-Jelinek ideas to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continuous speech (IBM, BBN, Philips, ...)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Multiple groups developing major HMM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systems (CMU, SRI, Lincoln, BBN, ATT) 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Engineering development - coping with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data, fast computers</a:t>
            </a:r>
            <a:endParaRPr lang="en-US" sz="2800" b="1"/>
          </a:p>
        </p:txBody>
      </p:sp>
      <p:grpSp>
        <p:nvGrpSpPr>
          <p:cNvPr id="89092" name="Group 4"/>
          <p:cNvGrpSpPr>
            <a:grpSpLocks/>
          </p:cNvGrpSpPr>
          <p:nvPr/>
        </p:nvGrpSpPr>
        <p:grpSpPr bwMode="auto">
          <a:xfrm>
            <a:off x="2035175" y="1676400"/>
            <a:ext cx="6575425" cy="76200"/>
            <a:chOff x="1282" y="1296"/>
            <a:chExt cx="4142" cy="48"/>
          </a:xfrm>
        </p:grpSpPr>
        <p:sp>
          <p:nvSpPr>
            <p:cNvPr id="89093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094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fine_struct_vs_envelope.jp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" y="2257425"/>
            <a:ext cx="86296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1965325" y="5349875"/>
            <a:ext cx="4919663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41148" rIns="82296" bIns="41148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" pitchFamily="-109" charset="0"/>
                <a:ea typeface="Times" pitchFamily="-109" charset="0"/>
                <a:cs typeface="Times" pitchFamily="-109" charset="0"/>
              </a:rPr>
              <a:t>Fine structure and spectral envelope of a sustained vowel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2438400" y="695325"/>
            <a:ext cx="5864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2nd (D)ARPA Project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28600" y="1792288"/>
            <a:ext cx="7980363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1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Common task</a:t>
            </a:r>
          </a:p>
          <a:p>
            <a:pPr marL="400050" indent="-400050" algn="l">
              <a:lnSpc>
                <a:spcPct val="11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Frequent evaluations</a:t>
            </a:r>
          </a:p>
          <a:p>
            <a:pPr marL="400050" indent="-400050" algn="l">
              <a:lnSpc>
                <a:spcPct val="11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Convergence to good, but similar, systems </a:t>
            </a:r>
          </a:p>
          <a:p>
            <a:pPr marL="400050" indent="-400050" algn="l">
              <a:lnSpc>
                <a:spcPct val="11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Lots of engineering development - now up to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60,000 word recognition, in real time, on a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workstation, with less than 10% word error</a:t>
            </a:r>
          </a:p>
          <a:p>
            <a:pPr marL="400050" indent="-400050" algn="l">
              <a:lnSpc>
                <a:spcPct val="11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Competition inspired others not in project -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Cambridge did HTK, now widely distributed</a:t>
            </a:r>
            <a:endParaRPr lang="en-US" sz="2800" b="1"/>
          </a:p>
        </p:txBody>
      </p:sp>
      <p:grpSp>
        <p:nvGrpSpPr>
          <p:cNvPr id="91140" name="Group 4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91141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42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1981200" y="593725"/>
            <a:ext cx="6956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Knowledge vs. Ignorance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1066800" y="2097088"/>
            <a:ext cx="5842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</p:txBody>
      </p:sp>
      <p:grpSp>
        <p:nvGrpSpPr>
          <p:cNvPr id="93188" name="Group 4"/>
          <p:cNvGrpSpPr>
            <a:grpSpLocks/>
          </p:cNvGrpSpPr>
          <p:nvPr/>
        </p:nvGrpSpPr>
        <p:grpSpPr bwMode="auto">
          <a:xfrm>
            <a:off x="2035175" y="1676400"/>
            <a:ext cx="6575425" cy="76200"/>
            <a:chOff x="1282" y="1296"/>
            <a:chExt cx="4142" cy="48"/>
          </a:xfrm>
        </p:grpSpPr>
        <p:sp>
          <p:nvSpPr>
            <p:cNvPr id="93190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1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3189" name="Text Box 7"/>
          <p:cNvSpPr txBox="1">
            <a:spLocks noChangeArrowheads="1"/>
          </p:cNvSpPr>
          <p:nvPr/>
        </p:nvSpPr>
        <p:spPr bwMode="auto">
          <a:xfrm>
            <a:off x="1093788" y="1639888"/>
            <a:ext cx="688657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Using acoustic-phonetic knowledge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in explicit rules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Ignorance represented statistically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Ignorance-based approaches (HMMs)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“won”, but 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Knowledge (e.g., segments) becoming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statistical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Statistics incorporating knowledge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1981200" y="593725"/>
            <a:ext cx="6956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Some 1990’s Issues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1066800" y="2097088"/>
            <a:ext cx="5842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</p:txBody>
      </p:sp>
      <p:grpSp>
        <p:nvGrpSpPr>
          <p:cNvPr id="95236" name="Group 4"/>
          <p:cNvGrpSpPr>
            <a:grpSpLocks/>
          </p:cNvGrpSpPr>
          <p:nvPr/>
        </p:nvGrpSpPr>
        <p:grpSpPr bwMode="auto">
          <a:xfrm>
            <a:off x="2035175" y="1676400"/>
            <a:ext cx="6575425" cy="76200"/>
            <a:chOff x="1282" y="1296"/>
            <a:chExt cx="4142" cy="48"/>
          </a:xfrm>
        </p:grpSpPr>
        <p:sp>
          <p:nvSpPr>
            <p:cNvPr id="95238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39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5237" name="Text Box 7"/>
          <p:cNvSpPr txBox="1">
            <a:spLocks noChangeArrowheads="1"/>
          </p:cNvSpPr>
          <p:nvPr/>
        </p:nvSpPr>
        <p:spPr bwMode="auto">
          <a:xfrm>
            <a:off x="1093788" y="1639888"/>
            <a:ext cx="7418387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Independence to long-term spectrum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Adaptation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Effects of spontaneous speech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Information retrieval/extraction with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broadcast material 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Query-style/dialog systems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(e.g., ATIS, Voyager, BeRP)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Applying ASR technology to related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areas (language ID, speaker verification)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/Users/morgan/Documents/presentations/class/2009/lect3-5/BeRP_11-93.mp4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6764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81000" y="228600"/>
            <a:ext cx="8412163" cy="1323975"/>
          </a:xfrm>
          <a:prstGeom prst="rect">
            <a:avLst/>
          </a:prstGeom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The Berkeley Restaurant Project</a:t>
            </a:r>
          </a:p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(BeRP)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7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972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282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7282"/>
                </p:tgtEl>
              </p:cMediaNode>
            </p:video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1981200" y="593725"/>
            <a:ext cx="6956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  <a:ea typeface="Comic Sans MS" pitchFamily="1" charset="0"/>
                <a:cs typeface="Comic Sans MS" pitchFamily="1" charset="0"/>
              </a:rPr>
              <a:t>1991-1996 ASR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1066800" y="2097088"/>
            <a:ext cx="5842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</p:txBody>
      </p:sp>
      <p:grpSp>
        <p:nvGrpSpPr>
          <p:cNvPr id="98308" name="Group 4"/>
          <p:cNvGrpSpPr>
            <a:grpSpLocks/>
          </p:cNvGrpSpPr>
          <p:nvPr/>
        </p:nvGrpSpPr>
        <p:grpSpPr bwMode="auto">
          <a:xfrm>
            <a:off x="2035175" y="1524000"/>
            <a:ext cx="6575425" cy="76200"/>
            <a:chOff x="1282" y="1296"/>
            <a:chExt cx="4142" cy="48"/>
          </a:xfrm>
        </p:grpSpPr>
        <p:sp>
          <p:nvSpPr>
            <p:cNvPr id="98310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11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8309" name="Text Box 7"/>
          <p:cNvSpPr txBox="1">
            <a:spLocks noChangeArrowheads="1"/>
          </p:cNvSpPr>
          <p:nvPr/>
        </p:nvSpPr>
        <p:spPr bwMode="auto">
          <a:xfrm>
            <a:off x="838200" y="1676400"/>
            <a:ext cx="8099425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</a:rPr>
              <a:t>MFCC/PLP/derivatives widely used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</a:rPr>
              <a:t>Vocal tract length normalization (VTLN)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</a:rPr>
              <a:t>Cepstral Mean Subtraction (CMS) or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None/>
            </a:pPr>
            <a:r>
              <a:rPr lang="en-US" sz="2800">
                <a:latin typeface="Comic Sans MS" pitchFamily="-109" charset="0"/>
              </a:rPr>
              <a:t>    RelAtive SpecTral Analysis (RASTA)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</a:rPr>
              <a:t>Continuous density HMMs, w/GMMs or ANNs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</a:rPr>
              <a:t>N-phones, decision-tree clustering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</a:rPr>
              <a:t>MLLR unsupervised adaptation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</a:rPr>
              <a:t>Multiple passes via lattices, esp. for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longer term language models (LMs)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ChangeArrowheads="1"/>
          </p:cNvSpPr>
          <p:nvPr/>
        </p:nvSpPr>
        <p:spPr bwMode="auto">
          <a:xfrm>
            <a:off x="762000" y="152400"/>
            <a:ext cx="838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  <a:ea typeface="Comic Sans MS" pitchFamily="1" charset="0"/>
                <a:cs typeface="Comic Sans MS" pitchFamily="1" charset="0"/>
              </a:rPr>
              <a:t>“Towards increasing speech recognition error rates”</a:t>
            </a:r>
          </a:p>
        </p:txBody>
      </p:sp>
      <p:sp>
        <p:nvSpPr>
          <p:cNvPr id="100355" name="Text Box 1027"/>
          <p:cNvSpPr txBox="1">
            <a:spLocks noChangeArrowheads="1"/>
          </p:cNvSpPr>
          <p:nvPr/>
        </p:nvSpPr>
        <p:spPr bwMode="auto">
          <a:xfrm>
            <a:off x="1066800" y="2097088"/>
            <a:ext cx="5842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</p:txBody>
      </p:sp>
      <p:grpSp>
        <p:nvGrpSpPr>
          <p:cNvPr id="100356" name="Group 1028"/>
          <p:cNvGrpSpPr>
            <a:grpSpLocks/>
          </p:cNvGrpSpPr>
          <p:nvPr/>
        </p:nvGrpSpPr>
        <p:grpSpPr bwMode="auto">
          <a:xfrm>
            <a:off x="2035175" y="1676400"/>
            <a:ext cx="6575425" cy="76200"/>
            <a:chOff x="1282" y="1296"/>
            <a:chExt cx="4142" cy="48"/>
          </a:xfrm>
        </p:grpSpPr>
        <p:sp>
          <p:nvSpPr>
            <p:cNvPr id="100358" name="Line 1029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59" name="Line 1030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0357" name="Text Box 1031"/>
          <p:cNvSpPr txBox="1">
            <a:spLocks noChangeArrowheads="1"/>
          </p:cNvSpPr>
          <p:nvPr/>
        </p:nvSpPr>
        <p:spPr bwMode="auto">
          <a:xfrm>
            <a:off x="762000" y="1828800"/>
            <a:ext cx="8137525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May 1996 Speech Communication paper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Pointed out that high risk research choices</a:t>
            </a:r>
            <a:b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</a:b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would typically hurt performance (at first)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Encourage researchers to press on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Suggested particular directions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Many comments from other researchers, e.g.,</a:t>
            </a:r>
          </a:p>
          <a:p>
            <a:pPr marL="514350" lvl="1" algn="l">
              <a:lnSpc>
                <a:spcPct val="130000"/>
              </a:lnSpc>
              <a:buClr>
                <a:srgbClr val="000099"/>
              </a:buClr>
              <a:buSzPct val="75000"/>
              <a:buFont typeface="Wingdings" pitchFamily="-109" charset="2"/>
              <a:buChar char="Ø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 </a:t>
            </a: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There are very many bad ideas, and it’s still</a:t>
            </a:r>
            <a:b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</a:b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 good to do better (you like better scores too)</a:t>
            </a:r>
          </a:p>
          <a:p>
            <a:pPr marL="514350" lvl="1" algn="l">
              <a:lnSpc>
                <a:spcPct val="130000"/>
              </a:lnSpc>
              <a:buClr>
                <a:srgbClr val="000099"/>
              </a:buClr>
              <a:buSzPct val="75000"/>
              <a:buFont typeface="Wingdings" pitchFamily="-109" charset="2"/>
              <a:buChar char="Ø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 You don’t have the only good ideas</a:t>
            </a:r>
            <a:endParaRPr lang="en-US" sz="2000">
              <a:latin typeface="Comic Sans MS" pitchFamily="-109" charset="0"/>
              <a:ea typeface="Comic Sans MS" pitchFamily="-109" charset="0"/>
              <a:cs typeface="Comic Sans MS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1981200" y="381000"/>
            <a:ext cx="6956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  <a:ea typeface="Comic Sans MS" pitchFamily="1" charset="0"/>
                <a:cs typeface="Comic Sans MS" pitchFamily="1" charset="0"/>
              </a:rPr>
              <a:t>What we thought: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1066800" y="2097088"/>
            <a:ext cx="5842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</p:txBody>
      </p:sp>
      <p:grpSp>
        <p:nvGrpSpPr>
          <p:cNvPr id="102404" name="Group 4"/>
          <p:cNvGrpSpPr>
            <a:grpSpLocks/>
          </p:cNvGrpSpPr>
          <p:nvPr/>
        </p:nvGrpSpPr>
        <p:grpSpPr bwMode="auto">
          <a:xfrm>
            <a:off x="2035175" y="1676400"/>
            <a:ext cx="6575425" cy="76200"/>
            <a:chOff x="1282" y="1296"/>
            <a:chExt cx="4142" cy="48"/>
          </a:xfrm>
        </p:grpSpPr>
        <p:sp>
          <p:nvSpPr>
            <p:cNvPr id="102406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07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405" name="Text Box 7"/>
          <p:cNvSpPr txBox="1">
            <a:spLocks noChangeArrowheads="1"/>
          </p:cNvSpPr>
          <p:nvPr/>
        </p:nvSpPr>
        <p:spPr bwMode="auto">
          <a:xfrm>
            <a:off x="762000" y="1939925"/>
            <a:ext cx="8361363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We should look at “more time” (than 20 ms)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We should look at better stat models </a:t>
            </a:r>
            <a:b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</a:b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(weaken conditional independence assumptions)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We should look at smaller chunks of the</a:t>
            </a:r>
            <a:b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</a:b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spectrum and combine information later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We should work on improving models of </a:t>
            </a:r>
            <a:b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</a:b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confidence/rejection (knowing when we do</a:t>
            </a:r>
            <a:b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</a:b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not know)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026"/>
          <p:cNvSpPr>
            <a:spLocks noChangeArrowheads="1"/>
          </p:cNvSpPr>
          <p:nvPr/>
        </p:nvSpPr>
        <p:spPr bwMode="auto">
          <a:xfrm>
            <a:off x="1981200" y="381000"/>
            <a:ext cx="6956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  <a:ea typeface="Comic Sans MS" pitchFamily="1" charset="0"/>
                <a:cs typeface="Comic Sans MS" pitchFamily="1" charset="0"/>
              </a:rPr>
              <a:t>How did we do?</a:t>
            </a:r>
          </a:p>
        </p:txBody>
      </p:sp>
      <p:sp>
        <p:nvSpPr>
          <p:cNvPr id="104451" name="Text Box 1027"/>
          <p:cNvSpPr txBox="1">
            <a:spLocks noChangeArrowheads="1"/>
          </p:cNvSpPr>
          <p:nvPr/>
        </p:nvSpPr>
        <p:spPr bwMode="auto">
          <a:xfrm>
            <a:off x="1066800" y="2097088"/>
            <a:ext cx="5842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</p:txBody>
      </p:sp>
      <p:grpSp>
        <p:nvGrpSpPr>
          <p:cNvPr id="104452" name="Group 1028"/>
          <p:cNvGrpSpPr>
            <a:grpSpLocks/>
          </p:cNvGrpSpPr>
          <p:nvPr/>
        </p:nvGrpSpPr>
        <p:grpSpPr bwMode="auto">
          <a:xfrm>
            <a:off x="2035175" y="1676400"/>
            <a:ext cx="6575425" cy="76200"/>
            <a:chOff x="1282" y="1296"/>
            <a:chExt cx="4142" cy="48"/>
          </a:xfrm>
        </p:grpSpPr>
        <p:sp>
          <p:nvSpPr>
            <p:cNvPr id="104454" name="Line 1029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55" name="Line 1030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453" name="Text Box 1031"/>
          <p:cNvSpPr txBox="1">
            <a:spLocks noChangeArrowheads="1"/>
          </p:cNvSpPr>
          <p:nvPr/>
        </p:nvSpPr>
        <p:spPr bwMode="auto">
          <a:xfrm>
            <a:off x="533400" y="1939925"/>
            <a:ext cx="8428038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Best systems look at 100 ms or more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Stat models being explored, but HMM still king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Multiband still has limited application, but </a:t>
            </a:r>
            <a:b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</a:b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multiple streams/models/cross-adaptation are</a:t>
            </a:r>
            <a:b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</a:b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widely used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Real systems depend heavily on confidence</a:t>
            </a:r>
            <a:b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</a:b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measures; research systems use for combining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1981200" y="328613"/>
            <a:ext cx="6956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  <a:ea typeface="Comic Sans MS" pitchFamily="1" charset="0"/>
                <a:cs typeface="Comic Sans MS" pitchFamily="1" charset="0"/>
              </a:rPr>
              <a:t>The Question Man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066800" y="2097088"/>
            <a:ext cx="5842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2035175" y="1676400"/>
            <a:ext cx="6575425" cy="76200"/>
            <a:chOff x="1282" y="1296"/>
            <a:chExt cx="4142" cy="48"/>
          </a:xfrm>
        </p:grpSpPr>
        <p:sp>
          <p:nvSpPr>
            <p:cNvPr id="106502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03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6501" name="Text Box 7"/>
          <p:cNvSpPr txBox="1">
            <a:spLocks noChangeArrowheads="1"/>
          </p:cNvSpPr>
          <p:nvPr/>
        </p:nvSpPr>
        <p:spPr bwMode="auto">
          <a:xfrm>
            <a:off x="0" y="2016125"/>
            <a:ext cx="91440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Queried 3 of the best known system builders for today’s large ASR engines: “In your opinion, what have been the most important advances in ASR in the last 10 years?” [asked in late 2006]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1981200" y="328613"/>
            <a:ext cx="69564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  <a:ea typeface="Comic Sans MS" pitchFamily="1" charset="0"/>
                <a:cs typeface="Comic Sans MS" pitchFamily="1" charset="0"/>
              </a:rPr>
              <a:t>Major advances in mainstream systems since 1996- experts 1+2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1066800" y="2097088"/>
            <a:ext cx="5842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</p:txBody>
      </p:sp>
      <p:grpSp>
        <p:nvGrpSpPr>
          <p:cNvPr id="108548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108550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51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8549" name="Text Box 7"/>
          <p:cNvSpPr txBox="1">
            <a:spLocks noChangeArrowheads="1"/>
          </p:cNvSpPr>
          <p:nvPr/>
        </p:nvSpPr>
        <p:spPr bwMode="auto">
          <a:xfrm>
            <a:off x="0" y="1768475"/>
            <a:ext cx="9372600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Front end per se (e.g., adding in PLP)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Normalization (VTLN, mean &amp; variance)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Adaptation/feature transformation (MLLR, HLDA, fMPE)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Discriminative training (MMI, MPE)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Improved n-gram smoothing, other LMs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Handling lots of data (e.g., lower quality transcripts, broader context)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Combining systems (e.g., confusion networks or “sausages”)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Multiple passes using lattices, etc.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Optimizing for speed</a:t>
            </a:r>
            <a:endParaRPr lang="en-US" sz="2800">
              <a:latin typeface="Comic Sans MS" pitchFamily="-109" charset="0"/>
              <a:ea typeface="Comic Sans MS" pitchFamily="-109" charset="0"/>
              <a:cs typeface="Comic Sans MS" pitchFamily="-109" charset="0"/>
            </a:endParaRP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3" descr="vocoder_pic.jp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4522"/>
            <a:ext cx="9144000" cy="308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TextBox 4"/>
          <p:cNvSpPr txBox="1">
            <a:spLocks noChangeArrowheads="1"/>
          </p:cNvSpPr>
          <p:nvPr/>
        </p:nvSpPr>
        <p:spPr bwMode="auto">
          <a:xfrm>
            <a:off x="1030129" y="5349240"/>
            <a:ext cx="2374583" cy="332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41148" rIns="82296" bIns="41148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Times" pitchFamily="-106" charset="0"/>
                <a:ea typeface="Times" pitchFamily="-106" charset="0"/>
                <a:cs typeface="Times" pitchFamily="-106" charset="0"/>
              </a:rPr>
              <a:t>Channel </a:t>
            </a:r>
            <a:r>
              <a:rPr lang="en-US" sz="1600" dirty="0" err="1">
                <a:latin typeface="Times" pitchFamily="-106" charset="0"/>
                <a:ea typeface="Times" pitchFamily="-106" charset="0"/>
                <a:cs typeface="Times" pitchFamily="-106" charset="0"/>
              </a:rPr>
              <a:t>Vocoder</a:t>
            </a:r>
            <a:r>
              <a:rPr lang="en-US" sz="1600" dirty="0">
                <a:latin typeface="Times" pitchFamily="-106" charset="0"/>
                <a:ea typeface="Times" pitchFamily="-106" charset="0"/>
                <a:cs typeface="Times" pitchFamily="-106" charset="0"/>
              </a:rPr>
              <a:t>: analysis</a:t>
            </a:r>
          </a:p>
        </p:txBody>
      </p:sp>
      <p:sp>
        <p:nvSpPr>
          <p:cNvPr id="54276" name="TextBox 5"/>
          <p:cNvSpPr txBox="1">
            <a:spLocks noChangeArrowheads="1"/>
          </p:cNvSpPr>
          <p:nvPr/>
        </p:nvSpPr>
        <p:spPr bwMode="auto">
          <a:xfrm>
            <a:off x="5922169" y="5349240"/>
            <a:ext cx="2466023" cy="332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41148" rIns="82296" bIns="41148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Times" pitchFamily="-106" charset="0"/>
                <a:ea typeface="Times" pitchFamily="-106" charset="0"/>
                <a:cs typeface="Times" pitchFamily="-106" charset="0"/>
              </a:rPr>
              <a:t>Channel </a:t>
            </a:r>
            <a:r>
              <a:rPr lang="en-US" sz="1600" dirty="0" err="1">
                <a:latin typeface="Times" pitchFamily="-106" charset="0"/>
                <a:ea typeface="Times" pitchFamily="-106" charset="0"/>
                <a:cs typeface="Times" pitchFamily="-106" charset="0"/>
              </a:rPr>
              <a:t>Vocoder</a:t>
            </a:r>
            <a:r>
              <a:rPr lang="en-US" sz="1600" dirty="0">
                <a:latin typeface="Times" pitchFamily="-106" charset="0"/>
                <a:ea typeface="Times" pitchFamily="-106" charset="0"/>
                <a:cs typeface="Times" pitchFamily="-106" charset="0"/>
              </a:rPr>
              <a:t>: synthesis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1981200" y="328613"/>
            <a:ext cx="69564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  <a:ea typeface="Comic Sans MS" pitchFamily="1" charset="0"/>
                <a:cs typeface="Comic Sans MS" pitchFamily="1" charset="0"/>
              </a:rPr>
              <a:t>Major advances in mainstream systems since 1996- expert 3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066800" y="2097088"/>
            <a:ext cx="5842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</p:txBody>
      </p:sp>
      <p:grpSp>
        <p:nvGrpSpPr>
          <p:cNvPr id="110596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110598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99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0597" name="Text Box 7"/>
          <p:cNvSpPr txBox="1">
            <a:spLocks noChangeArrowheads="1"/>
          </p:cNvSpPr>
          <p:nvPr/>
        </p:nvSpPr>
        <p:spPr bwMode="auto">
          <a:xfrm>
            <a:off x="0" y="1938338"/>
            <a:ext cx="9372600" cy="491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Training w/ Canonicalized features:</a:t>
            </a:r>
          </a:p>
          <a:p>
            <a:pPr marL="514350" lvl="1" algn="l">
              <a:lnSpc>
                <a:spcPct val="130000"/>
              </a:lnSpc>
              <a:buClr>
                <a:srgbClr val="000099"/>
              </a:buClr>
              <a:buSzPct val="75000"/>
              <a:buFont typeface="Wingdings" pitchFamily="-109" charset="2"/>
              <a:buChar char="Ø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 feature space MLLR, VTLN, SAT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Discriminative features:</a:t>
            </a:r>
          </a:p>
          <a:p>
            <a:pPr marL="514350" lvl="1" algn="l">
              <a:lnSpc>
                <a:spcPct val="130000"/>
              </a:lnSpc>
              <a:buClr>
                <a:srgbClr val="000099"/>
              </a:buClr>
              <a:buSzPct val="75000"/>
              <a:buFont typeface="Wingdings" pitchFamily="-109" charset="2"/>
              <a:buChar char="Ø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 feature-space MPE, LDA+MLLT instead of ∆ and ∆ ∆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 b="1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Essentially no improvement in LMs</a:t>
            </a:r>
            <a:endParaRPr lang="en-US" sz="2400">
              <a:latin typeface="Comic Sans MS" pitchFamily="-109" charset="0"/>
              <a:ea typeface="Comic Sans MS" pitchFamily="-109" charset="0"/>
              <a:cs typeface="Comic Sans MS" pitchFamily="-109" charset="0"/>
            </a:endParaRP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Discriminative training (MMI, MPE) effects are duplicated</a:t>
            </a:r>
            <a:b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</a:b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by f-MPE, little or no improvement to do both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 b="1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Bottom line: better systems by “feeding better features into the machinery”</a:t>
            </a:r>
            <a:endParaRPr lang="en-US" sz="2800">
              <a:latin typeface="Comic Sans MS" pitchFamily="-109" charset="0"/>
              <a:ea typeface="Comic Sans MS" pitchFamily="-109" charset="0"/>
              <a:cs typeface="Comic Sans MS" pitchFamily="-109" charset="0"/>
            </a:endParaRP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1981200" y="328613"/>
            <a:ext cx="69564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  <a:ea typeface="Comic Sans MS" pitchFamily="1" charset="0"/>
                <a:cs typeface="Comic Sans MS" pitchFamily="1" charset="0"/>
              </a:rPr>
              <a:t>What is an “important advance”?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066800" y="2097088"/>
            <a:ext cx="5842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</p:txBody>
      </p:sp>
      <p:grpSp>
        <p:nvGrpSpPr>
          <p:cNvPr id="112644" name="Group 4"/>
          <p:cNvGrpSpPr>
            <a:grpSpLocks/>
          </p:cNvGrpSpPr>
          <p:nvPr/>
        </p:nvGrpSpPr>
        <p:grpSpPr bwMode="auto">
          <a:xfrm>
            <a:off x="2035175" y="1676400"/>
            <a:ext cx="6575425" cy="76200"/>
            <a:chOff x="1282" y="1296"/>
            <a:chExt cx="4142" cy="48"/>
          </a:xfrm>
        </p:grpSpPr>
        <p:sp>
          <p:nvSpPr>
            <p:cNvPr id="112646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47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2645" name="Text Box 7"/>
          <p:cNvSpPr txBox="1">
            <a:spLocks noChangeArrowheads="1"/>
          </p:cNvSpPr>
          <p:nvPr/>
        </p:nvSpPr>
        <p:spPr bwMode="auto">
          <a:xfrm>
            <a:off x="0" y="2097088"/>
            <a:ext cx="914400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Definition assumed by the experts I queried: ideas that made systems work (significantly) better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A broader definition: ideas that led to significant improvements either by themselves or </a:t>
            </a:r>
            <a:r>
              <a:rPr lang="en-US" sz="2800" i="1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through stimulation of related research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Also: include promising directions?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381000" y="328613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  <a:ea typeface="Comic Sans MS" pitchFamily="1" charset="0"/>
                <a:cs typeface="Comic Sans MS" pitchFamily="1" charset="0"/>
              </a:rPr>
              <a:t>Major directions since 1991- my view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1066800" y="2097088"/>
            <a:ext cx="5842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</p:txBody>
      </p:sp>
      <p:grpSp>
        <p:nvGrpSpPr>
          <p:cNvPr id="114692" name="Group 4"/>
          <p:cNvGrpSpPr>
            <a:grpSpLocks/>
          </p:cNvGrpSpPr>
          <p:nvPr/>
        </p:nvGrpSpPr>
        <p:grpSpPr bwMode="auto">
          <a:xfrm>
            <a:off x="2035175" y="1295400"/>
            <a:ext cx="6575425" cy="76200"/>
            <a:chOff x="1282" y="1296"/>
            <a:chExt cx="4142" cy="48"/>
          </a:xfrm>
        </p:grpSpPr>
        <p:sp>
          <p:nvSpPr>
            <p:cNvPr id="114694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95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693" name="Text Box 7"/>
          <p:cNvSpPr txBox="1">
            <a:spLocks noChangeArrowheads="1"/>
          </p:cNvSpPr>
          <p:nvPr/>
        </p:nvSpPr>
        <p:spPr bwMode="auto">
          <a:xfrm>
            <a:off x="228600" y="1447800"/>
            <a:ext cx="9144000" cy="578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Front end - PLP, ANN-based features, many others, and (most importantly) multiple streams of features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Normalization – mean &amp; variance, VTLN, RASTA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Adaptation/feature transformation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Discriminative training - I would add ANN trainings 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Effects of spontaneous speech - very important!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Handling lots of data 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Combining systems or subsystems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New frameworks that could encourage innovation</a:t>
            </a:r>
            <a:b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</a:b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(e.g., graphical models, FSMs)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Optimizing for speed - including hardware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1981200" y="328613"/>
            <a:ext cx="69564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  <a:ea typeface="Comic Sans MS" pitchFamily="1" charset="0"/>
                <a:cs typeface="Comic Sans MS" pitchFamily="1" charset="0"/>
              </a:rPr>
              <a:t>Also - “Beyond the Words”</a:t>
            </a:r>
            <a:b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  <a:ea typeface="Comic Sans MS" pitchFamily="1" charset="0"/>
                <a:cs typeface="Comic Sans MS" pitchFamily="1" charset="0"/>
              </a:rPr>
            </a:b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  <a:ea typeface="Comic Sans MS" pitchFamily="1" charset="0"/>
                <a:cs typeface="Comic Sans MS" pitchFamily="1" charset="0"/>
              </a:rPr>
              <a:t>(Pointed out by expert #1)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1066800" y="2097088"/>
            <a:ext cx="5842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</p:txBody>
      </p:sp>
      <p:grpSp>
        <p:nvGrpSpPr>
          <p:cNvPr id="116740" name="Group 4"/>
          <p:cNvGrpSpPr>
            <a:grpSpLocks/>
          </p:cNvGrpSpPr>
          <p:nvPr/>
        </p:nvGrpSpPr>
        <p:grpSpPr bwMode="auto">
          <a:xfrm>
            <a:off x="2035175" y="1295400"/>
            <a:ext cx="6575425" cy="76200"/>
            <a:chOff x="1282" y="1296"/>
            <a:chExt cx="4142" cy="48"/>
          </a:xfrm>
        </p:grpSpPr>
        <p:sp>
          <p:nvSpPr>
            <p:cNvPr id="116742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43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6741" name="Text Box 7"/>
          <p:cNvSpPr txBox="1">
            <a:spLocks noChangeArrowheads="1"/>
          </p:cNvSpPr>
          <p:nvPr/>
        </p:nvSpPr>
        <p:spPr bwMode="auto">
          <a:xfrm>
            <a:off x="0" y="2224088"/>
            <a:ext cx="9144000" cy="34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Hidden events</a:t>
            </a:r>
          </a:p>
          <a:p>
            <a:pPr marL="514350" lvl="1" algn="l">
              <a:lnSpc>
                <a:spcPct val="130000"/>
              </a:lnSpc>
              <a:buClr>
                <a:srgbClr val="000099"/>
              </a:buClr>
              <a:buSzPct val="75000"/>
              <a:buFont typeface="Wingdings" pitchFamily="-109" charset="2"/>
              <a:buChar char="Ø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 sentence boundaries</a:t>
            </a:r>
          </a:p>
          <a:p>
            <a:pPr marL="514350" lvl="1" algn="l">
              <a:lnSpc>
                <a:spcPct val="130000"/>
              </a:lnSpc>
              <a:buClr>
                <a:srgbClr val="000099"/>
              </a:buClr>
              <a:buSzPct val="75000"/>
              <a:buFont typeface="Wingdings" pitchFamily="-109" charset="2"/>
              <a:buChar char="Ø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 punctuation</a:t>
            </a:r>
          </a:p>
          <a:p>
            <a:pPr marL="514350" lvl="1" algn="l">
              <a:lnSpc>
                <a:spcPct val="130000"/>
              </a:lnSpc>
              <a:buClr>
                <a:srgbClr val="000099"/>
              </a:buClr>
              <a:buSzPct val="75000"/>
              <a:buFont typeface="Wingdings" pitchFamily="-109" charset="2"/>
              <a:buChar char="Ø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 diarization (who spoke when)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Dialog Acts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Emotion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Prosodic modeling for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1981200" y="328613"/>
            <a:ext cx="6956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  <a:ea typeface="Comic Sans MS" pitchFamily="1" charset="0"/>
                <a:cs typeface="Comic Sans MS" pitchFamily="1" charset="0"/>
              </a:rPr>
              <a:t>Major advances since the survey</a:t>
            </a:r>
            <a:endParaRPr lang="en-US" sz="4000" b="1" dirty="0">
              <a:effectLst>
                <a:outerShdw blurRad="38100" dist="38100" dir="2700000" algn="tl">
                  <a:srgbClr val="DDDDDD"/>
                </a:outerShdw>
              </a:effectLst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1066800" y="2097088"/>
            <a:ext cx="5842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</p:txBody>
      </p:sp>
      <p:grpSp>
        <p:nvGrpSpPr>
          <p:cNvPr id="118788" name="Group 4"/>
          <p:cNvGrpSpPr>
            <a:grpSpLocks/>
          </p:cNvGrpSpPr>
          <p:nvPr/>
        </p:nvGrpSpPr>
        <p:grpSpPr bwMode="auto">
          <a:xfrm>
            <a:off x="2035175" y="1295400"/>
            <a:ext cx="6575425" cy="76200"/>
            <a:chOff x="1282" y="1296"/>
            <a:chExt cx="4142" cy="48"/>
          </a:xfrm>
        </p:grpSpPr>
        <p:sp>
          <p:nvSpPr>
            <p:cNvPr id="118790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91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8789" name="Text Box 7"/>
          <p:cNvSpPr txBox="1">
            <a:spLocks noChangeArrowheads="1"/>
          </p:cNvSpPr>
          <p:nvPr/>
        </p:nvSpPr>
        <p:spPr bwMode="auto">
          <a:xfrm>
            <a:off x="0" y="2224088"/>
            <a:ext cx="9144000" cy="487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The resurrection of neural networks</a:t>
            </a:r>
          </a:p>
          <a:p>
            <a:pPr marL="514350" lvl="1" algn="l">
              <a:lnSpc>
                <a:spcPct val="130000"/>
              </a:lnSpc>
              <a:buClr>
                <a:srgbClr val="000099"/>
              </a:buClr>
              <a:buSzPct val="75000"/>
              <a:buFont typeface="Wingdings" pitchFamily="-109" charset="2"/>
              <a:buChar char="Ø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 Gradual adoption of NNLMs (just as an assist)</a:t>
            </a:r>
          </a:p>
          <a:p>
            <a:pPr marL="514350" lvl="1" algn="l">
              <a:lnSpc>
                <a:spcPct val="130000"/>
              </a:lnSpc>
              <a:buClr>
                <a:srgbClr val="000099"/>
              </a:buClr>
              <a:buSzPct val="75000"/>
              <a:buFont typeface="Wingdings" pitchFamily="-109" charset="2"/>
              <a:buChar char="Ø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 Bigger effect in acoustic modeling – “deep” approaches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Some newer advances in “front ends”, including multi-mic (as in iphones)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Rapid porting/cross lingual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Lots more computing! Lots more data!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Many more applications (e.g., Siri)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4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Many more users, jobs, interest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 typeface="Times" pitchFamily="-109" charset="0"/>
              <a:buChar char="•"/>
            </a:pPr>
            <a:endParaRPr lang="en-US" sz="2400">
              <a:latin typeface="Comic Sans MS" pitchFamily="-109" charset="0"/>
              <a:ea typeface="Comic Sans MS" pitchFamily="-109" charset="0"/>
              <a:cs typeface="Comic Sans MS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2278063" y="92075"/>
            <a:ext cx="55356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Where Pierce Letter </a:t>
            </a:r>
            <a:b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</a:b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Applies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91440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We still need science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Need language, intelligence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Acoustic robustness still poor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Perceptual research, models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Fundamentals of statistical pattern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recognition for sequences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Robustness to accent, stress, rate of speech, ……..</a:t>
            </a:r>
            <a:endParaRPr lang="en-US" sz="2800" b="1"/>
          </a:p>
        </p:txBody>
      </p:sp>
      <p:grpSp>
        <p:nvGrpSpPr>
          <p:cNvPr id="120836" name="Group 4"/>
          <p:cNvGrpSpPr>
            <a:grpSpLocks/>
          </p:cNvGrpSpPr>
          <p:nvPr/>
        </p:nvGrpSpPr>
        <p:grpSpPr bwMode="auto">
          <a:xfrm>
            <a:off x="2035175" y="1600200"/>
            <a:ext cx="6575425" cy="76200"/>
            <a:chOff x="1282" y="1296"/>
            <a:chExt cx="4142" cy="48"/>
          </a:xfrm>
        </p:grpSpPr>
        <p:sp>
          <p:nvSpPr>
            <p:cNvPr id="120837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38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2362200" y="695325"/>
            <a:ext cx="58975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Progress in 30 Years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charset="0"/>
            </a:endParaRP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1066800" y="1606550"/>
            <a:ext cx="676275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From digits to 60,000 words or more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From single speakers to many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From isolated words to continuous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speech 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From read speech to fluent speech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From no products to many products,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some systems actually saving LOTS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of money</a:t>
            </a:r>
            <a:endParaRPr lang="en-US" sz="2800" b="1"/>
          </a:p>
        </p:txBody>
      </p:sp>
      <p:grpSp>
        <p:nvGrpSpPr>
          <p:cNvPr id="122884" name="Group 4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122885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886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3511550" y="695325"/>
            <a:ext cx="2828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Real Uses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609600" y="1744663"/>
            <a:ext cx="7354888" cy="428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Telephone: phone company services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(collect versus credit card)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Telephone: call centers for query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information (e.g., stock quotes,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parcel tracking, 800-GOOG-411)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Dictation products:  continuous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recognition, speaker dependent/adaptive</a:t>
            </a:r>
            <a:endParaRPr lang="en-US" sz="2800" b="1"/>
          </a:p>
        </p:txBody>
      </p:sp>
      <p:grpSp>
        <p:nvGrpSpPr>
          <p:cNvPr id="124932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124933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34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3733800" y="695325"/>
            <a:ext cx="1331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But: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798195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Still &lt;97% accurate on “yes” for telephone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Unexpected rate of speech hurts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Performance in noise, reverb still bad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Unexpected accent hurts badly 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Accuracy on unrestricted speech at 50-70%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Don’t know when we know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Few advances in basic understanding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Time, resources for each new task, language</a:t>
            </a:r>
            <a:endParaRPr lang="en-US" sz="2800"/>
          </a:p>
        </p:txBody>
      </p:sp>
      <p:grpSp>
        <p:nvGrpSpPr>
          <p:cNvPr id="126980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126981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82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1809750" y="25400"/>
            <a:ext cx="706278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Confusion Matrix for </a:t>
            </a:r>
            <a:b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</a:b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Digit Recognition (~1996)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grpSp>
        <p:nvGrpSpPr>
          <p:cNvPr id="129027" name="Group 3"/>
          <p:cNvGrpSpPr>
            <a:grpSpLocks/>
          </p:cNvGrpSpPr>
          <p:nvPr/>
        </p:nvGrpSpPr>
        <p:grpSpPr bwMode="auto">
          <a:xfrm>
            <a:off x="555625" y="1828800"/>
            <a:ext cx="8054975" cy="4800600"/>
            <a:chOff x="350" y="1152"/>
            <a:chExt cx="5074" cy="3024"/>
          </a:xfrm>
        </p:grpSpPr>
        <p:sp>
          <p:nvSpPr>
            <p:cNvPr id="129031" name="Rectangle 4"/>
            <p:cNvSpPr>
              <a:spLocks noChangeArrowheads="1"/>
            </p:cNvSpPr>
            <p:nvPr/>
          </p:nvSpPr>
          <p:spPr bwMode="auto">
            <a:xfrm>
              <a:off x="384" y="3936"/>
              <a:ext cx="4848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1"/>
                <a:t>				</a:t>
              </a:r>
              <a:r>
                <a:rPr lang="en-US" b="1">
                  <a:solidFill>
                    <a:srgbClr val="CC3300"/>
                  </a:solidFill>
                </a:rPr>
                <a:t>Overall error rate        	4.85%</a:t>
              </a:r>
            </a:p>
          </p:txBody>
        </p:sp>
        <p:sp>
          <p:nvSpPr>
            <p:cNvPr id="129032" name="Rectangle 5"/>
            <p:cNvSpPr>
              <a:spLocks noChangeArrowheads="1"/>
            </p:cNvSpPr>
            <p:nvPr/>
          </p:nvSpPr>
          <p:spPr bwMode="auto">
            <a:xfrm>
              <a:off x="384" y="1248"/>
              <a:ext cx="4848" cy="2688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9033" name="Line 6"/>
            <p:cNvSpPr>
              <a:spLocks noChangeShapeType="1"/>
            </p:cNvSpPr>
            <p:nvPr/>
          </p:nvSpPr>
          <p:spPr bwMode="auto">
            <a:xfrm flipV="1">
              <a:off x="5232" y="1152"/>
              <a:ext cx="192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34" name="Line 7"/>
            <p:cNvSpPr>
              <a:spLocks noChangeShapeType="1"/>
            </p:cNvSpPr>
            <p:nvPr/>
          </p:nvSpPr>
          <p:spPr bwMode="auto">
            <a:xfrm flipV="1">
              <a:off x="5232" y="3840"/>
              <a:ext cx="192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35" name="Line 8"/>
            <p:cNvSpPr>
              <a:spLocks noChangeShapeType="1"/>
            </p:cNvSpPr>
            <p:nvPr/>
          </p:nvSpPr>
          <p:spPr bwMode="auto">
            <a:xfrm>
              <a:off x="5424" y="1152"/>
              <a:ext cx="0" cy="2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36" name="Line 9"/>
            <p:cNvSpPr>
              <a:spLocks noChangeShapeType="1"/>
            </p:cNvSpPr>
            <p:nvPr/>
          </p:nvSpPr>
          <p:spPr bwMode="auto">
            <a:xfrm>
              <a:off x="576" y="1152"/>
              <a:ext cx="48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37" name="Line 10"/>
            <p:cNvSpPr>
              <a:spLocks noChangeShapeType="1"/>
            </p:cNvSpPr>
            <p:nvPr/>
          </p:nvSpPr>
          <p:spPr bwMode="auto">
            <a:xfrm>
              <a:off x="384" y="1584"/>
              <a:ext cx="4848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38" name="Line 11"/>
            <p:cNvSpPr>
              <a:spLocks noChangeShapeType="1"/>
            </p:cNvSpPr>
            <p:nvPr/>
          </p:nvSpPr>
          <p:spPr bwMode="auto">
            <a:xfrm>
              <a:off x="384" y="1824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39" name="Line 12"/>
            <p:cNvSpPr>
              <a:spLocks noChangeShapeType="1"/>
            </p:cNvSpPr>
            <p:nvPr/>
          </p:nvSpPr>
          <p:spPr bwMode="auto">
            <a:xfrm>
              <a:off x="384" y="2064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40" name="Line 13"/>
            <p:cNvSpPr>
              <a:spLocks noChangeShapeType="1"/>
            </p:cNvSpPr>
            <p:nvPr/>
          </p:nvSpPr>
          <p:spPr bwMode="auto">
            <a:xfrm>
              <a:off x="384" y="2304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41" name="Line 14"/>
            <p:cNvSpPr>
              <a:spLocks noChangeShapeType="1"/>
            </p:cNvSpPr>
            <p:nvPr/>
          </p:nvSpPr>
          <p:spPr bwMode="auto">
            <a:xfrm>
              <a:off x="384" y="2736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42" name="Line 15"/>
            <p:cNvSpPr>
              <a:spLocks noChangeShapeType="1"/>
            </p:cNvSpPr>
            <p:nvPr/>
          </p:nvSpPr>
          <p:spPr bwMode="auto">
            <a:xfrm>
              <a:off x="384" y="2976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43" name="Line 16"/>
            <p:cNvSpPr>
              <a:spLocks noChangeShapeType="1"/>
            </p:cNvSpPr>
            <p:nvPr/>
          </p:nvSpPr>
          <p:spPr bwMode="auto">
            <a:xfrm>
              <a:off x="384" y="3456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44" name="Line 17"/>
            <p:cNvSpPr>
              <a:spLocks noChangeShapeType="1"/>
            </p:cNvSpPr>
            <p:nvPr/>
          </p:nvSpPr>
          <p:spPr bwMode="auto">
            <a:xfrm>
              <a:off x="384" y="3696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45" name="Line 18"/>
            <p:cNvSpPr>
              <a:spLocks noChangeShapeType="1"/>
            </p:cNvSpPr>
            <p:nvPr/>
          </p:nvSpPr>
          <p:spPr bwMode="auto">
            <a:xfrm>
              <a:off x="768" y="1248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46" name="Line 19"/>
            <p:cNvSpPr>
              <a:spLocks noChangeShapeType="1"/>
            </p:cNvSpPr>
            <p:nvPr/>
          </p:nvSpPr>
          <p:spPr bwMode="auto">
            <a:xfrm>
              <a:off x="4224" y="1248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47" name="Line 20"/>
            <p:cNvSpPr>
              <a:spLocks noChangeShapeType="1"/>
            </p:cNvSpPr>
            <p:nvPr/>
          </p:nvSpPr>
          <p:spPr bwMode="auto">
            <a:xfrm>
              <a:off x="4560" y="1248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48" name="Line 21"/>
            <p:cNvSpPr>
              <a:spLocks noChangeShapeType="1"/>
            </p:cNvSpPr>
            <p:nvPr/>
          </p:nvSpPr>
          <p:spPr bwMode="auto">
            <a:xfrm>
              <a:off x="3840" y="1248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49" name="Line 22"/>
            <p:cNvSpPr>
              <a:spLocks noChangeShapeType="1"/>
            </p:cNvSpPr>
            <p:nvPr/>
          </p:nvSpPr>
          <p:spPr bwMode="auto">
            <a:xfrm>
              <a:off x="3456" y="1248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50" name="Line 23"/>
            <p:cNvSpPr>
              <a:spLocks noChangeShapeType="1"/>
            </p:cNvSpPr>
            <p:nvPr/>
          </p:nvSpPr>
          <p:spPr bwMode="auto">
            <a:xfrm>
              <a:off x="2688" y="1248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51" name="Line 24"/>
            <p:cNvSpPr>
              <a:spLocks noChangeShapeType="1"/>
            </p:cNvSpPr>
            <p:nvPr/>
          </p:nvSpPr>
          <p:spPr bwMode="auto">
            <a:xfrm>
              <a:off x="2304" y="1248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52" name="Line 25"/>
            <p:cNvSpPr>
              <a:spLocks noChangeShapeType="1"/>
            </p:cNvSpPr>
            <p:nvPr/>
          </p:nvSpPr>
          <p:spPr bwMode="auto">
            <a:xfrm>
              <a:off x="1920" y="1248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53" name="Line 26"/>
            <p:cNvSpPr>
              <a:spLocks noChangeShapeType="1"/>
            </p:cNvSpPr>
            <p:nvPr/>
          </p:nvSpPr>
          <p:spPr bwMode="auto">
            <a:xfrm>
              <a:off x="1536" y="1248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54" name="Line 27"/>
            <p:cNvSpPr>
              <a:spLocks noChangeShapeType="1"/>
            </p:cNvSpPr>
            <p:nvPr/>
          </p:nvSpPr>
          <p:spPr bwMode="auto">
            <a:xfrm>
              <a:off x="1152" y="1248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55" name="Text Box 28"/>
            <p:cNvSpPr txBox="1">
              <a:spLocks noChangeArrowheads="1"/>
            </p:cNvSpPr>
            <p:nvPr/>
          </p:nvSpPr>
          <p:spPr bwMode="auto">
            <a:xfrm>
              <a:off x="350" y="1315"/>
              <a:ext cx="4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400" b="1"/>
                <a:t>Class</a:t>
              </a:r>
            </a:p>
          </p:txBody>
        </p:sp>
        <p:sp>
          <p:nvSpPr>
            <p:cNvPr id="129056" name="Text Box 29"/>
            <p:cNvSpPr txBox="1">
              <a:spLocks noChangeArrowheads="1"/>
            </p:cNvSpPr>
            <p:nvPr/>
          </p:nvSpPr>
          <p:spPr bwMode="auto">
            <a:xfrm>
              <a:off x="4680" y="1248"/>
              <a:ext cx="42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/>
                <a:t>Error</a:t>
              </a:r>
              <a:br>
                <a:rPr lang="en-US" sz="1400" b="1"/>
              </a:br>
              <a:r>
                <a:rPr lang="en-US" sz="1400" b="1"/>
                <a:t>Rate</a:t>
              </a:r>
            </a:p>
          </p:txBody>
        </p:sp>
        <p:sp>
          <p:nvSpPr>
            <p:cNvPr id="129057" name="Text Box 30"/>
            <p:cNvSpPr txBox="1">
              <a:spLocks noChangeArrowheads="1"/>
            </p:cNvSpPr>
            <p:nvPr/>
          </p:nvSpPr>
          <p:spPr bwMode="auto">
            <a:xfrm>
              <a:off x="480" y="161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</a:t>
              </a:r>
            </a:p>
          </p:txBody>
        </p:sp>
        <p:sp>
          <p:nvSpPr>
            <p:cNvPr id="129058" name="Line 31"/>
            <p:cNvSpPr>
              <a:spLocks noChangeShapeType="1"/>
            </p:cNvSpPr>
            <p:nvPr/>
          </p:nvSpPr>
          <p:spPr bwMode="auto">
            <a:xfrm>
              <a:off x="384" y="2496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59" name="Line 32"/>
            <p:cNvSpPr>
              <a:spLocks noChangeShapeType="1"/>
            </p:cNvSpPr>
            <p:nvPr/>
          </p:nvSpPr>
          <p:spPr bwMode="auto">
            <a:xfrm>
              <a:off x="384" y="3216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60" name="Text Box 33"/>
            <p:cNvSpPr txBox="1">
              <a:spLocks noChangeArrowheads="1"/>
            </p:cNvSpPr>
            <p:nvPr/>
          </p:nvSpPr>
          <p:spPr bwMode="auto">
            <a:xfrm>
              <a:off x="480" y="1863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29061" name="Text Box 34"/>
            <p:cNvSpPr txBox="1">
              <a:spLocks noChangeArrowheads="1"/>
            </p:cNvSpPr>
            <p:nvPr/>
          </p:nvSpPr>
          <p:spPr bwMode="auto">
            <a:xfrm>
              <a:off x="480" y="2102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3</a:t>
              </a:r>
            </a:p>
          </p:txBody>
        </p:sp>
        <p:sp>
          <p:nvSpPr>
            <p:cNvPr id="129062" name="Text Box 35"/>
            <p:cNvSpPr txBox="1">
              <a:spLocks noChangeArrowheads="1"/>
            </p:cNvSpPr>
            <p:nvPr/>
          </p:nvSpPr>
          <p:spPr bwMode="auto">
            <a:xfrm>
              <a:off x="480" y="233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4</a:t>
              </a:r>
            </a:p>
          </p:txBody>
        </p:sp>
        <p:sp>
          <p:nvSpPr>
            <p:cNvPr id="129063" name="Text Box 36"/>
            <p:cNvSpPr txBox="1">
              <a:spLocks noChangeArrowheads="1"/>
            </p:cNvSpPr>
            <p:nvPr/>
          </p:nvSpPr>
          <p:spPr bwMode="auto">
            <a:xfrm>
              <a:off x="480" y="255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5</a:t>
              </a:r>
            </a:p>
          </p:txBody>
        </p:sp>
        <p:sp>
          <p:nvSpPr>
            <p:cNvPr id="129064" name="Text Box 37"/>
            <p:cNvSpPr txBox="1">
              <a:spLocks noChangeArrowheads="1"/>
            </p:cNvSpPr>
            <p:nvPr/>
          </p:nvSpPr>
          <p:spPr bwMode="auto">
            <a:xfrm>
              <a:off x="480" y="278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6</a:t>
              </a:r>
            </a:p>
          </p:txBody>
        </p:sp>
        <p:sp>
          <p:nvSpPr>
            <p:cNvPr id="129065" name="Text Box 38"/>
            <p:cNvSpPr txBox="1">
              <a:spLocks noChangeArrowheads="1"/>
            </p:cNvSpPr>
            <p:nvPr/>
          </p:nvSpPr>
          <p:spPr bwMode="auto">
            <a:xfrm>
              <a:off x="480" y="302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7</a:t>
              </a:r>
            </a:p>
          </p:txBody>
        </p:sp>
        <p:sp>
          <p:nvSpPr>
            <p:cNvPr id="129066" name="Text Box 39"/>
            <p:cNvSpPr txBox="1">
              <a:spLocks noChangeArrowheads="1"/>
            </p:cNvSpPr>
            <p:nvPr/>
          </p:nvSpPr>
          <p:spPr bwMode="auto">
            <a:xfrm>
              <a:off x="480" y="3277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8</a:t>
              </a:r>
            </a:p>
          </p:txBody>
        </p:sp>
        <p:sp>
          <p:nvSpPr>
            <p:cNvPr id="129067" name="Text Box 40"/>
            <p:cNvSpPr txBox="1">
              <a:spLocks noChangeArrowheads="1"/>
            </p:cNvSpPr>
            <p:nvPr/>
          </p:nvSpPr>
          <p:spPr bwMode="auto">
            <a:xfrm>
              <a:off x="480" y="350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9</a:t>
              </a:r>
            </a:p>
          </p:txBody>
        </p:sp>
        <p:sp>
          <p:nvSpPr>
            <p:cNvPr id="129068" name="Text Box 41"/>
            <p:cNvSpPr txBox="1">
              <a:spLocks noChangeArrowheads="1"/>
            </p:cNvSpPr>
            <p:nvPr/>
          </p:nvSpPr>
          <p:spPr bwMode="auto">
            <a:xfrm>
              <a:off x="480" y="374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069" name="Text Box 42"/>
            <p:cNvSpPr txBox="1">
              <a:spLocks noChangeArrowheads="1"/>
            </p:cNvSpPr>
            <p:nvPr/>
          </p:nvSpPr>
          <p:spPr bwMode="auto">
            <a:xfrm>
              <a:off x="855" y="132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</a:t>
              </a:r>
            </a:p>
          </p:txBody>
        </p:sp>
        <p:sp>
          <p:nvSpPr>
            <p:cNvPr id="129070" name="Text Box 43"/>
            <p:cNvSpPr txBox="1">
              <a:spLocks noChangeArrowheads="1"/>
            </p:cNvSpPr>
            <p:nvPr/>
          </p:nvSpPr>
          <p:spPr bwMode="auto">
            <a:xfrm>
              <a:off x="1262" y="132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29071" name="Text Box 44"/>
            <p:cNvSpPr txBox="1">
              <a:spLocks noChangeArrowheads="1"/>
            </p:cNvSpPr>
            <p:nvPr/>
          </p:nvSpPr>
          <p:spPr bwMode="auto">
            <a:xfrm>
              <a:off x="1698" y="132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3</a:t>
              </a:r>
            </a:p>
          </p:txBody>
        </p:sp>
        <p:sp>
          <p:nvSpPr>
            <p:cNvPr id="129072" name="Text Box 45"/>
            <p:cNvSpPr txBox="1">
              <a:spLocks noChangeArrowheads="1"/>
            </p:cNvSpPr>
            <p:nvPr/>
          </p:nvSpPr>
          <p:spPr bwMode="auto">
            <a:xfrm>
              <a:off x="2016" y="132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4</a:t>
              </a:r>
            </a:p>
          </p:txBody>
        </p:sp>
        <p:sp>
          <p:nvSpPr>
            <p:cNvPr id="129073" name="Text Box 46"/>
            <p:cNvSpPr txBox="1">
              <a:spLocks noChangeArrowheads="1"/>
            </p:cNvSpPr>
            <p:nvPr/>
          </p:nvSpPr>
          <p:spPr bwMode="auto">
            <a:xfrm>
              <a:off x="2400" y="132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5</a:t>
              </a:r>
            </a:p>
          </p:txBody>
        </p:sp>
        <p:sp>
          <p:nvSpPr>
            <p:cNvPr id="129074" name="Text Box 47"/>
            <p:cNvSpPr txBox="1">
              <a:spLocks noChangeArrowheads="1"/>
            </p:cNvSpPr>
            <p:nvPr/>
          </p:nvSpPr>
          <p:spPr bwMode="auto">
            <a:xfrm>
              <a:off x="2784" y="132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6</a:t>
              </a:r>
            </a:p>
          </p:txBody>
        </p:sp>
        <p:sp>
          <p:nvSpPr>
            <p:cNvPr id="129075" name="Text Box 48"/>
            <p:cNvSpPr txBox="1">
              <a:spLocks noChangeArrowheads="1"/>
            </p:cNvSpPr>
            <p:nvPr/>
          </p:nvSpPr>
          <p:spPr bwMode="auto">
            <a:xfrm>
              <a:off x="3542" y="132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8</a:t>
              </a:r>
            </a:p>
          </p:txBody>
        </p:sp>
        <p:sp>
          <p:nvSpPr>
            <p:cNvPr id="129076" name="Text Box 49"/>
            <p:cNvSpPr txBox="1">
              <a:spLocks noChangeArrowheads="1"/>
            </p:cNvSpPr>
            <p:nvPr/>
          </p:nvSpPr>
          <p:spPr bwMode="auto">
            <a:xfrm>
              <a:off x="3925" y="132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9</a:t>
              </a:r>
            </a:p>
          </p:txBody>
        </p:sp>
        <p:sp>
          <p:nvSpPr>
            <p:cNvPr id="129077" name="Text Box 50"/>
            <p:cNvSpPr txBox="1">
              <a:spLocks noChangeArrowheads="1"/>
            </p:cNvSpPr>
            <p:nvPr/>
          </p:nvSpPr>
          <p:spPr bwMode="auto">
            <a:xfrm>
              <a:off x="4308" y="132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078" name="Text Box 51"/>
            <p:cNvSpPr txBox="1">
              <a:spLocks noChangeArrowheads="1"/>
            </p:cNvSpPr>
            <p:nvPr/>
          </p:nvSpPr>
          <p:spPr bwMode="auto">
            <a:xfrm>
              <a:off x="768" y="1610"/>
              <a:ext cx="37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191</a:t>
              </a:r>
            </a:p>
          </p:txBody>
        </p:sp>
        <p:sp>
          <p:nvSpPr>
            <p:cNvPr id="129079" name="Text Box 52"/>
            <p:cNvSpPr txBox="1">
              <a:spLocks noChangeArrowheads="1"/>
            </p:cNvSpPr>
            <p:nvPr/>
          </p:nvSpPr>
          <p:spPr bwMode="auto">
            <a:xfrm>
              <a:off x="1237" y="161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080" name="Text Box 53"/>
            <p:cNvSpPr txBox="1">
              <a:spLocks noChangeArrowheads="1"/>
            </p:cNvSpPr>
            <p:nvPr/>
          </p:nvSpPr>
          <p:spPr bwMode="auto">
            <a:xfrm>
              <a:off x="1621" y="161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081" name="Text Box 54"/>
            <p:cNvSpPr txBox="1">
              <a:spLocks noChangeArrowheads="1"/>
            </p:cNvSpPr>
            <p:nvPr/>
          </p:nvSpPr>
          <p:spPr bwMode="auto">
            <a:xfrm>
              <a:off x="2005" y="161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5</a:t>
              </a:r>
            </a:p>
          </p:txBody>
        </p:sp>
        <p:sp>
          <p:nvSpPr>
            <p:cNvPr id="129082" name="Text Box 55"/>
            <p:cNvSpPr txBox="1">
              <a:spLocks noChangeArrowheads="1"/>
            </p:cNvSpPr>
            <p:nvPr/>
          </p:nvSpPr>
          <p:spPr bwMode="auto">
            <a:xfrm>
              <a:off x="2389" y="161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</a:t>
              </a:r>
            </a:p>
          </p:txBody>
        </p:sp>
        <p:sp>
          <p:nvSpPr>
            <p:cNvPr id="129083" name="Text Box 56"/>
            <p:cNvSpPr txBox="1">
              <a:spLocks noChangeArrowheads="1"/>
            </p:cNvSpPr>
            <p:nvPr/>
          </p:nvSpPr>
          <p:spPr bwMode="auto">
            <a:xfrm>
              <a:off x="2773" y="161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084" name="Text Box 57"/>
            <p:cNvSpPr txBox="1">
              <a:spLocks noChangeArrowheads="1"/>
            </p:cNvSpPr>
            <p:nvPr/>
          </p:nvSpPr>
          <p:spPr bwMode="auto">
            <a:xfrm>
              <a:off x="3540" y="161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085" name="Text Box 58"/>
            <p:cNvSpPr txBox="1">
              <a:spLocks noChangeArrowheads="1"/>
            </p:cNvSpPr>
            <p:nvPr/>
          </p:nvSpPr>
          <p:spPr bwMode="auto">
            <a:xfrm>
              <a:off x="3925" y="161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29086" name="Text Box 59"/>
            <p:cNvSpPr txBox="1">
              <a:spLocks noChangeArrowheads="1"/>
            </p:cNvSpPr>
            <p:nvPr/>
          </p:nvSpPr>
          <p:spPr bwMode="auto">
            <a:xfrm>
              <a:off x="4308" y="161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087" name="Text Box 60"/>
            <p:cNvSpPr txBox="1">
              <a:spLocks noChangeArrowheads="1"/>
            </p:cNvSpPr>
            <p:nvPr/>
          </p:nvSpPr>
          <p:spPr bwMode="auto">
            <a:xfrm>
              <a:off x="853" y="1863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088" name="Text Box 61"/>
            <p:cNvSpPr txBox="1">
              <a:spLocks noChangeArrowheads="1"/>
            </p:cNvSpPr>
            <p:nvPr/>
          </p:nvSpPr>
          <p:spPr bwMode="auto">
            <a:xfrm>
              <a:off x="1152" y="1863"/>
              <a:ext cx="37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188</a:t>
              </a:r>
            </a:p>
          </p:txBody>
        </p:sp>
        <p:sp>
          <p:nvSpPr>
            <p:cNvPr id="129089" name="Text Box 62"/>
            <p:cNvSpPr txBox="1">
              <a:spLocks noChangeArrowheads="1"/>
            </p:cNvSpPr>
            <p:nvPr/>
          </p:nvSpPr>
          <p:spPr bwMode="auto">
            <a:xfrm>
              <a:off x="1621" y="1863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29090" name="Text Box 63"/>
            <p:cNvSpPr txBox="1">
              <a:spLocks noChangeArrowheads="1"/>
            </p:cNvSpPr>
            <p:nvPr/>
          </p:nvSpPr>
          <p:spPr bwMode="auto">
            <a:xfrm>
              <a:off x="2005" y="1863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091" name="Text Box 64"/>
            <p:cNvSpPr txBox="1">
              <a:spLocks noChangeArrowheads="1"/>
            </p:cNvSpPr>
            <p:nvPr/>
          </p:nvSpPr>
          <p:spPr bwMode="auto">
            <a:xfrm>
              <a:off x="2389" y="1863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092" name="Text Box 65"/>
            <p:cNvSpPr txBox="1">
              <a:spLocks noChangeArrowheads="1"/>
            </p:cNvSpPr>
            <p:nvPr/>
          </p:nvSpPr>
          <p:spPr bwMode="auto">
            <a:xfrm>
              <a:off x="2773" y="1863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</a:t>
              </a:r>
            </a:p>
          </p:txBody>
        </p:sp>
        <p:sp>
          <p:nvSpPr>
            <p:cNvPr id="129093" name="Text Box 66"/>
            <p:cNvSpPr txBox="1">
              <a:spLocks noChangeArrowheads="1"/>
            </p:cNvSpPr>
            <p:nvPr/>
          </p:nvSpPr>
          <p:spPr bwMode="auto">
            <a:xfrm>
              <a:off x="3540" y="1863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094" name="Text Box 67"/>
            <p:cNvSpPr txBox="1">
              <a:spLocks noChangeArrowheads="1"/>
            </p:cNvSpPr>
            <p:nvPr/>
          </p:nvSpPr>
          <p:spPr bwMode="auto">
            <a:xfrm>
              <a:off x="3925" y="1863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095" name="Text Box 68"/>
            <p:cNvSpPr txBox="1">
              <a:spLocks noChangeArrowheads="1"/>
            </p:cNvSpPr>
            <p:nvPr/>
          </p:nvSpPr>
          <p:spPr bwMode="auto">
            <a:xfrm>
              <a:off x="4308" y="1863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6</a:t>
              </a:r>
            </a:p>
          </p:txBody>
        </p:sp>
        <p:sp>
          <p:nvSpPr>
            <p:cNvPr id="129096" name="Text Box 69"/>
            <p:cNvSpPr txBox="1">
              <a:spLocks noChangeArrowheads="1"/>
            </p:cNvSpPr>
            <p:nvPr/>
          </p:nvSpPr>
          <p:spPr bwMode="auto">
            <a:xfrm>
              <a:off x="853" y="2102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097" name="Text Box 70"/>
            <p:cNvSpPr txBox="1">
              <a:spLocks noChangeArrowheads="1"/>
            </p:cNvSpPr>
            <p:nvPr/>
          </p:nvSpPr>
          <p:spPr bwMode="auto">
            <a:xfrm>
              <a:off x="1237" y="2102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3</a:t>
              </a:r>
            </a:p>
          </p:txBody>
        </p:sp>
        <p:sp>
          <p:nvSpPr>
            <p:cNvPr id="129098" name="Text Box 71"/>
            <p:cNvSpPr txBox="1">
              <a:spLocks noChangeArrowheads="1"/>
            </p:cNvSpPr>
            <p:nvPr/>
          </p:nvSpPr>
          <p:spPr bwMode="auto">
            <a:xfrm>
              <a:off x="1536" y="2102"/>
              <a:ext cx="37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191</a:t>
              </a:r>
            </a:p>
          </p:txBody>
        </p:sp>
        <p:sp>
          <p:nvSpPr>
            <p:cNvPr id="129099" name="Text Box 72"/>
            <p:cNvSpPr txBox="1">
              <a:spLocks noChangeArrowheads="1"/>
            </p:cNvSpPr>
            <p:nvPr/>
          </p:nvSpPr>
          <p:spPr bwMode="auto">
            <a:xfrm>
              <a:off x="2005" y="2102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00" name="Text Box 73"/>
            <p:cNvSpPr txBox="1">
              <a:spLocks noChangeArrowheads="1"/>
            </p:cNvSpPr>
            <p:nvPr/>
          </p:nvSpPr>
          <p:spPr bwMode="auto">
            <a:xfrm>
              <a:off x="2389" y="2102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</a:t>
              </a:r>
            </a:p>
          </p:txBody>
        </p:sp>
        <p:sp>
          <p:nvSpPr>
            <p:cNvPr id="129101" name="Text Box 74"/>
            <p:cNvSpPr txBox="1">
              <a:spLocks noChangeArrowheads="1"/>
            </p:cNvSpPr>
            <p:nvPr/>
          </p:nvSpPr>
          <p:spPr bwMode="auto">
            <a:xfrm>
              <a:off x="2773" y="2102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02" name="Text Box 75"/>
            <p:cNvSpPr txBox="1">
              <a:spLocks noChangeArrowheads="1"/>
            </p:cNvSpPr>
            <p:nvPr/>
          </p:nvSpPr>
          <p:spPr bwMode="auto">
            <a:xfrm>
              <a:off x="3540" y="2102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03" name="Text Box 76"/>
            <p:cNvSpPr txBox="1">
              <a:spLocks noChangeArrowheads="1"/>
            </p:cNvSpPr>
            <p:nvPr/>
          </p:nvSpPr>
          <p:spPr bwMode="auto">
            <a:xfrm>
              <a:off x="3925" y="2102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3</a:t>
              </a:r>
            </a:p>
          </p:txBody>
        </p:sp>
        <p:sp>
          <p:nvSpPr>
            <p:cNvPr id="129104" name="Text Box 77"/>
            <p:cNvSpPr txBox="1">
              <a:spLocks noChangeArrowheads="1"/>
            </p:cNvSpPr>
            <p:nvPr/>
          </p:nvSpPr>
          <p:spPr bwMode="auto">
            <a:xfrm>
              <a:off x="4308" y="2102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05" name="Text Box 78"/>
            <p:cNvSpPr txBox="1">
              <a:spLocks noChangeArrowheads="1"/>
            </p:cNvSpPr>
            <p:nvPr/>
          </p:nvSpPr>
          <p:spPr bwMode="auto">
            <a:xfrm>
              <a:off x="853" y="233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8</a:t>
              </a:r>
            </a:p>
          </p:txBody>
        </p:sp>
        <p:sp>
          <p:nvSpPr>
            <p:cNvPr id="129106" name="Text Box 79"/>
            <p:cNvSpPr txBox="1">
              <a:spLocks noChangeArrowheads="1"/>
            </p:cNvSpPr>
            <p:nvPr/>
          </p:nvSpPr>
          <p:spPr bwMode="auto">
            <a:xfrm>
              <a:off x="1237" y="233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07" name="Text Box 80"/>
            <p:cNvSpPr txBox="1">
              <a:spLocks noChangeArrowheads="1"/>
            </p:cNvSpPr>
            <p:nvPr/>
          </p:nvSpPr>
          <p:spPr bwMode="auto">
            <a:xfrm>
              <a:off x="1621" y="233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08" name="Text Box 81"/>
            <p:cNvSpPr txBox="1">
              <a:spLocks noChangeArrowheads="1"/>
            </p:cNvSpPr>
            <p:nvPr/>
          </p:nvSpPr>
          <p:spPr bwMode="auto">
            <a:xfrm>
              <a:off x="1920" y="2330"/>
              <a:ext cx="37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187</a:t>
              </a:r>
            </a:p>
          </p:txBody>
        </p:sp>
        <p:sp>
          <p:nvSpPr>
            <p:cNvPr id="129109" name="Text Box 82"/>
            <p:cNvSpPr txBox="1">
              <a:spLocks noChangeArrowheads="1"/>
            </p:cNvSpPr>
            <p:nvPr/>
          </p:nvSpPr>
          <p:spPr bwMode="auto">
            <a:xfrm>
              <a:off x="2389" y="233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4</a:t>
              </a:r>
            </a:p>
          </p:txBody>
        </p:sp>
        <p:sp>
          <p:nvSpPr>
            <p:cNvPr id="129110" name="Text Box 83"/>
            <p:cNvSpPr txBox="1">
              <a:spLocks noChangeArrowheads="1"/>
            </p:cNvSpPr>
            <p:nvPr/>
          </p:nvSpPr>
          <p:spPr bwMode="auto">
            <a:xfrm>
              <a:off x="2773" y="233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11" name="Text Box 84"/>
            <p:cNvSpPr txBox="1">
              <a:spLocks noChangeArrowheads="1"/>
            </p:cNvSpPr>
            <p:nvPr/>
          </p:nvSpPr>
          <p:spPr bwMode="auto">
            <a:xfrm>
              <a:off x="3540" y="233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12" name="Text Box 85"/>
            <p:cNvSpPr txBox="1">
              <a:spLocks noChangeArrowheads="1"/>
            </p:cNvSpPr>
            <p:nvPr/>
          </p:nvSpPr>
          <p:spPr bwMode="auto">
            <a:xfrm>
              <a:off x="3925" y="233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13" name="Text Box 86"/>
            <p:cNvSpPr txBox="1">
              <a:spLocks noChangeArrowheads="1"/>
            </p:cNvSpPr>
            <p:nvPr/>
          </p:nvSpPr>
          <p:spPr bwMode="auto">
            <a:xfrm>
              <a:off x="4308" y="233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14" name="Text Box 87"/>
            <p:cNvSpPr txBox="1">
              <a:spLocks noChangeArrowheads="1"/>
            </p:cNvSpPr>
            <p:nvPr/>
          </p:nvSpPr>
          <p:spPr bwMode="auto">
            <a:xfrm>
              <a:off x="853" y="255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15" name="Text Box 88"/>
            <p:cNvSpPr txBox="1">
              <a:spLocks noChangeArrowheads="1"/>
            </p:cNvSpPr>
            <p:nvPr/>
          </p:nvSpPr>
          <p:spPr bwMode="auto">
            <a:xfrm>
              <a:off x="1237" y="255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16" name="Text Box 89"/>
            <p:cNvSpPr txBox="1">
              <a:spLocks noChangeArrowheads="1"/>
            </p:cNvSpPr>
            <p:nvPr/>
          </p:nvSpPr>
          <p:spPr bwMode="auto">
            <a:xfrm>
              <a:off x="1621" y="255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17" name="Text Box 90"/>
            <p:cNvSpPr txBox="1">
              <a:spLocks noChangeArrowheads="1"/>
            </p:cNvSpPr>
            <p:nvPr/>
          </p:nvSpPr>
          <p:spPr bwMode="auto">
            <a:xfrm>
              <a:off x="2005" y="255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18" name="Text Box 91"/>
            <p:cNvSpPr txBox="1">
              <a:spLocks noChangeArrowheads="1"/>
            </p:cNvSpPr>
            <p:nvPr/>
          </p:nvSpPr>
          <p:spPr bwMode="auto">
            <a:xfrm>
              <a:off x="2304" y="2558"/>
              <a:ext cx="37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193</a:t>
              </a:r>
            </a:p>
          </p:txBody>
        </p:sp>
        <p:sp>
          <p:nvSpPr>
            <p:cNvPr id="129119" name="Text Box 92"/>
            <p:cNvSpPr txBox="1">
              <a:spLocks noChangeArrowheads="1"/>
            </p:cNvSpPr>
            <p:nvPr/>
          </p:nvSpPr>
          <p:spPr bwMode="auto">
            <a:xfrm>
              <a:off x="2773" y="255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20" name="Text Box 93"/>
            <p:cNvSpPr txBox="1">
              <a:spLocks noChangeArrowheads="1"/>
            </p:cNvSpPr>
            <p:nvPr/>
          </p:nvSpPr>
          <p:spPr bwMode="auto">
            <a:xfrm>
              <a:off x="3540" y="255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21" name="Text Box 94"/>
            <p:cNvSpPr txBox="1">
              <a:spLocks noChangeArrowheads="1"/>
            </p:cNvSpPr>
            <p:nvPr/>
          </p:nvSpPr>
          <p:spPr bwMode="auto">
            <a:xfrm>
              <a:off x="3925" y="255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7</a:t>
              </a:r>
            </a:p>
          </p:txBody>
        </p:sp>
        <p:sp>
          <p:nvSpPr>
            <p:cNvPr id="129122" name="Text Box 95"/>
            <p:cNvSpPr txBox="1">
              <a:spLocks noChangeArrowheads="1"/>
            </p:cNvSpPr>
            <p:nvPr/>
          </p:nvSpPr>
          <p:spPr bwMode="auto">
            <a:xfrm>
              <a:off x="4308" y="255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23" name="Text Box 96"/>
            <p:cNvSpPr txBox="1">
              <a:spLocks noChangeArrowheads="1"/>
            </p:cNvSpPr>
            <p:nvPr/>
          </p:nvSpPr>
          <p:spPr bwMode="auto">
            <a:xfrm>
              <a:off x="853" y="302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29124" name="Text Box 97"/>
            <p:cNvSpPr txBox="1">
              <a:spLocks noChangeArrowheads="1"/>
            </p:cNvSpPr>
            <p:nvPr/>
          </p:nvSpPr>
          <p:spPr bwMode="auto">
            <a:xfrm>
              <a:off x="1237" y="302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29125" name="Text Box 98"/>
            <p:cNvSpPr txBox="1">
              <a:spLocks noChangeArrowheads="1"/>
            </p:cNvSpPr>
            <p:nvPr/>
          </p:nvSpPr>
          <p:spPr bwMode="auto">
            <a:xfrm>
              <a:off x="1621" y="302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26" name="Text Box 99"/>
            <p:cNvSpPr txBox="1">
              <a:spLocks noChangeArrowheads="1"/>
            </p:cNvSpPr>
            <p:nvPr/>
          </p:nvSpPr>
          <p:spPr bwMode="auto">
            <a:xfrm>
              <a:off x="2005" y="302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29127" name="Text Box 100"/>
            <p:cNvSpPr txBox="1">
              <a:spLocks noChangeArrowheads="1"/>
            </p:cNvSpPr>
            <p:nvPr/>
          </p:nvSpPr>
          <p:spPr bwMode="auto">
            <a:xfrm>
              <a:off x="2389" y="302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28" name="Text Box 101"/>
            <p:cNvSpPr txBox="1">
              <a:spLocks noChangeArrowheads="1"/>
            </p:cNvSpPr>
            <p:nvPr/>
          </p:nvSpPr>
          <p:spPr bwMode="auto">
            <a:xfrm>
              <a:off x="2773" y="302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</a:t>
              </a:r>
            </a:p>
          </p:txBody>
        </p:sp>
        <p:sp>
          <p:nvSpPr>
            <p:cNvPr id="129129" name="Text Box 102"/>
            <p:cNvSpPr txBox="1">
              <a:spLocks noChangeArrowheads="1"/>
            </p:cNvSpPr>
            <p:nvPr/>
          </p:nvSpPr>
          <p:spPr bwMode="auto">
            <a:xfrm>
              <a:off x="3540" y="302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30" name="Text Box 103"/>
            <p:cNvSpPr txBox="1">
              <a:spLocks noChangeArrowheads="1"/>
            </p:cNvSpPr>
            <p:nvPr/>
          </p:nvSpPr>
          <p:spPr bwMode="auto">
            <a:xfrm>
              <a:off x="3925" y="302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</a:t>
              </a:r>
            </a:p>
          </p:txBody>
        </p:sp>
        <p:sp>
          <p:nvSpPr>
            <p:cNvPr id="129131" name="Text Box 104"/>
            <p:cNvSpPr txBox="1">
              <a:spLocks noChangeArrowheads="1"/>
            </p:cNvSpPr>
            <p:nvPr/>
          </p:nvSpPr>
          <p:spPr bwMode="auto">
            <a:xfrm>
              <a:off x="4308" y="302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29132" name="Text Box 105"/>
            <p:cNvSpPr txBox="1">
              <a:spLocks noChangeArrowheads="1"/>
            </p:cNvSpPr>
            <p:nvPr/>
          </p:nvSpPr>
          <p:spPr bwMode="auto">
            <a:xfrm>
              <a:off x="853" y="3277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33" name="Text Box 106"/>
            <p:cNvSpPr txBox="1">
              <a:spLocks noChangeArrowheads="1"/>
            </p:cNvSpPr>
            <p:nvPr/>
          </p:nvSpPr>
          <p:spPr bwMode="auto">
            <a:xfrm>
              <a:off x="1237" y="3277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</a:t>
              </a:r>
            </a:p>
          </p:txBody>
        </p:sp>
        <p:sp>
          <p:nvSpPr>
            <p:cNvPr id="129134" name="Text Box 107"/>
            <p:cNvSpPr txBox="1">
              <a:spLocks noChangeArrowheads="1"/>
            </p:cNvSpPr>
            <p:nvPr/>
          </p:nvSpPr>
          <p:spPr bwMode="auto">
            <a:xfrm>
              <a:off x="1621" y="3277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35" name="Text Box 108"/>
            <p:cNvSpPr txBox="1">
              <a:spLocks noChangeArrowheads="1"/>
            </p:cNvSpPr>
            <p:nvPr/>
          </p:nvSpPr>
          <p:spPr bwMode="auto">
            <a:xfrm>
              <a:off x="2005" y="3277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36" name="Text Box 109"/>
            <p:cNvSpPr txBox="1">
              <a:spLocks noChangeArrowheads="1"/>
            </p:cNvSpPr>
            <p:nvPr/>
          </p:nvSpPr>
          <p:spPr bwMode="auto">
            <a:xfrm>
              <a:off x="2389" y="3277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</a:t>
              </a:r>
            </a:p>
          </p:txBody>
        </p:sp>
        <p:sp>
          <p:nvSpPr>
            <p:cNvPr id="129137" name="Text Box 110"/>
            <p:cNvSpPr txBox="1">
              <a:spLocks noChangeArrowheads="1"/>
            </p:cNvSpPr>
            <p:nvPr/>
          </p:nvSpPr>
          <p:spPr bwMode="auto">
            <a:xfrm>
              <a:off x="2773" y="3277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29138" name="Text Box 111"/>
            <p:cNvSpPr txBox="1">
              <a:spLocks noChangeArrowheads="1"/>
            </p:cNvSpPr>
            <p:nvPr/>
          </p:nvSpPr>
          <p:spPr bwMode="auto">
            <a:xfrm>
              <a:off x="3456" y="3277"/>
              <a:ext cx="37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196</a:t>
              </a:r>
            </a:p>
          </p:txBody>
        </p:sp>
        <p:sp>
          <p:nvSpPr>
            <p:cNvPr id="129139" name="Text Box 112"/>
            <p:cNvSpPr txBox="1">
              <a:spLocks noChangeArrowheads="1"/>
            </p:cNvSpPr>
            <p:nvPr/>
          </p:nvSpPr>
          <p:spPr bwMode="auto">
            <a:xfrm>
              <a:off x="3925" y="3277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40" name="Text Box 113"/>
            <p:cNvSpPr txBox="1">
              <a:spLocks noChangeArrowheads="1"/>
            </p:cNvSpPr>
            <p:nvPr/>
          </p:nvSpPr>
          <p:spPr bwMode="auto">
            <a:xfrm>
              <a:off x="4308" y="3277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41" name="Text Box 114"/>
            <p:cNvSpPr txBox="1">
              <a:spLocks noChangeArrowheads="1"/>
            </p:cNvSpPr>
            <p:nvPr/>
          </p:nvSpPr>
          <p:spPr bwMode="auto">
            <a:xfrm>
              <a:off x="853" y="350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5</a:t>
              </a:r>
            </a:p>
          </p:txBody>
        </p:sp>
        <p:sp>
          <p:nvSpPr>
            <p:cNvPr id="129142" name="Text Box 115"/>
            <p:cNvSpPr txBox="1">
              <a:spLocks noChangeArrowheads="1"/>
            </p:cNvSpPr>
            <p:nvPr/>
          </p:nvSpPr>
          <p:spPr bwMode="auto">
            <a:xfrm>
              <a:off x="1237" y="350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43" name="Text Box 116"/>
            <p:cNvSpPr txBox="1">
              <a:spLocks noChangeArrowheads="1"/>
            </p:cNvSpPr>
            <p:nvPr/>
          </p:nvSpPr>
          <p:spPr bwMode="auto">
            <a:xfrm>
              <a:off x="1621" y="350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29144" name="Text Box 117"/>
            <p:cNvSpPr txBox="1">
              <a:spLocks noChangeArrowheads="1"/>
            </p:cNvSpPr>
            <p:nvPr/>
          </p:nvSpPr>
          <p:spPr bwMode="auto">
            <a:xfrm>
              <a:off x="2005" y="350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45" name="Text Box 118"/>
            <p:cNvSpPr txBox="1">
              <a:spLocks noChangeArrowheads="1"/>
            </p:cNvSpPr>
            <p:nvPr/>
          </p:nvSpPr>
          <p:spPr bwMode="auto">
            <a:xfrm>
              <a:off x="2389" y="350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8</a:t>
              </a:r>
            </a:p>
          </p:txBody>
        </p:sp>
        <p:sp>
          <p:nvSpPr>
            <p:cNvPr id="129146" name="Text Box 119"/>
            <p:cNvSpPr txBox="1">
              <a:spLocks noChangeArrowheads="1"/>
            </p:cNvSpPr>
            <p:nvPr/>
          </p:nvSpPr>
          <p:spPr bwMode="auto">
            <a:xfrm>
              <a:off x="2773" y="350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47" name="Text Box 120"/>
            <p:cNvSpPr txBox="1">
              <a:spLocks noChangeArrowheads="1"/>
            </p:cNvSpPr>
            <p:nvPr/>
          </p:nvSpPr>
          <p:spPr bwMode="auto">
            <a:xfrm>
              <a:off x="3540" y="350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48" name="Text Box 121"/>
            <p:cNvSpPr txBox="1">
              <a:spLocks noChangeArrowheads="1"/>
            </p:cNvSpPr>
            <p:nvPr/>
          </p:nvSpPr>
          <p:spPr bwMode="auto">
            <a:xfrm>
              <a:off x="3840" y="3506"/>
              <a:ext cx="37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179</a:t>
              </a:r>
            </a:p>
          </p:txBody>
        </p:sp>
        <p:sp>
          <p:nvSpPr>
            <p:cNvPr id="129149" name="Text Box 122"/>
            <p:cNvSpPr txBox="1">
              <a:spLocks noChangeArrowheads="1"/>
            </p:cNvSpPr>
            <p:nvPr/>
          </p:nvSpPr>
          <p:spPr bwMode="auto">
            <a:xfrm>
              <a:off x="4308" y="350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3</a:t>
              </a:r>
            </a:p>
          </p:txBody>
        </p:sp>
        <p:sp>
          <p:nvSpPr>
            <p:cNvPr id="129150" name="Text Box 123"/>
            <p:cNvSpPr txBox="1">
              <a:spLocks noChangeArrowheads="1"/>
            </p:cNvSpPr>
            <p:nvPr/>
          </p:nvSpPr>
          <p:spPr bwMode="auto">
            <a:xfrm>
              <a:off x="853" y="374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</a:t>
              </a:r>
            </a:p>
          </p:txBody>
        </p:sp>
        <p:sp>
          <p:nvSpPr>
            <p:cNvPr id="129151" name="Text Box 124"/>
            <p:cNvSpPr txBox="1">
              <a:spLocks noChangeArrowheads="1"/>
            </p:cNvSpPr>
            <p:nvPr/>
          </p:nvSpPr>
          <p:spPr bwMode="auto">
            <a:xfrm>
              <a:off x="1237" y="374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4</a:t>
              </a:r>
            </a:p>
          </p:txBody>
        </p:sp>
        <p:sp>
          <p:nvSpPr>
            <p:cNvPr id="129152" name="Text Box 125"/>
            <p:cNvSpPr txBox="1">
              <a:spLocks noChangeArrowheads="1"/>
            </p:cNvSpPr>
            <p:nvPr/>
          </p:nvSpPr>
          <p:spPr bwMode="auto">
            <a:xfrm>
              <a:off x="1621" y="374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53" name="Text Box 126"/>
            <p:cNvSpPr txBox="1">
              <a:spLocks noChangeArrowheads="1"/>
            </p:cNvSpPr>
            <p:nvPr/>
          </p:nvSpPr>
          <p:spPr bwMode="auto">
            <a:xfrm>
              <a:off x="2005" y="374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54" name="Text Box 127"/>
            <p:cNvSpPr txBox="1">
              <a:spLocks noChangeArrowheads="1"/>
            </p:cNvSpPr>
            <p:nvPr/>
          </p:nvSpPr>
          <p:spPr bwMode="auto">
            <a:xfrm>
              <a:off x="2389" y="374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55" name="Text Box 128"/>
            <p:cNvSpPr txBox="1">
              <a:spLocks noChangeArrowheads="1"/>
            </p:cNvSpPr>
            <p:nvPr/>
          </p:nvSpPr>
          <p:spPr bwMode="auto">
            <a:xfrm>
              <a:off x="2773" y="374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</a:t>
              </a:r>
            </a:p>
          </p:txBody>
        </p:sp>
        <p:sp>
          <p:nvSpPr>
            <p:cNvPr id="129156" name="Text Box 129"/>
            <p:cNvSpPr txBox="1">
              <a:spLocks noChangeArrowheads="1"/>
            </p:cNvSpPr>
            <p:nvPr/>
          </p:nvSpPr>
          <p:spPr bwMode="auto">
            <a:xfrm>
              <a:off x="3540" y="374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57" name="Text Box 130"/>
            <p:cNvSpPr txBox="1">
              <a:spLocks noChangeArrowheads="1"/>
            </p:cNvSpPr>
            <p:nvPr/>
          </p:nvSpPr>
          <p:spPr bwMode="auto">
            <a:xfrm>
              <a:off x="3925" y="374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</a:t>
              </a:r>
            </a:p>
          </p:txBody>
        </p:sp>
        <p:sp>
          <p:nvSpPr>
            <p:cNvPr id="129158" name="Text Box 131"/>
            <p:cNvSpPr txBox="1">
              <a:spLocks noChangeArrowheads="1"/>
            </p:cNvSpPr>
            <p:nvPr/>
          </p:nvSpPr>
          <p:spPr bwMode="auto">
            <a:xfrm>
              <a:off x="4224" y="3746"/>
              <a:ext cx="37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192</a:t>
              </a:r>
            </a:p>
          </p:txBody>
        </p:sp>
        <p:sp>
          <p:nvSpPr>
            <p:cNvPr id="129159" name="Line 132"/>
            <p:cNvSpPr>
              <a:spLocks noChangeShapeType="1"/>
            </p:cNvSpPr>
            <p:nvPr/>
          </p:nvSpPr>
          <p:spPr bwMode="auto">
            <a:xfrm>
              <a:off x="3072" y="1248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60" name="Text Box 133"/>
            <p:cNvSpPr txBox="1">
              <a:spLocks noChangeArrowheads="1"/>
            </p:cNvSpPr>
            <p:nvPr/>
          </p:nvSpPr>
          <p:spPr bwMode="auto">
            <a:xfrm>
              <a:off x="3158" y="132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7</a:t>
              </a:r>
            </a:p>
          </p:txBody>
        </p:sp>
        <p:sp>
          <p:nvSpPr>
            <p:cNvPr id="129161" name="Text Box 134"/>
            <p:cNvSpPr txBox="1">
              <a:spLocks noChangeArrowheads="1"/>
            </p:cNvSpPr>
            <p:nvPr/>
          </p:nvSpPr>
          <p:spPr bwMode="auto">
            <a:xfrm>
              <a:off x="3156" y="161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</a:t>
              </a:r>
            </a:p>
          </p:txBody>
        </p:sp>
        <p:sp>
          <p:nvSpPr>
            <p:cNvPr id="129162" name="Text Box 135"/>
            <p:cNvSpPr txBox="1">
              <a:spLocks noChangeArrowheads="1"/>
            </p:cNvSpPr>
            <p:nvPr/>
          </p:nvSpPr>
          <p:spPr bwMode="auto">
            <a:xfrm>
              <a:off x="3156" y="1863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3</a:t>
              </a:r>
            </a:p>
          </p:txBody>
        </p:sp>
        <p:sp>
          <p:nvSpPr>
            <p:cNvPr id="129163" name="Text Box 136"/>
            <p:cNvSpPr txBox="1">
              <a:spLocks noChangeArrowheads="1"/>
            </p:cNvSpPr>
            <p:nvPr/>
          </p:nvSpPr>
          <p:spPr bwMode="auto">
            <a:xfrm>
              <a:off x="3156" y="2102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29164" name="Text Box 137"/>
            <p:cNvSpPr txBox="1">
              <a:spLocks noChangeArrowheads="1"/>
            </p:cNvSpPr>
            <p:nvPr/>
          </p:nvSpPr>
          <p:spPr bwMode="auto">
            <a:xfrm>
              <a:off x="3156" y="2330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</a:t>
              </a:r>
            </a:p>
          </p:txBody>
        </p:sp>
        <p:sp>
          <p:nvSpPr>
            <p:cNvPr id="129165" name="Text Box 138"/>
            <p:cNvSpPr txBox="1">
              <a:spLocks noChangeArrowheads="1"/>
            </p:cNvSpPr>
            <p:nvPr/>
          </p:nvSpPr>
          <p:spPr bwMode="auto">
            <a:xfrm>
              <a:off x="3156" y="2558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66" name="Text Box 139"/>
            <p:cNvSpPr txBox="1">
              <a:spLocks noChangeArrowheads="1"/>
            </p:cNvSpPr>
            <p:nvPr/>
          </p:nvSpPr>
          <p:spPr bwMode="auto">
            <a:xfrm>
              <a:off x="3072" y="3026"/>
              <a:ext cx="37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190</a:t>
              </a:r>
            </a:p>
          </p:txBody>
        </p:sp>
        <p:sp>
          <p:nvSpPr>
            <p:cNvPr id="129167" name="Text Box 140"/>
            <p:cNvSpPr txBox="1">
              <a:spLocks noChangeArrowheads="1"/>
            </p:cNvSpPr>
            <p:nvPr/>
          </p:nvSpPr>
          <p:spPr bwMode="auto">
            <a:xfrm>
              <a:off x="3156" y="3277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29168" name="Text Box 141"/>
            <p:cNvSpPr txBox="1">
              <a:spLocks noChangeArrowheads="1"/>
            </p:cNvSpPr>
            <p:nvPr/>
          </p:nvSpPr>
          <p:spPr bwMode="auto">
            <a:xfrm>
              <a:off x="3156" y="350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3</a:t>
              </a:r>
            </a:p>
          </p:txBody>
        </p:sp>
        <p:sp>
          <p:nvSpPr>
            <p:cNvPr id="129169" name="Text Box 142"/>
            <p:cNvSpPr txBox="1">
              <a:spLocks noChangeArrowheads="1"/>
            </p:cNvSpPr>
            <p:nvPr/>
          </p:nvSpPr>
          <p:spPr bwMode="auto">
            <a:xfrm>
              <a:off x="3156" y="374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</a:t>
              </a:r>
            </a:p>
          </p:txBody>
        </p:sp>
        <p:sp>
          <p:nvSpPr>
            <p:cNvPr id="129170" name="Text Box 143"/>
            <p:cNvSpPr txBox="1">
              <a:spLocks noChangeArrowheads="1"/>
            </p:cNvSpPr>
            <p:nvPr/>
          </p:nvSpPr>
          <p:spPr bwMode="auto">
            <a:xfrm>
              <a:off x="4725" y="1610"/>
              <a:ext cx="32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4.5</a:t>
              </a:r>
            </a:p>
          </p:txBody>
        </p:sp>
        <p:sp>
          <p:nvSpPr>
            <p:cNvPr id="129171" name="Text Box 144"/>
            <p:cNvSpPr txBox="1">
              <a:spLocks noChangeArrowheads="1"/>
            </p:cNvSpPr>
            <p:nvPr/>
          </p:nvSpPr>
          <p:spPr bwMode="auto">
            <a:xfrm>
              <a:off x="4725" y="1863"/>
              <a:ext cx="32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6.0</a:t>
              </a:r>
            </a:p>
          </p:txBody>
        </p:sp>
        <p:sp>
          <p:nvSpPr>
            <p:cNvPr id="129172" name="Text Box 145"/>
            <p:cNvSpPr txBox="1">
              <a:spLocks noChangeArrowheads="1"/>
            </p:cNvSpPr>
            <p:nvPr/>
          </p:nvSpPr>
          <p:spPr bwMode="auto">
            <a:xfrm>
              <a:off x="4725" y="2102"/>
              <a:ext cx="32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4.5</a:t>
              </a:r>
            </a:p>
          </p:txBody>
        </p:sp>
        <p:sp>
          <p:nvSpPr>
            <p:cNvPr id="129173" name="Text Box 146"/>
            <p:cNvSpPr txBox="1">
              <a:spLocks noChangeArrowheads="1"/>
            </p:cNvSpPr>
            <p:nvPr/>
          </p:nvSpPr>
          <p:spPr bwMode="auto">
            <a:xfrm>
              <a:off x="4725" y="2330"/>
              <a:ext cx="32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6.5</a:t>
              </a:r>
            </a:p>
          </p:txBody>
        </p:sp>
        <p:sp>
          <p:nvSpPr>
            <p:cNvPr id="129174" name="Text Box 147"/>
            <p:cNvSpPr txBox="1">
              <a:spLocks noChangeArrowheads="1"/>
            </p:cNvSpPr>
            <p:nvPr/>
          </p:nvSpPr>
          <p:spPr bwMode="auto">
            <a:xfrm>
              <a:off x="4725" y="2558"/>
              <a:ext cx="32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3.5</a:t>
              </a:r>
            </a:p>
          </p:txBody>
        </p:sp>
        <p:sp>
          <p:nvSpPr>
            <p:cNvPr id="129175" name="Text Box 148"/>
            <p:cNvSpPr txBox="1">
              <a:spLocks noChangeArrowheads="1"/>
            </p:cNvSpPr>
            <p:nvPr/>
          </p:nvSpPr>
          <p:spPr bwMode="auto">
            <a:xfrm>
              <a:off x="4725" y="2786"/>
              <a:ext cx="32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2.0</a:t>
              </a:r>
            </a:p>
          </p:txBody>
        </p:sp>
        <p:sp>
          <p:nvSpPr>
            <p:cNvPr id="129176" name="Text Box 149"/>
            <p:cNvSpPr txBox="1">
              <a:spLocks noChangeArrowheads="1"/>
            </p:cNvSpPr>
            <p:nvPr/>
          </p:nvSpPr>
          <p:spPr bwMode="auto">
            <a:xfrm>
              <a:off x="4725" y="3026"/>
              <a:ext cx="32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5.0</a:t>
              </a:r>
            </a:p>
          </p:txBody>
        </p:sp>
        <p:sp>
          <p:nvSpPr>
            <p:cNvPr id="129177" name="Text Box 150"/>
            <p:cNvSpPr txBox="1">
              <a:spLocks noChangeArrowheads="1"/>
            </p:cNvSpPr>
            <p:nvPr/>
          </p:nvSpPr>
          <p:spPr bwMode="auto">
            <a:xfrm>
              <a:off x="4725" y="3277"/>
              <a:ext cx="32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2.0</a:t>
              </a:r>
            </a:p>
          </p:txBody>
        </p:sp>
        <p:sp>
          <p:nvSpPr>
            <p:cNvPr id="129178" name="Text Box 151"/>
            <p:cNvSpPr txBox="1">
              <a:spLocks noChangeArrowheads="1"/>
            </p:cNvSpPr>
            <p:nvPr/>
          </p:nvSpPr>
          <p:spPr bwMode="auto">
            <a:xfrm>
              <a:off x="4683" y="3506"/>
              <a:ext cx="413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10.5</a:t>
              </a:r>
            </a:p>
          </p:txBody>
        </p:sp>
        <p:sp>
          <p:nvSpPr>
            <p:cNvPr id="129179" name="Text Box 152"/>
            <p:cNvSpPr txBox="1">
              <a:spLocks noChangeArrowheads="1"/>
            </p:cNvSpPr>
            <p:nvPr/>
          </p:nvSpPr>
          <p:spPr bwMode="auto">
            <a:xfrm>
              <a:off x="4726" y="3746"/>
              <a:ext cx="32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4.5</a:t>
              </a:r>
            </a:p>
          </p:txBody>
        </p:sp>
        <p:sp>
          <p:nvSpPr>
            <p:cNvPr id="129180" name="Text Box 153"/>
            <p:cNvSpPr txBox="1">
              <a:spLocks noChangeArrowheads="1"/>
            </p:cNvSpPr>
            <p:nvPr/>
          </p:nvSpPr>
          <p:spPr bwMode="auto">
            <a:xfrm>
              <a:off x="853" y="278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81" name="Text Box 154"/>
            <p:cNvSpPr txBox="1">
              <a:spLocks noChangeArrowheads="1"/>
            </p:cNvSpPr>
            <p:nvPr/>
          </p:nvSpPr>
          <p:spPr bwMode="auto">
            <a:xfrm>
              <a:off x="1237" y="278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82" name="Text Box 155"/>
            <p:cNvSpPr txBox="1">
              <a:spLocks noChangeArrowheads="1"/>
            </p:cNvSpPr>
            <p:nvPr/>
          </p:nvSpPr>
          <p:spPr bwMode="auto">
            <a:xfrm>
              <a:off x="1621" y="278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83" name="Text Box 156"/>
            <p:cNvSpPr txBox="1">
              <a:spLocks noChangeArrowheads="1"/>
            </p:cNvSpPr>
            <p:nvPr/>
          </p:nvSpPr>
          <p:spPr bwMode="auto">
            <a:xfrm>
              <a:off x="2005" y="278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84" name="Text Box 157"/>
            <p:cNvSpPr txBox="1">
              <a:spLocks noChangeArrowheads="1"/>
            </p:cNvSpPr>
            <p:nvPr/>
          </p:nvSpPr>
          <p:spPr bwMode="auto">
            <a:xfrm>
              <a:off x="2389" y="278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</a:t>
              </a:r>
            </a:p>
          </p:txBody>
        </p:sp>
        <p:sp>
          <p:nvSpPr>
            <p:cNvPr id="129185" name="Text Box 158"/>
            <p:cNvSpPr txBox="1">
              <a:spLocks noChangeArrowheads="1"/>
            </p:cNvSpPr>
            <p:nvPr/>
          </p:nvSpPr>
          <p:spPr bwMode="auto">
            <a:xfrm>
              <a:off x="2688" y="2786"/>
              <a:ext cx="37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196</a:t>
              </a:r>
            </a:p>
          </p:txBody>
        </p:sp>
        <p:sp>
          <p:nvSpPr>
            <p:cNvPr id="129186" name="Text Box 159"/>
            <p:cNvSpPr txBox="1">
              <a:spLocks noChangeArrowheads="1"/>
            </p:cNvSpPr>
            <p:nvPr/>
          </p:nvSpPr>
          <p:spPr bwMode="auto">
            <a:xfrm>
              <a:off x="3540" y="278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29187" name="Text Box 160"/>
            <p:cNvSpPr txBox="1">
              <a:spLocks noChangeArrowheads="1"/>
            </p:cNvSpPr>
            <p:nvPr/>
          </p:nvSpPr>
          <p:spPr bwMode="auto">
            <a:xfrm>
              <a:off x="3925" y="278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88" name="Text Box 161"/>
            <p:cNvSpPr txBox="1">
              <a:spLocks noChangeArrowheads="1"/>
            </p:cNvSpPr>
            <p:nvPr/>
          </p:nvSpPr>
          <p:spPr bwMode="auto">
            <a:xfrm>
              <a:off x="4308" y="278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1</a:t>
              </a:r>
            </a:p>
          </p:txBody>
        </p:sp>
        <p:sp>
          <p:nvSpPr>
            <p:cNvPr id="129189" name="Text Box 162"/>
            <p:cNvSpPr txBox="1">
              <a:spLocks noChangeArrowheads="1"/>
            </p:cNvSpPr>
            <p:nvPr/>
          </p:nvSpPr>
          <p:spPr bwMode="auto">
            <a:xfrm>
              <a:off x="3156" y="2786"/>
              <a:ext cx="2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29190" name="Line 163"/>
            <p:cNvSpPr>
              <a:spLocks noChangeShapeType="1"/>
            </p:cNvSpPr>
            <p:nvPr/>
          </p:nvSpPr>
          <p:spPr bwMode="auto">
            <a:xfrm flipV="1">
              <a:off x="384" y="1152"/>
              <a:ext cx="192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028" name="Group 164"/>
          <p:cNvGrpSpPr>
            <a:grpSpLocks/>
          </p:cNvGrpSpPr>
          <p:nvPr/>
        </p:nvGrpSpPr>
        <p:grpSpPr bwMode="auto">
          <a:xfrm>
            <a:off x="2035175" y="1524000"/>
            <a:ext cx="6575425" cy="76200"/>
            <a:chOff x="1282" y="1296"/>
            <a:chExt cx="4142" cy="48"/>
          </a:xfrm>
        </p:grpSpPr>
        <p:sp>
          <p:nvSpPr>
            <p:cNvPr id="129029" name="Line 16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30" name="Line 16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ChangeArrowheads="1"/>
          </p:cNvSpPr>
          <p:nvPr/>
        </p:nvSpPr>
        <p:spPr bwMode="auto">
          <a:xfrm>
            <a:off x="685800" y="623888"/>
            <a:ext cx="79311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What do people perceive?</a:t>
            </a:r>
            <a:endParaRPr lang="en-US" sz="4800" b="1" dirty="0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778000" y="2133600"/>
            <a:ext cx="6994525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Determine pitch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Also determine location (binaural)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Seemingly extract envelope (filters)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Also evidence for temporal processing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Overall, speech very redundant, human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perception very forgiving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More about this later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066800" y="1371600"/>
            <a:ext cx="6575425" cy="76200"/>
            <a:chOff x="1282" y="1296"/>
            <a:chExt cx="4142" cy="48"/>
          </a:xfrm>
        </p:grpSpPr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ChangeArrowheads="1"/>
          </p:cNvSpPr>
          <p:nvPr/>
        </p:nvSpPr>
        <p:spPr bwMode="auto">
          <a:xfrm>
            <a:off x="1600200" y="76200"/>
            <a:ext cx="75723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Dealing with the real world</a:t>
            </a:r>
          </a:p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      (also ~1996)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2038350" y="2260600"/>
            <a:ext cx="337185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Account number: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Counting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“Marco Polo”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Dialog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>
              <a:latin typeface="Comic Sans MS" pitchFamily="-109" charset="0"/>
            </a:endParaRP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</p:txBody>
      </p:sp>
      <p:grpSp>
        <p:nvGrpSpPr>
          <p:cNvPr id="131076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131081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82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00039" name="AcctNum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918200" y="25146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0040" name="Counter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918200" y="31242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0041" name="MarcoPolo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918200" y="36322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0042" name="Dialog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918200" y="43180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0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405" fill="hold"/>
                                        <p:tgtEl>
                                          <p:spTgt spid="3000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03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0039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0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5951" fill="hold"/>
                                        <p:tgtEl>
                                          <p:spTgt spid="300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040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0040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00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36323" fill="hold"/>
                                        <p:tgtEl>
                                          <p:spTgt spid="3000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041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0041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0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79126" fill="hold"/>
                                        <p:tgtEl>
                                          <p:spTgt spid="3000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042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0042"/>
                </p:tgtEl>
              </p:cMediaNode>
            </p:audio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2133600" y="695325"/>
            <a:ext cx="61864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Large Vocabulary CSR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33123" name="Line 3"/>
          <p:cNvSpPr>
            <a:spLocks noChangeShapeType="1"/>
          </p:cNvSpPr>
          <p:nvPr/>
        </p:nvSpPr>
        <p:spPr bwMode="auto">
          <a:xfrm>
            <a:off x="1219200" y="22098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24" name="Line 4"/>
          <p:cNvSpPr>
            <a:spLocks noChangeShapeType="1"/>
          </p:cNvSpPr>
          <p:nvPr/>
        </p:nvSpPr>
        <p:spPr bwMode="auto">
          <a:xfrm>
            <a:off x="1219200" y="426720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447675" y="1778000"/>
            <a:ext cx="736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Error</a:t>
            </a:r>
            <a:br>
              <a:rPr lang="en-US" sz="1600" b="1"/>
            </a:br>
            <a:r>
              <a:rPr lang="en-US" sz="1600" b="1"/>
              <a:t>Rate</a:t>
            </a:r>
            <a:br>
              <a:rPr lang="en-US" sz="1600" b="1"/>
            </a:br>
            <a:r>
              <a:rPr lang="en-US" sz="1600" b="1"/>
              <a:t>%</a:t>
            </a:r>
          </a:p>
        </p:txBody>
      </p:sp>
      <p:sp>
        <p:nvSpPr>
          <p:cNvPr id="133126" name="Line 6"/>
          <p:cNvSpPr>
            <a:spLocks noChangeShapeType="1"/>
          </p:cNvSpPr>
          <p:nvPr/>
        </p:nvSpPr>
        <p:spPr bwMode="auto">
          <a:xfrm flipH="1" flipV="1">
            <a:off x="10668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27" name="Line 7"/>
          <p:cNvSpPr>
            <a:spLocks noChangeShapeType="1"/>
          </p:cNvSpPr>
          <p:nvPr/>
        </p:nvSpPr>
        <p:spPr bwMode="auto">
          <a:xfrm flipH="1" flipV="1">
            <a:off x="10668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28" name="Line 8"/>
          <p:cNvSpPr>
            <a:spLocks noChangeShapeType="1"/>
          </p:cNvSpPr>
          <p:nvPr/>
        </p:nvSpPr>
        <p:spPr bwMode="auto">
          <a:xfrm flipH="1" flipV="1">
            <a:off x="10668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 flipH="1" flipV="1">
            <a:off x="10668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3130" name="Group 10"/>
          <p:cNvGrpSpPr>
            <a:grpSpLocks/>
          </p:cNvGrpSpPr>
          <p:nvPr/>
        </p:nvGrpSpPr>
        <p:grpSpPr bwMode="auto">
          <a:xfrm>
            <a:off x="1828800" y="4191000"/>
            <a:ext cx="517525" cy="717550"/>
            <a:chOff x="969" y="2640"/>
            <a:chExt cx="326" cy="452"/>
          </a:xfrm>
        </p:grpSpPr>
        <p:sp>
          <p:nvSpPr>
            <p:cNvPr id="133171" name="Line 11"/>
            <p:cNvSpPr>
              <a:spLocks noChangeShapeType="1"/>
            </p:cNvSpPr>
            <p:nvPr/>
          </p:nvSpPr>
          <p:spPr bwMode="auto">
            <a:xfrm>
              <a:off x="1132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72" name="Text Box 12"/>
            <p:cNvSpPr txBox="1">
              <a:spLocks noChangeArrowheads="1"/>
            </p:cNvSpPr>
            <p:nvPr/>
          </p:nvSpPr>
          <p:spPr bwMode="auto">
            <a:xfrm>
              <a:off x="969" y="2880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 b="1"/>
                <a:t>‘88</a:t>
              </a:r>
            </a:p>
          </p:txBody>
        </p:sp>
      </p:grpSp>
      <p:grpSp>
        <p:nvGrpSpPr>
          <p:cNvPr id="133131" name="Group 13"/>
          <p:cNvGrpSpPr>
            <a:grpSpLocks/>
          </p:cNvGrpSpPr>
          <p:nvPr/>
        </p:nvGrpSpPr>
        <p:grpSpPr bwMode="auto">
          <a:xfrm>
            <a:off x="2743200" y="4191000"/>
            <a:ext cx="517525" cy="717550"/>
            <a:chOff x="1305" y="2640"/>
            <a:chExt cx="326" cy="452"/>
          </a:xfrm>
        </p:grpSpPr>
        <p:sp>
          <p:nvSpPr>
            <p:cNvPr id="133169" name="Line 14"/>
            <p:cNvSpPr>
              <a:spLocks noChangeShapeType="1"/>
            </p:cNvSpPr>
            <p:nvPr/>
          </p:nvSpPr>
          <p:spPr bwMode="auto">
            <a:xfrm>
              <a:off x="1469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70" name="Text Box 15"/>
            <p:cNvSpPr txBox="1">
              <a:spLocks noChangeArrowheads="1"/>
            </p:cNvSpPr>
            <p:nvPr/>
          </p:nvSpPr>
          <p:spPr bwMode="auto">
            <a:xfrm>
              <a:off x="1305" y="2880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 b="1"/>
                <a:t>‘89</a:t>
              </a:r>
            </a:p>
          </p:txBody>
        </p:sp>
      </p:grpSp>
      <p:grpSp>
        <p:nvGrpSpPr>
          <p:cNvPr id="133132" name="Group 16"/>
          <p:cNvGrpSpPr>
            <a:grpSpLocks/>
          </p:cNvGrpSpPr>
          <p:nvPr/>
        </p:nvGrpSpPr>
        <p:grpSpPr bwMode="auto">
          <a:xfrm>
            <a:off x="3657600" y="4191000"/>
            <a:ext cx="517525" cy="717550"/>
            <a:chOff x="1641" y="2640"/>
            <a:chExt cx="326" cy="452"/>
          </a:xfrm>
        </p:grpSpPr>
        <p:sp>
          <p:nvSpPr>
            <p:cNvPr id="133167" name="Line 17"/>
            <p:cNvSpPr>
              <a:spLocks noChangeShapeType="1"/>
            </p:cNvSpPr>
            <p:nvPr/>
          </p:nvSpPr>
          <p:spPr bwMode="auto">
            <a:xfrm>
              <a:off x="1805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68" name="Text Box 18"/>
            <p:cNvSpPr txBox="1">
              <a:spLocks noChangeArrowheads="1"/>
            </p:cNvSpPr>
            <p:nvPr/>
          </p:nvSpPr>
          <p:spPr bwMode="auto">
            <a:xfrm>
              <a:off x="1641" y="2880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 b="1"/>
                <a:t>‘90</a:t>
              </a:r>
            </a:p>
          </p:txBody>
        </p:sp>
      </p:grpSp>
      <p:grpSp>
        <p:nvGrpSpPr>
          <p:cNvPr id="133133" name="Group 19"/>
          <p:cNvGrpSpPr>
            <a:grpSpLocks/>
          </p:cNvGrpSpPr>
          <p:nvPr/>
        </p:nvGrpSpPr>
        <p:grpSpPr bwMode="auto">
          <a:xfrm>
            <a:off x="4572000" y="4191000"/>
            <a:ext cx="517525" cy="717550"/>
            <a:chOff x="1977" y="2640"/>
            <a:chExt cx="326" cy="452"/>
          </a:xfrm>
        </p:grpSpPr>
        <p:sp>
          <p:nvSpPr>
            <p:cNvPr id="133165" name="Line 20"/>
            <p:cNvSpPr>
              <a:spLocks noChangeShapeType="1"/>
            </p:cNvSpPr>
            <p:nvPr/>
          </p:nvSpPr>
          <p:spPr bwMode="auto">
            <a:xfrm>
              <a:off x="2141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66" name="Text Box 21"/>
            <p:cNvSpPr txBox="1">
              <a:spLocks noChangeArrowheads="1"/>
            </p:cNvSpPr>
            <p:nvPr/>
          </p:nvSpPr>
          <p:spPr bwMode="auto">
            <a:xfrm>
              <a:off x="1977" y="2880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 b="1"/>
                <a:t>‘91</a:t>
              </a:r>
            </a:p>
          </p:txBody>
        </p:sp>
      </p:grpSp>
      <p:grpSp>
        <p:nvGrpSpPr>
          <p:cNvPr id="133134" name="Group 22"/>
          <p:cNvGrpSpPr>
            <a:grpSpLocks/>
          </p:cNvGrpSpPr>
          <p:nvPr/>
        </p:nvGrpSpPr>
        <p:grpSpPr bwMode="auto">
          <a:xfrm>
            <a:off x="5486400" y="4191000"/>
            <a:ext cx="517525" cy="717550"/>
            <a:chOff x="2313" y="2640"/>
            <a:chExt cx="326" cy="452"/>
          </a:xfrm>
        </p:grpSpPr>
        <p:sp>
          <p:nvSpPr>
            <p:cNvPr id="133163" name="Line 23"/>
            <p:cNvSpPr>
              <a:spLocks noChangeShapeType="1"/>
            </p:cNvSpPr>
            <p:nvPr/>
          </p:nvSpPr>
          <p:spPr bwMode="auto">
            <a:xfrm>
              <a:off x="2477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64" name="Text Box 24"/>
            <p:cNvSpPr txBox="1">
              <a:spLocks noChangeArrowheads="1"/>
            </p:cNvSpPr>
            <p:nvPr/>
          </p:nvSpPr>
          <p:spPr bwMode="auto">
            <a:xfrm>
              <a:off x="2313" y="2880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 b="1"/>
                <a:t>‘92</a:t>
              </a:r>
            </a:p>
          </p:txBody>
        </p:sp>
      </p:grpSp>
      <p:grpSp>
        <p:nvGrpSpPr>
          <p:cNvPr id="133135" name="Group 25"/>
          <p:cNvGrpSpPr>
            <a:grpSpLocks/>
          </p:cNvGrpSpPr>
          <p:nvPr/>
        </p:nvGrpSpPr>
        <p:grpSpPr bwMode="auto">
          <a:xfrm>
            <a:off x="6400800" y="4191000"/>
            <a:ext cx="517525" cy="717550"/>
            <a:chOff x="2673" y="2640"/>
            <a:chExt cx="326" cy="452"/>
          </a:xfrm>
        </p:grpSpPr>
        <p:sp>
          <p:nvSpPr>
            <p:cNvPr id="133161" name="Line 26"/>
            <p:cNvSpPr>
              <a:spLocks noChangeShapeType="1"/>
            </p:cNvSpPr>
            <p:nvPr/>
          </p:nvSpPr>
          <p:spPr bwMode="auto">
            <a:xfrm>
              <a:off x="2837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62" name="Text Box 27"/>
            <p:cNvSpPr txBox="1">
              <a:spLocks noChangeArrowheads="1"/>
            </p:cNvSpPr>
            <p:nvPr/>
          </p:nvSpPr>
          <p:spPr bwMode="auto">
            <a:xfrm>
              <a:off x="2673" y="2880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 b="1"/>
                <a:t>‘93</a:t>
              </a:r>
            </a:p>
          </p:txBody>
        </p:sp>
      </p:grpSp>
      <p:grpSp>
        <p:nvGrpSpPr>
          <p:cNvPr id="133136" name="Group 28"/>
          <p:cNvGrpSpPr>
            <a:grpSpLocks/>
          </p:cNvGrpSpPr>
          <p:nvPr/>
        </p:nvGrpSpPr>
        <p:grpSpPr bwMode="auto">
          <a:xfrm>
            <a:off x="7315200" y="4191000"/>
            <a:ext cx="517525" cy="717550"/>
            <a:chOff x="3033" y="2640"/>
            <a:chExt cx="326" cy="452"/>
          </a:xfrm>
        </p:grpSpPr>
        <p:sp>
          <p:nvSpPr>
            <p:cNvPr id="133159" name="Line 29"/>
            <p:cNvSpPr>
              <a:spLocks noChangeShapeType="1"/>
            </p:cNvSpPr>
            <p:nvPr/>
          </p:nvSpPr>
          <p:spPr bwMode="auto">
            <a:xfrm>
              <a:off x="3197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60" name="Text Box 30"/>
            <p:cNvSpPr txBox="1">
              <a:spLocks noChangeArrowheads="1"/>
            </p:cNvSpPr>
            <p:nvPr/>
          </p:nvSpPr>
          <p:spPr bwMode="auto">
            <a:xfrm>
              <a:off x="3033" y="2880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 b="1"/>
                <a:t>‘94</a:t>
              </a:r>
            </a:p>
          </p:txBody>
        </p:sp>
      </p:grpSp>
      <p:sp>
        <p:nvSpPr>
          <p:cNvPr id="133137" name="Text Box 31"/>
          <p:cNvSpPr txBox="1">
            <a:spLocks noChangeArrowheads="1"/>
          </p:cNvSpPr>
          <p:nvPr/>
        </p:nvSpPr>
        <p:spPr bwMode="auto">
          <a:xfrm>
            <a:off x="7924800" y="4814888"/>
            <a:ext cx="714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Year</a:t>
            </a:r>
          </a:p>
        </p:txBody>
      </p:sp>
      <p:sp>
        <p:nvSpPr>
          <p:cNvPr id="133138" name="Text Box 32"/>
          <p:cNvSpPr txBox="1">
            <a:spLocks noChangeArrowheads="1"/>
          </p:cNvSpPr>
          <p:nvPr/>
        </p:nvSpPr>
        <p:spPr bwMode="auto">
          <a:xfrm>
            <a:off x="1905000" y="251460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008080"/>
                </a:solidFill>
              </a:rPr>
              <a:t>•</a:t>
            </a:r>
            <a:endParaRPr lang="en-US"/>
          </a:p>
        </p:txBody>
      </p:sp>
      <p:sp>
        <p:nvSpPr>
          <p:cNvPr id="133139" name="Text Box 33"/>
          <p:cNvSpPr txBox="1">
            <a:spLocks noChangeArrowheads="1"/>
          </p:cNvSpPr>
          <p:nvPr/>
        </p:nvSpPr>
        <p:spPr bwMode="auto">
          <a:xfrm>
            <a:off x="2911475" y="299085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008080"/>
                </a:solidFill>
              </a:rPr>
              <a:t>•</a:t>
            </a:r>
            <a:endParaRPr lang="en-US"/>
          </a:p>
        </p:txBody>
      </p:sp>
      <p:sp>
        <p:nvSpPr>
          <p:cNvPr id="133140" name="Text Box 34"/>
          <p:cNvSpPr txBox="1">
            <a:spLocks noChangeArrowheads="1"/>
          </p:cNvSpPr>
          <p:nvPr/>
        </p:nvSpPr>
        <p:spPr bwMode="auto">
          <a:xfrm>
            <a:off x="3765550" y="3281363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008080"/>
                </a:solidFill>
              </a:rPr>
              <a:t>•</a:t>
            </a:r>
            <a:endParaRPr lang="en-US" sz="2400"/>
          </a:p>
        </p:txBody>
      </p:sp>
      <p:sp>
        <p:nvSpPr>
          <p:cNvPr id="133141" name="Text Box 35"/>
          <p:cNvSpPr txBox="1">
            <a:spLocks noChangeArrowheads="1"/>
          </p:cNvSpPr>
          <p:nvPr/>
        </p:nvSpPr>
        <p:spPr bwMode="auto">
          <a:xfrm>
            <a:off x="4664075" y="365760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008080"/>
                </a:solidFill>
              </a:rPr>
              <a:t>•</a:t>
            </a:r>
            <a:endParaRPr lang="en-US"/>
          </a:p>
        </p:txBody>
      </p:sp>
      <p:sp>
        <p:nvSpPr>
          <p:cNvPr id="133142" name="Text Box 36"/>
          <p:cNvSpPr txBox="1">
            <a:spLocks noChangeArrowheads="1"/>
          </p:cNvSpPr>
          <p:nvPr/>
        </p:nvSpPr>
        <p:spPr bwMode="auto">
          <a:xfrm>
            <a:off x="588963" y="2616200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/>
              <a:t>12</a:t>
            </a:r>
          </a:p>
        </p:txBody>
      </p:sp>
      <p:sp>
        <p:nvSpPr>
          <p:cNvPr id="133143" name="Text Box 37"/>
          <p:cNvSpPr txBox="1">
            <a:spLocks noChangeArrowheads="1"/>
          </p:cNvSpPr>
          <p:nvPr/>
        </p:nvSpPr>
        <p:spPr bwMode="auto">
          <a:xfrm>
            <a:off x="657225" y="294005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/>
              <a:t>9</a:t>
            </a:r>
          </a:p>
        </p:txBody>
      </p:sp>
      <p:sp>
        <p:nvSpPr>
          <p:cNvPr id="133144" name="Text Box 38"/>
          <p:cNvSpPr txBox="1">
            <a:spLocks noChangeArrowheads="1"/>
          </p:cNvSpPr>
          <p:nvPr/>
        </p:nvSpPr>
        <p:spPr bwMode="auto">
          <a:xfrm>
            <a:off x="657225" y="332105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/>
              <a:t>6</a:t>
            </a:r>
          </a:p>
        </p:txBody>
      </p:sp>
      <p:sp>
        <p:nvSpPr>
          <p:cNvPr id="133145" name="Text Box 39"/>
          <p:cNvSpPr txBox="1">
            <a:spLocks noChangeArrowheads="1"/>
          </p:cNvSpPr>
          <p:nvPr/>
        </p:nvSpPr>
        <p:spPr bwMode="auto">
          <a:xfrm>
            <a:off x="657225" y="377825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/>
              <a:t>3</a:t>
            </a:r>
          </a:p>
        </p:txBody>
      </p:sp>
      <p:sp>
        <p:nvSpPr>
          <p:cNvPr id="133146" name="Text Box 40"/>
          <p:cNvSpPr txBox="1">
            <a:spLocks noChangeArrowheads="1"/>
          </p:cNvSpPr>
          <p:nvPr/>
        </p:nvSpPr>
        <p:spPr bwMode="auto">
          <a:xfrm>
            <a:off x="2422525" y="5195888"/>
            <a:ext cx="4278313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519113" indent="-519113" algn="l"/>
            <a:r>
              <a:rPr lang="en-US" sz="2000" b="1">
                <a:solidFill>
                  <a:srgbClr val="008080"/>
                </a:solidFill>
              </a:rPr>
              <a:t>---</a:t>
            </a:r>
            <a:r>
              <a:rPr lang="en-US" b="1">
                <a:solidFill>
                  <a:srgbClr val="008080"/>
                </a:solidFill>
              </a:rPr>
              <a:t> 	RM ( 1K words, PP  </a:t>
            </a:r>
            <a:r>
              <a:rPr lang="en-US" b="1">
                <a:solidFill>
                  <a:srgbClr val="008080"/>
                </a:solidFill>
                <a:sym typeface="Wingdings" pitchFamily="-109" charset="2"/>
              </a:rPr>
              <a:t> </a:t>
            </a:r>
            <a:r>
              <a:rPr lang="en-US" b="1">
                <a:solidFill>
                  <a:srgbClr val="008080"/>
                </a:solidFill>
              </a:rPr>
              <a:t>  60)</a:t>
            </a:r>
            <a:br>
              <a:rPr lang="en-US" b="1">
                <a:solidFill>
                  <a:srgbClr val="008080"/>
                </a:solidFill>
              </a:rPr>
            </a:br>
            <a:endParaRPr lang="en-US" b="1">
              <a:solidFill>
                <a:srgbClr val="008080"/>
              </a:solidFill>
            </a:endParaRPr>
          </a:p>
          <a:p>
            <a:pPr marL="519113" indent="-519113" algn="l"/>
            <a:r>
              <a:rPr lang="en-US" b="1">
                <a:solidFill>
                  <a:srgbClr val="FF00FF"/>
                </a:solidFill>
              </a:rPr>
              <a:t>___</a:t>
            </a:r>
            <a:r>
              <a:rPr lang="en-US" b="1">
                <a:solidFill>
                  <a:srgbClr val="008080"/>
                </a:solidFill>
              </a:rPr>
              <a:t>  </a:t>
            </a:r>
            <a:r>
              <a:rPr lang="en-US" b="1">
                <a:solidFill>
                  <a:srgbClr val="FF00FF"/>
                </a:solidFill>
              </a:rPr>
              <a:t>WSJØ, WSJ1</a:t>
            </a:r>
            <a:br>
              <a:rPr lang="en-US" b="1">
                <a:solidFill>
                  <a:srgbClr val="FF00FF"/>
                </a:solidFill>
              </a:rPr>
            </a:br>
            <a:r>
              <a:rPr lang="en-US" b="1">
                <a:solidFill>
                  <a:srgbClr val="FF00FF"/>
                </a:solidFill>
              </a:rPr>
              <a:t>(5K, 20-60K words, PP     100)</a:t>
            </a:r>
            <a:endParaRPr lang="en-US">
              <a:solidFill>
                <a:srgbClr val="008080"/>
              </a:solidFill>
            </a:endParaRPr>
          </a:p>
        </p:txBody>
      </p:sp>
      <p:sp>
        <p:nvSpPr>
          <p:cNvPr id="133147" name="Line 41"/>
          <p:cNvSpPr>
            <a:spLocks noChangeShapeType="1"/>
          </p:cNvSpPr>
          <p:nvPr/>
        </p:nvSpPr>
        <p:spPr bwMode="auto">
          <a:xfrm>
            <a:off x="5715000" y="3200400"/>
            <a:ext cx="914400" cy="3810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48" name="Text Box 42"/>
          <p:cNvSpPr txBox="1">
            <a:spLocks noChangeArrowheads="1"/>
          </p:cNvSpPr>
          <p:nvPr/>
        </p:nvSpPr>
        <p:spPr bwMode="auto">
          <a:xfrm>
            <a:off x="6080125" y="3060700"/>
            <a:ext cx="366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>
                <a:solidFill>
                  <a:srgbClr val="FF00FF"/>
                </a:solidFill>
              </a:rPr>
              <a:t>Ø</a:t>
            </a:r>
            <a:endParaRPr lang="en-US">
              <a:solidFill>
                <a:srgbClr val="008080"/>
              </a:solidFill>
            </a:endParaRPr>
          </a:p>
        </p:txBody>
      </p:sp>
      <p:sp>
        <p:nvSpPr>
          <p:cNvPr id="133149" name="Line 43"/>
          <p:cNvSpPr>
            <a:spLocks noChangeShapeType="1"/>
          </p:cNvSpPr>
          <p:nvPr/>
        </p:nvSpPr>
        <p:spPr bwMode="auto">
          <a:xfrm>
            <a:off x="6705600" y="3276600"/>
            <a:ext cx="914400" cy="3810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0" name="Text Box 44"/>
          <p:cNvSpPr txBox="1">
            <a:spLocks noChangeArrowheads="1"/>
          </p:cNvSpPr>
          <p:nvPr/>
        </p:nvSpPr>
        <p:spPr bwMode="auto">
          <a:xfrm>
            <a:off x="7070725" y="3136900"/>
            <a:ext cx="334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>
                <a:solidFill>
                  <a:srgbClr val="FF00FF"/>
                </a:solidFill>
              </a:rPr>
              <a:t>1</a:t>
            </a:r>
            <a:endParaRPr lang="en-US">
              <a:solidFill>
                <a:srgbClr val="008080"/>
              </a:solidFill>
            </a:endParaRPr>
          </a:p>
        </p:txBody>
      </p:sp>
      <p:grpSp>
        <p:nvGrpSpPr>
          <p:cNvPr id="133151" name="Group 45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133157" name="Line 46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58" name="Line 47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152" name="Line 50"/>
          <p:cNvSpPr>
            <a:spLocks noChangeShapeType="1"/>
          </p:cNvSpPr>
          <p:nvPr/>
        </p:nvSpPr>
        <p:spPr bwMode="auto">
          <a:xfrm>
            <a:off x="2057400" y="2743200"/>
            <a:ext cx="946150" cy="457200"/>
          </a:xfrm>
          <a:prstGeom prst="line">
            <a:avLst/>
          </a:prstGeom>
          <a:noFill/>
          <a:ln w="28575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3" name="Line 51"/>
          <p:cNvSpPr>
            <a:spLocks noChangeShapeType="1"/>
          </p:cNvSpPr>
          <p:nvPr/>
        </p:nvSpPr>
        <p:spPr bwMode="auto">
          <a:xfrm>
            <a:off x="3048000" y="3200400"/>
            <a:ext cx="869950" cy="304800"/>
          </a:xfrm>
          <a:prstGeom prst="line">
            <a:avLst/>
          </a:prstGeom>
          <a:noFill/>
          <a:ln w="28575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4" name="Line 52"/>
          <p:cNvSpPr>
            <a:spLocks noChangeShapeType="1"/>
          </p:cNvSpPr>
          <p:nvPr/>
        </p:nvSpPr>
        <p:spPr bwMode="auto">
          <a:xfrm>
            <a:off x="3917950" y="3505200"/>
            <a:ext cx="838200" cy="381000"/>
          </a:xfrm>
          <a:prstGeom prst="line">
            <a:avLst/>
          </a:prstGeom>
          <a:noFill/>
          <a:ln w="28575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5" name="Text Box 53"/>
          <p:cNvSpPr txBox="1">
            <a:spLocks noChangeArrowheads="1"/>
          </p:cNvSpPr>
          <p:nvPr/>
        </p:nvSpPr>
        <p:spPr bwMode="auto">
          <a:xfrm>
            <a:off x="5729288" y="6092825"/>
            <a:ext cx="3667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40000"/>
              </a:lnSpc>
            </a:pPr>
            <a:r>
              <a:rPr lang="en-US" sz="2400" b="1">
                <a:solidFill>
                  <a:srgbClr val="FF00FF"/>
                </a:solidFill>
              </a:rPr>
              <a:t>~</a:t>
            </a:r>
            <a:br>
              <a:rPr lang="en-US" sz="2400" b="1">
                <a:solidFill>
                  <a:srgbClr val="FF00FF"/>
                </a:solidFill>
              </a:rPr>
            </a:br>
            <a:r>
              <a:rPr lang="en-US" sz="2400" b="1">
                <a:solidFill>
                  <a:srgbClr val="FF00FF"/>
                </a:solidFill>
              </a:rPr>
              <a:t>~</a:t>
            </a:r>
          </a:p>
        </p:txBody>
      </p:sp>
      <p:sp>
        <p:nvSpPr>
          <p:cNvPr id="133156" name="Text Box 54"/>
          <p:cNvSpPr txBox="1">
            <a:spLocks noChangeArrowheads="1"/>
          </p:cNvSpPr>
          <p:nvPr/>
        </p:nvSpPr>
        <p:spPr bwMode="auto">
          <a:xfrm>
            <a:off x="5195888" y="5257800"/>
            <a:ext cx="3667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40000"/>
              </a:lnSpc>
            </a:pPr>
            <a:r>
              <a:rPr lang="en-US" sz="2400" b="1">
                <a:solidFill>
                  <a:srgbClr val="008080"/>
                </a:solidFill>
              </a:rPr>
              <a:t>~</a:t>
            </a:r>
            <a:br>
              <a:rPr lang="en-US" sz="2400" b="1">
                <a:solidFill>
                  <a:srgbClr val="008080"/>
                </a:solidFill>
              </a:rPr>
            </a:br>
            <a:r>
              <a:rPr lang="en-US" sz="2400" b="1">
                <a:solidFill>
                  <a:srgbClr val="008080"/>
                </a:solidFill>
              </a:rPr>
              <a:t>~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2133600" y="695325"/>
            <a:ext cx="61864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Large Vocabulary CSR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35171" name="Line 3"/>
          <p:cNvSpPr>
            <a:spLocks noChangeShapeType="1"/>
          </p:cNvSpPr>
          <p:nvPr/>
        </p:nvSpPr>
        <p:spPr bwMode="auto">
          <a:xfrm>
            <a:off x="1219200" y="22098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72" name="Line 4"/>
          <p:cNvSpPr>
            <a:spLocks noChangeShapeType="1"/>
          </p:cNvSpPr>
          <p:nvPr/>
        </p:nvSpPr>
        <p:spPr bwMode="auto">
          <a:xfrm>
            <a:off x="1219200" y="426720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447675" y="1778000"/>
            <a:ext cx="736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Error</a:t>
            </a:r>
            <a:br>
              <a:rPr lang="en-US" sz="1600" b="1"/>
            </a:br>
            <a:r>
              <a:rPr lang="en-US" sz="1600" b="1"/>
              <a:t>Rate</a:t>
            </a:r>
            <a:br>
              <a:rPr lang="en-US" sz="1600" b="1"/>
            </a:br>
            <a:r>
              <a:rPr lang="en-US" sz="1600" b="1"/>
              <a:t>%</a:t>
            </a:r>
          </a:p>
        </p:txBody>
      </p:sp>
      <p:sp>
        <p:nvSpPr>
          <p:cNvPr id="135174" name="Line 6"/>
          <p:cNvSpPr>
            <a:spLocks noChangeShapeType="1"/>
          </p:cNvSpPr>
          <p:nvPr/>
        </p:nvSpPr>
        <p:spPr bwMode="auto">
          <a:xfrm flipH="1" flipV="1">
            <a:off x="10668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75" name="Line 7"/>
          <p:cNvSpPr>
            <a:spLocks noChangeShapeType="1"/>
          </p:cNvSpPr>
          <p:nvPr/>
        </p:nvSpPr>
        <p:spPr bwMode="auto">
          <a:xfrm flipH="1" flipV="1">
            <a:off x="10668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76" name="Line 8"/>
          <p:cNvSpPr>
            <a:spLocks noChangeShapeType="1"/>
          </p:cNvSpPr>
          <p:nvPr/>
        </p:nvSpPr>
        <p:spPr bwMode="auto">
          <a:xfrm flipH="1" flipV="1">
            <a:off x="10668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77" name="Line 9"/>
          <p:cNvSpPr>
            <a:spLocks noChangeShapeType="1"/>
          </p:cNvSpPr>
          <p:nvPr/>
        </p:nvSpPr>
        <p:spPr bwMode="auto">
          <a:xfrm flipH="1" flipV="1">
            <a:off x="10668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5178" name="Group 10"/>
          <p:cNvGrpSpPr>
            <a:grpSpLocks/>
          </p:cNvGrpSpPr>
          <p:nvPr/>
        </p:nvGrpSpPr>
        <p:grpSpPr bwMode="auto">
          <a:xfrm>
            <a:off x="1828800" y="4191000"/>
            <a:ext cx="517525" cy="717550"/>
            <a:chOff x="969" y="2640"/>
            <a:chExt cx="326" cy="452"/>
          </a:xfrm>
        </p:grpSpPr>
        <p:sp>
          <p:nvSpPr>
            <p:cNvPr id="135221" name="Line 11"/>
            <p:cNvSpPr>
              <a:spLocks noChangeShapeType="1"/>
            </p:cNvSpPr>
            <p:nvPr/>
          </p:nvSpPr>
          <p:spPr bwMode="auto">
            <a:xfrm>
              <a:off x="1132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22" name="Text Box 12"/>
            <p:cNvSpPr txBox="1">
              <a:spLocks noChangeArrowheads="1"/>
            </p:cNvSpPr>
            <p:nvPr/>
          </p:nvSpPr>
          <p:spPr bwMode="auto">
            <a:xfrm>
              <a:off x="969" y="2880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 b="1"/>
                <a:t>‘88</a:t>
              </a:r>
            </a:p>
          </p:txBody>
        </p:sp>
      </p:grpSp>
      <p:grpSp>
        <p:nvGrpSpPr>
          <p:cNvPr id="135179" name="Group 13"/>
          <p:cNvGrpSpPr>
            <a:grpSpLocks/>
          </p:cNvGrpSpPr>
          <p:nvPr/>
        </p:nvGrpSpPr>
        <p:grpSpPr bwMode="auto">
          <a:xfrm>
            <a:off x="2743200" y="4191000"/>
            <a:ext cx="517525" cy="717550"/>
            <a:chOff x="1305" y="2640"/>
            <a:chExt cx="326" cy="452"/>
          </a:xfrm>
        </p:grpSpPr>
        <p:sp>
          <p:nvSpPr>
            <p:cNvPr id="135219" name="Line 14"/>
            <p:cNvSpPr>
              <a:spLocks noChangeShapeType="1"/>
            </p:cNvSpPr>
            <p:nvPr/>
          </p:nvSpPr>
          <p:spPr bwMode="auto">
            <a:xfrm>
              <a:off x="1469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20" name="Text Box 15"/>
            <p:cNvSpPr txBox="1">
              <a:spLocks noChangeArrowheads="1"/>
            </p:cNvSpPr>
            <p:nvPr/>
          </p:nvSpPr>
          <p:spPr bwMode="auto">
            <a:xfrm>
              <a:off x="1305" y="2880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 b="1"/>
                <a:t>‘89</a:t>
              </a:r>
            </a:p>
          </p:txBody>
        </p:sp>
      </p:grpSp>
      <p:grpSp>
        <p:nvGrpSpPr>
          <p:cNvPr id="135180" name="Group 16"/>
          <p:cNvGrpSpPr>
            <a:grpSpLocks/>
          </p:cNvGrpSpPr>
          <p:nvPr/>
        </p:nvGrpSpPr>
        <p:grpSpPr bwMode="auto">
          <a:xfrm>
            <a:off x="3657600" y="4191000"/>
            <a:ext cx="517525" cy="717550"/>
            <a:chOff x="1641" y="2640"/>
            <a:chExt cx="326" cy="452"/>
          </a:xfrm>
        </p:grpSpPr>
        <p:sp>
          <p:nvSpPr>
            <p:cNvPr id="135217" name="Line 17"/>
            <p:cNvSpPr>
              <a:spLocks noChangeShapeType="1"/>
            </p:cNvSpPr>
            <p:nvPr/>
          </p:nvSpPr>
          <p:spPr bwMode="auto">
            <a:xfrm>
              <a:off x="1805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18" name="Text Box 18"/>
            <p:cNvSpPr txBox="1">
              <a:spLocks noChangeArrowheads="1"/>
            </p:cNvSpPr>
            <p:nvPr/>
          </p:nvSpPr>
          <p:spPr bwMode="auto">
            <a:xfrm>
              <a:off x="1641" y="2880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 b="1"/>
                <a:t>‘90</a:t>
              </a:r>
            </a:p>
          </p:txBody>
        </p:sp>
      </p:grpSp>
      <p:grpSp>
        <p:nvGrpSpPr>
          <p:cNvPr id="135181" name="Group 19"/>
          <p:cNvGrpSpPr>
            <a:grpSpLocks/>
          </p:cNvGrpSpPr>
          <p:nvPr/>
        </p:nvGrpSpPr>
        <p:grpSpPr bwMode="auto">
          <a:xfrm>
            <a:off x="4572000" y="4191000"/>
            <a:ext cx="517525" cy="717550"/>
            <a:chOff x="1977" y="2640"/>
            <a:chExt cx="326" cy="452"/>
          </a:xfrm>
        </p:grpSpPr>
        <p:sp>
          <p:nvSpPr>
            <p:cNvPr id="135215" name="Line 20"/>
            <p:cNvSpPr>
              <a:spLocks noChangeShapeType="1"/>
            </p:cNvSpPr>
            <p:nvPr/>
          </p:nvSpPr>
          <p:spPr bwMode="auto">
            <a:xfrm>
              <a:off x="2141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16" name="Text Box 21"/>
            <p:cNvSpPr txBox="1">
              <a:spLocks noChangeArrowheads="1"/>
            </p:cNvSpPr>
            <p:nvPr/>
          </p:nvSpPr>
          <p:spPr bwMode="auto">
            <a:xfrm>
              <a:off x="1977" y="2880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 b="1"/>
                <a:t>‘91</a:t>
              </a:r>
            </a:p>
          </p:txBody>
        </p:sp>
      </p:grpSp>
      <p:grpSp>
        <p:nvGrpSpPr>
          <p:cNvPr id="135182" name="Group 22"/>
          <p:cNvGrpSpPr>
            <a:grpSpLocks/>
          </p:cNvGrpSpPr>
          <p:nvPr/>
        </p:nvGrpSpPr>
        <p:grpSpPr bwMode="auto">
          <a:xfrm>
            <a:off x="5486400" y="4191000"/>
            <a:ext cx="517525" cy="717550"/>
            <a:chOff x="2313" y="2640"/>
            <a:chExt cx="326" cy="452"/>
          </a:xfrm>
        </p:grpSpPr>
        <p:sp>
          <p:nvSpPr>
            <p:cNvPr id="135213" name="Line 23"/>
            <p:cNvSpPr>
              <a:spLocks noChangeShapeType="1"/>
            </p:cNvSpPr>
            <p:nvPr/>
          </p:nvSpPr>
          <p:spPr bwMode="auto">
            <a:xfrm>
              <a:off x="2477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14" name="Text Box 24"/>
            <p:cNvSpPr txBox="1">
              <a:spLocks noChangeArrowheads="1"/>
            </p:cNvSpPr>
            <p:nvPr/>
          </p:nvSpPr>
          <p:spPr bwMode="auto">
            <a:xfrm>
              <a:off x="2313" y="2880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 b="1"/>
                <a:t>‘92</a:t>
              </a:r>
            </a:p>
          </p:txBody>
        </p:sp>
      </p:grpSp>
      <p:grpSp>
        <p:nvGrpSpPr>
          <p:cNvPr id="135183" name="Group 25"/>
          <p:cNvGrpSpPr>
            <a:grpSpLocks/>
          </p:cNvGrpSpPr>
          <p:nvPr/>
        </p:nvGrpSpPr>
        <p:grpSpPr bwMode="auto">
          <a:xfrm>
            <a:off x="6400800" y="4191000"/>
            <a:ext cx="517525" cy="717550"/>
            <a:chOff x="2673" y="2640"/>
            <a:chExt cx="326" cy="452"/>
          </a:xfrm>
        </p:grpSpPr>
        <p:sp>
          <p:nvSpPr>
            <p:cNvPr id="135211" name="Line 26"/>
            <p:cNvSpPr>
              <a:spLocks noChangeShapeType="1"/>
            </p:cNvSpPr>
            <p:nvPr/>
          </p:nvSpPr>
          <p:spPr bwMode="auto">
            <a:xfrm>
              <a:off x="2837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12" name="Text Box 27"/>
            <p:cNvSpPr txBox="1">
              <a:spLocks noChangeArrowheads="1"/>
            </p:cNvSpPr>
            <p:nvPr/>
          </p:nvSpPr>
          <p:spPr bwMode="auto">
            <a:xfrm>
              <a:off x="2673" y="2880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 b="1"/>
                <a:t>‘93</a:t>
              </a:r>
            </a:p>
          </p:txBody>
        </p:sp>
      </p:grpSp>
      <p:grpSp>
        <p:nvGrpSpPr>
          <p:cNvPr id="135184" name="Group 28"/>
          <p:cNvGrpSpPr>
            <a:grpSpLocks/>
          </p:cNvGrpSpPr>
          <p:nvPr/>
        </p:nvGrpSpPr>
        <p:grpSpPr bwMode="auto">
          <a:xfrm>
            <a:off x="7315200" y="4191000"/>
            <a:ext cx="517525" cy="717550"/>
            <a:chOff x="3033" y="2640"/>
            <a:chExt cx="326" cy="452"/>
          </a:xfrm>
        </p:grpSpPr>
        <p:sp>
          <p:nvSpPr>
            <p:cNvPr id="135209" name="Line 29"/>
            <p:cNvSpPr>
              <a:spLocks noChangeShapeType="1"/>
            </p:cNvSpPr>
            <p:nvPr/>
          </p:nvSpPr>
          <p:spPr bwMode="auto">
            <a:xfrm>
              <a:off x="3197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10" name="Text Box 30"/>
            <p:cNvSpPr txBox="1">
              <a:spLocks noChangeArrowheads="1"/>
            </p:cNvSpPr>
            <p:nvPr/>
          </p:nvSpPr>
          <p:spPr bwMode="auto">
            <a:xfrm>
              <a:off x="3033" y="2880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 b="1"/>
                <a:t>‘94</a:t>
              </a:r>
            </a:p>
          </p:txBody>
        </p:sp>
      </p:grpSp>
      <p:sp>
        <p:nvSpPr>
          <p:cNvPr id="135185" name="Text Box 31"/>
          <p:cNvSpPr txBox="1">
            <a:spLocks noChangeArrowheads="1"/>
          </p:cNvSpPr>
          <p:nvPr/>
        </p:nvSpPr>
        <p:spPr bwMode="auto">
          <a:xfrm>
            <a:off x="7924800" y="4814888"/>
            <a:ext cx="714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Year</a:t>
            </a:r>
          </a:p>
        </p:txBody>
      </p:sp>
      <p:sp>
        <p:nvSpPr>
          <p:cNvPr id="135186" name="Text Box 32"/>
          <p:cNvSpPr txBox="1">
            <a:spLocks noChangeArrowheads="1"/>
          </p:cNvSpPr>
          <p:nvPr/>
        </p:nvSpPr>
        <p:spPr bwMode="auto">
          <a:xfrm>
            <a:off x="1905000" y="251460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008080"/>
                </a:solidFill>
              </a:rPr>
              <a:t>•</a:t>
            </a:r>
            <a:endParaRPr lang="en-US"/>
          </a:p>
        </p:txBody>
      </p:sp>
      <p:sp>
        <p:nvSpPr>
          <p:cNvPr id="135187" name="Text Box 33"/>
          <p:cNvSpPr txBox="1">
            <a:spLocks noChangeArrowheads="1"/>
          </p:cNvSpPr>
          <p:nvPr/>
        </p:nvSpPr>
        <p:spPr bwMode="auto">
          <a:xfrm>
            <a:off x="2911475" y="299085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008080"/>
                </a:solidFill>
              </a:rPr>
              <a:t>•</a:t>
            </a:r>
            <a:endParaRPr lang="en-US"/>
          </a:p>
        </p:txBody>
      </p:sp>
      <p:sp>
        <p:nvSpPr>
          <p:cNvPr id="135188" name="Text Box 34"/>
          <p:cNvSpPr txBox="1">
            <a:spLocks noChangeArrowheads="1"/>
          </p:cNvSpPr>
          <p:nvPr/>
        </p:nvSpPr>
        <p:spPr bwMode="auto">
          <a:xfrm>
            <a:off x="3765550" y="3281363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008080"/>
                </a:solidFill>
              </a:rPr>
              <a:t>•</a:t>
            </a:r>
            <a:endParaRPr lang="en-US" sz="2400"/>
          </a:p>
        </p:txBody>
      </p:sp>
      <p:sp>
        <p:nvSpPr>
          <p:cNvPr id="135189" name="Text Box 35"/>
          <p:cNvSpPr txBox="1">
            <a:spLocks noChangeArrowheads="1"/>
          </p:cNvSpPr>
          <p:nvPr/>
        </p:nvSpPr>
        <p:spPr bwMode="auto">
          <a:xfrm>
            <a:off x="4664075" y="365760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008080"/>
                </a:solidFill>
              </a:rPr>
              <a:t>•</a:t>
            </a:r>
            <a:endParaRPr lang="en-US"/>
          </a:p>
        </p:txBody>
      </p:sp>
      <p:sp>
        <p:nvSpPr>
          <p:cNvPr id="135190" name="Text Box 36"/>
          <p:cNvSpPr txBox="1">
            <a:spLocks noChangeArrowheads="1"/>
          </p:cNvSpPr>
          <p:nvPr/>
        </p:nvSpPr>
        <p:spPr bwMode="auto">
          <a:xfrm>
            <a:off x="588963" y="2616200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/>
              <a:t>12</a:t>
            </a:r>
          </a:p>
        </p:txBody>
      </p:sp>
      <p:sp>
        <p:nvSpPr>
          <p:cNvPr id="135191" name="Text Box 37"/>
          <p:cNvSpPr txBox="1">
            <a:spLocks noChangeArrowheads="1"/>
          </p:cNvSpPr>
          <p:nvPr/>
        </p:nvSpPr>
        <p:spPr bwMode="auto">
          <a:xfrm>
            <a:off x="657225" y="294005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/>
              <a:t>9</a:t>
            </a:r>
          </a:p>
        </p:txBody>
      </p:sp>
      <p:sp>
        <p:nvSpPr>
          <p:cNvPr id="135192" name="Text Box 38"/>
          <p:cNvSpPr txBox="1">
            <a:spLocks noChangeArrowheads="1"/>
          </p:cNvSpPr>
          <p:nvPr/>
        </p:nvSpPr>
        <p:spPr bwMode="auto">
          <a:xfrm>
            <a:off x="657225" y="332105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/>
              <a:t>6</a:t>
            </a:r>
          </a:p>
        </p:txBody>
      </p:sp>
      <p:sp>
        <p:nvSpPr>
          <p:cNvPr id="135193" name="Text Box 39"/>
          <p:cNvSpPr txBox="1">
            <a:spLocks noChangeArrowheads="1"/>
          </p:cNvSpPr>
          <p:nvPr/>
        </p:nvSpPr>
        <p:spPr bwMode="auto">
          <a:xfrm>
            <a:off x="657225" y="377825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/>
              <a:t>3</a:t>
            </a:r>
          </a:p>
        </p:txBody>
      </p:sp>
      <p:sp>
        <p:nvSpPr>
          <p:cNvPr id="135194" name="Text Box 40"/>
          <p:cNvSpPr txBox="1">
            <a:spLocks noChangeArrowheads="1"/>
          </p:cNvSpPr>
          <p:nvPr/>
        </p:nvSpPr>
        <p:spPr bwMode="auto">
          <a:xfrm>
            <a:off x="2422525" y="5195888"/>
            <a:ext cx="4278313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519113" indent="-519113" algn="l"/>
            <a:r>
              <a:rPr lang="en-US" sz="2000" b="1">
                <a:solidFill>
                  <a:srgbClr val="008080"/>
                </a:solidFill>
              </a:rPr>
              <a:t>---</a:t>
            </a:r>
            <a:r>
              <a:rPr lang="en-US" b="1">
                <a:solidFill>
                  <a:srgbClr val="008080"/>
                </a:solidFill>
              </a:rPr>
              <a:t> 	RM ( 1K words, PP  </a:t>
            </a:r>
            <a:r>
              <a:rPr lang="en-US" b="1">
                <a:solidFill>
                  <a:srgbClr val="008080"/>
                </a:solidFill>
                <a:sym typeface="Wingdings" pitchFamily="-109" charset="2"/>
              </a:rPr>
              <a:t> </a:t>
            </a:r>
            <a:r>
              <a:rPr lang="en-US" b="1">
                <a:solidFill>
                  <a:srgbClr val="008080"/>
                </a:solidFill>
              </a:rPr>
              <a:t>  60)</a:t>
            </a:r>
            <a:br>
              <a:rPr lang="en-US" b="1">
                <a:solidFill>
                  <a:srgbClr val="008080"/>
                </a:solidFill>
              </a:rPr>
            </a:br>
            <a:endParaRPr lang="en-US" b="1">
              <a:solidFill>
                <a:srgbClr val="008080"/>
              </a:solidFill>
            </a:endParaRPr>
          </a:p>
          <a:p>
            <a:pPr marL="519113" indent="-519113" algn="l"/>
            <a:r>
              <a:rPr lang="en-US" b="1">
                <a:solidFill>
                  <a:srgbClr val="FF00FF"/>
                </a:solidFill>
              </a:rPr>
              <a:t>___</a:t>
            </a:r>
            <a:r>
              <a:rPr lang="en-US" b="1">
                <a:solidFill>
                  <a:srgbClr val="008080"/>
                </a:solidFill>
              </a:rPr>
              <a:t>  </a:t>
            </a:r>
            <a:r>
              <a:rPr lang="en-US" b="1">
                <a:solidFill>
                  <a:srgbClr val="FF00FF"/>
                </a:solidFill>
              </a:rPr>
              <a:t>WSJØ, WSJ1</a:t>
            </a:r>
            <a:br>
              <a:rPr lang="en-US" b="1">
                <a:solidFill>
                  <a:srgbClr val="FF00FF"/>
                </a:solidFill>
              </a:rPr>
            </a:br>
            <a:r>
              <a:rPr lang="en-US" b="1">
                <a:solidFill>
                  <a:srgbClr val="FF00FF"/>
                </a:solidFill>
              </a:rPr>
              <a:t>(5K, 20-60K words, PP     100)</a:t>
            </a:r>
            <a:endParaRPr lang="en-US">
              <a:solidFill>
                <a:srgbClr val="008080"/>
              </a:solidFill>
            </a:endParaRPr>
          </a:p>
        </p:txBody>
      </p:sp>
      <p:sp>
        <p:nvSpPr>
          <p:cNvPr id="135195" name="Line 41"/>
          <p:cNvSpPr>
            <a:spLocks noChangeShapeType="1"/>
          </p:cNvSpPr>
          <p:nvPr/>
        </p:nvSpPr>
        <p:spPr bwMode="auto">
          <a:xfrm>
            <a:off x="5715000" y="3200400"/>
            <a:ext cx="914400" cy="3810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96" name="Text Box 42"/>
          <p:cNvSpPr txBox="1">
            <a:spLocks noChangeArrowheads="1"/>
          </p:cNvSpPr>
          <p:nvPr/>
        </p:nvSpPr>
        <p:spPr bwMode="auto">
          <a:xfrm>
            <a:off x="6080125" y="3060700"/>
            <a:ext cx="366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>
                <a:solidFill>
                  <a:srgbClr val="FF00FF"/>
                </a:solidFill>
              </a:rPr>
              <a:t>Ø</a:t>
            </a:r>
            <a:endParaRPr lang="en-US">
              <a:solidFill>
                <a:srgbClr val="008080"/>
              </a:solidFill>
            </a:endParaRPr>
          </a:p>
        </p:txBody>
      </p:sp>
      <p:sp>
        <p:nvSpPr>
          <p:cNvPr id="135197" name="Line 43"/>
          <p:cNvSpPr>
            <a:spLocks noChangeShapeType="1"/>
          </p:cNvSpPr>
          <p:nvPr/>
        </p:nvSpPr>
        <p:spPr bwMode="auto">
          <a:xfrm>
            <a:off x="6705600" y="3276600"/>
            <a:ext cx="914400" cy="3810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98" name="Text Box 44"/>
          <p:cNvSpPr txBox="1">
            <a:spLocks noChangeArrowheads="1"/>
          </p:cNvSpPr>
          <p:nvPr/>
        </p:nvSpPr>
        <p:spPr bwMode="auto">
          <a:xfrm>
            <a:off x="7070725" y="3136900"/>
            <a:ext cx="334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>
                <a:solidFill>
                  <a:srgbClr val="FF00FF"/>
                </a:solidFill>
              </a:rPr>
              <a:t>1</a:t>
            </a:r>
            <a:endParaRPr lang="en-US">
              <a:solidFill>
                <a:srgbClr val="008080"/>
              </a:solidFill>
            </a:endParaRPr>
          </a:p>
        </p:txBody>
      </p:sp>
      <p:grpSp>
        <p:nvGrpSpPr>
          <p:cNvPr id="135199" name="Group 45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135207" name="Line 46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08" name="Line 47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5200" name="Text Box 48"/>
          <p:cNvSpPr txBox="1">
            <a:spLocks noChangeArrowheads="1"/>
          </p:cNvSpPr>
          <p:nvPr/>
        </p:nvSpPr>
        <p:spPr bwMode="auto">
          <a:xfrm>
            <a:off x="5543550" y="289560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008080"/>
                </a:solidFill>
              </a:rPr>
              <a:t>•</a:t>
            </a:r>
            <a:endParaRPr lang="en-US"/>
          </a:p>
        </p:txBody>
      </p:sp>
      <p:sp>
        <p:nvSpPr>
          <p:cNvPr id="135201" name="Line 49"/>
          <p:cNvSpPr>
            <a:spLocks noChangeShapeType="1"/>
          </p:cNvSpPr>
          <p:nvPr/>
        </p:nvSpPr>
        <p:spPr bwMode="auto">
          <a:xfrm flipV="1">
            <a:off x="4832350" y="3136900"/>
            <a:ext cx="882650" cy="749300"/>
          </a:xfrm>
          <a:prstGeom prst="line">
            <a:avLst/>
          </a:prstGeom>
          <a:noFill/>
          <a:ln w="28575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202" name="Line 50"/>
          <p:cNvSpPr>
            <a:spLocks noChangeShapeType="1"/>
          </p:cNvSpPr>
          <p:nvPr/>
        </p:nvSpPr>
        <p:spPr bwMode="auto">
          <a:xfrm>
            <a:off x="2057400" y="2743200"/>
            <a:ext cx="946150" cy="457200"/>
          </a:xfrm>
          <a:prstGeom prst="line">
            <a:avLst/>
          </a:prstGeom>
          <a:noFill/>
          <a:ln w="28575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203" name="Line 51"/>
          <p:cNvSpPr>
            <a:spLocks noChangeShapeType="1"/>
          </p:cNvSpPr>
          <p:nvPr/>
        </p:nvSpPr>
        <p:spPr bwMode="auto">
          <a:xfrm>
            <a:off x="3048000" y="3200400"/>
            <a:ext cx="869950" cy="304800"/>
          </a:xfrm>
          <a:prstGeom prst="line">
            <a:avLst/>
          </a:prstGeom>
          <a:noFill/>
          <a:ln w="28575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204" name="Line 52"/>
          <p:cNvSpPr>
            <a:spLocks noChangeShapeType="1"/>
          </p:cNvSpPr>
          <p:nvPr/>
        </p:nvSpPr>
        <p:spPr bwMode="auto">
          <a:xfrm>
            <a:off x="3917950" y="3505200"/>
            <a:ext cx="838200" cy="381000"/>
          </a:xfrm>
          <a:prstGeom prst="line">
            <a:avLst/>
          </a:prstGeom>
          <a:noFill/>
          <a:ln w="28575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205" name="Text Box 53"/>
          <p:cNvSpPr txBox="1">
            <a:spLocks noChangeArrowheads="1"/>
          </p:cNvSpPr>
          <p:nvPr/>
        </p:nvSpPr>
        <p:spPr bwMode="auto">
          <a:xfrm>
            <a:off x="5729288" y="6092825"/>
            <a:ext cx="3667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40000"/>
              </a:lnSpc>
            </a:pPr>
            <a:r>
              <a:rPr lang="en-US" sz="2400" b="1">
                <a:solidFill>
                  <a:srgbClr val="FF00FF"/>
                </a:solidFill>
              </a:rPr>
              <a:t>~</a:t>
            </a:r>
            <a:br>
              <a:rPr lang="en-US" sz="2400" b="1">
                <a:solidFill>
                  <a:srgbClr val="FF00FF"/>
                </a:solidFill>
              </a:rPr>
            </a:br>
            <a:r>
              <a:rPr lang="en-US" sz="2400" b="1">
                <a:solidFill>
                  <a:srgbClr val="FF00FF"/>
                </a:solidFill>
              </a:rPr>
              <a:t>~</a:t>
            </a:r>
          </a:p>
        </p:txBody>
      </p:sp>
      <p:sp>
        <p:nvSpPr>
          <p:cNvPr id="135206" name="Text Box 54"/>
          <p:cNvSpPr txBox="1">
            <a:spLocks noChangeArrowheads="1"/>
          </p:cNvSpPr>
          <p:nvPr/>
        </p:nvSpPr>
        <p:spPr bwMode="auto">
          <a:xfrm>
            <a:off x="5195888" y="5257800"/>
            <a:ext cx="3667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40000"/>
              </a:lnSpc>
            </a:pPr>
            <a:r>
              <a:rPr lang="en-US" sz="2400" b="1">
                <a:solidFill>
                  <a:srgbClr val="008080"/>
                </a:solidFill>
              </a:rPr>
              <a:t>~</a:t>
            </a:r>
            <a:br>
              <a:rPr lang="en-US" sz="2400" b="1">
                <a:solidFill>
                  <a:srgbClr val="008080"/>
                </a:solidFill>
              </a:rPr>
            </a:br>
            <a:r>
              <a:rPr lang="en-US" sz="2400" b="1">
                <a:solidFill>
                  <a:srgbClr val="008080"/>
                </a:solidFill>
              </a:rPr>
              <a:t>~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2362200" y="695325"/>
            <a:ext cx="535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Why is ASR Hard?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138238" y="1744663"/>
            <a:ext cx="6580187" cy="428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Natural speech is continuous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Natural speech has disfluencies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Natural speech is variable over: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global rate, local rate, pronunciation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within speaker, pronunciation across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speakers, phonemes in different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contexts</a:t>
            </a:r>
            <a:r>
              <a:rPr lang="en-US" sz="2800" b="1"/>
              <a:t> </a:t>
            </a:r>
          </a:p>
        </p:txBody>
      </p:sp>
      <p:grpSp>
        <p:nvGrpSpPr>
          <p:cNvPr id="137220" name="Group 4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137221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22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2417763" y="314325"/>
            <a:ext cx="5359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Why is ASR Hard?</a:t>
            </a:r>
            <a:b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</a:br>
            <a:r>
              <a:rPr lang="en-US" sz="36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(continued)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762000" y="2173288"/>
            <a:ext cx="7223125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1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Large vocabularies are confusable</a:t>
            </a:r>
          </a:p>
          <a:p>
            <a:pPr marL="400050" indent="-400050" algn="l">
              <a:lnSpc>
                <a:spcPct val="11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Out of vocabulary words inevitable</a:t>
            </a:r>
          </a:p>
          <a:p>
            <a:pPr marL="400050" indent="-400050" algn="l">
              <a:lnSpc>
                <a:spcPct val="11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Recorded speech is variable over: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room acoustics, channel characteristics,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background noise</a:t>
            </a:r>
          </a:p>
          <a:p>
            <a:pPr marL="400050" indent="-400050" algn="l">
              <a:lnSpc>
                <a:spcPct val="11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Large training times are not practical</a:t>
            </a:r>
          </a:p>
          <a:p>
            <a:pPr marL="400050" indent="-400050" algn="l">
              <a:lnSpc>
                <a:spcPct val="11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User expectations are for equal to or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greater than “human performance”</a:t>
            </a:r>
            <a:endParaRPr lang="en-US" sz="2800" b="1"/>
          </a:p>
        </p:txBody>
      </p:sp>
      <p:grpSp>
        <p:nvGrpSpPr>
          <p:cNvPr id="139268" name="Group 4"/>
          <p:cNvGrpSpPr>
            <a:grpSpLocks/>
          </p:cNvGrpSpPr>
          <p:nvPr/>
        </p:nvGrpSpPr>
        <p:grpSpPr bwMode="auto">
          <a:xfrm>
            <a:off x="2035175" y="1676400"/>
            <a:ext cx="6575425" cy="76200"/>
            <a:chOff x="1282" y="1296"/>
            <a:chExt cx="4142" cy="48"/>
          </a:xfrm>
        </p:grpSpPr>
        <p:sp>
          <p:nvSpPr>
            <p:cNvPr id="139269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270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2989263" y="309563"/>
            <a:ext cx="4238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Main Causes of </a:t>
            </a:r>
            <a:br>
              <a:rPr lang="en-US" sz="36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</a:br>
            <a:r>
              <a:rPr lang="en-US" sz="36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Speech Variability</a:t>
            </a:r>
            <a:endParaRPr lang="en-US" sz="36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grpSp>
        <p:nvGrpSpPr>
          <p:cNvPr id="141315" name="Group 3"/>
          <p:cNvGrpSpPr>
            <a:grpSpLocks/>
          </p:cNvGrpSpPr>
          <p:nvPr/>
        </p:nvGrpSpPr>
        <p:grpSpPr bwMode="auto">
          <a:xfrm>
            <a:off x="1676400" y="1828800"/>
            <a:ext cx="7162800" cy="4876800"/>
            <a:chOff x="432" y="1152"/>
            <a:chExt cx="4512" cy="3072"/>
          </a:xfrm>
        </p:grpSpPr>
        <p:sp>
          <p:nvSpPr>
            <p:cNvPr id="141319" name="Rectangle 4"/>
            <p:cNvSpPr>
              <a:spLocks noChangeArrowheads="1"/>
            </p:cNvSpPr>
            <p:nvPr/>
          </p:nvSpPr>
          <p:spPr bwMode="auto">
            <a:xfrm>
              <a:off x="528" y="1152"/>
              <a:ext cx="4416" cy="2992"/>
            </a:xfrm>
            <a:prstGeom prst="rect">
              <a:avLst/>
            </a:prstGeom>
            <a:gradFill rotWithShape="0">
              <a:gsLst>
                <a:gs pos="0">
                  <a:srgbClr val="2F5E76"/>
                </a:gs>
                <a:gs pos="100000">
                  <a:srgbClr val="66CC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0" name="Rectangle 5"/>
            <p:cNvSpPr>
              <a:spLocks noChangeArrowheads="1"/>
            </p:cNvSpPr>
            <p:nvPr/>
          </p:nvSpPr>
          <p:spPr bwMode="auto">
            <a:xfrm>
              <a:off x="432" y="1244"/>
              <a:ext cx="4416" cy="298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1321" name="Line 6"/>
            <p:cNvSpPr>
              <a:spLocks noChangeShapeType="1"/>
            </p:cNvSpPr>
            <p:nvPr/>
          </p:nvSpPr>
          <p:spPr bwMode="auto">
            <a:xfrm>
              <a:off x="1792" y="1258"/>
              <a:ext cx="0" cy="29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2" name="Line 7"/>
            <p:cNvSpPr>
              <a:spLocks noChangeShapeType="1"/>
            </p:cNvSpPr>
            <p:nvPr/>
          </p:nvSpPr>
          <p:spPr bwMode="auto">
            <a:xfrm>
              <a:off x="432" y="1968"/>
              <a:ext cx="4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3" name="Line 8"/>
            <p:cNvSpPr>
              <a:spLocks noChangeShapeType="1"/>
            </p:cNvSpPr>
            <p:nvPr/>
          </p:nvSpPr>
          <p:spPr bwMode="auto">
            <a:xfrm>
              <a:off x="1792" y="2352"/>
              <a:ext cx="3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4" name="Line 9"/>
            <p:cNvSpPr>
              <a:spLocks noChangeShapeType="1"/>
            </p:cNvSpPr>
            <p:nvPr/>
          </p:nvSpPr>
          <p:spPr bwMode="auto">
            <a:xfrm>
              <a:off x="432" y="3360"/>
              <a:ext cx="4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5" name="Text Box 10"/>
            <p:cNvSpPr txBox="1">
              <a:spLocks noChangeArrowheads="1"/>
            </p:cNvSpPr>
            <p:nvPr/>
          </p:nvSpPr>
          <p:spPr bwMode="auto">
            <a:xfrm>
              <a:off x="576" y="1488"/>
              <a:ext cx="11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b="1"/>
                <a:t>Environment</a:t>
              </a:r>
            </a:p>
          </p:txBody>
        </p:sp>
        <p:sp>
          <p:nvSpPr>
            <p:cNvPr id="141326" name="Text Box 11"/>
            <p:cNvSpPr txBox="1">
              <a:spLocks noChangeArrowheads="1"/>
            </p:cNvSpPr>
            <p:nvPr/>
          </p:nvSpPr>
          <p:spPr bwMode="auto">
            <a:xfrm>
              <a:off x="576" y="2409"/>
              <a:ext cx="7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b="1"/>
                <a:t>Speaker</a:t>
              </a:r>
            </a:p>
          </p:txBody>
        </p:sp>
        <p:sp>
          <p:nvSpPr>
            <p:cNvPr id="141327" name="Text Box 12"/>
            <p:cNvSpPr txBox="1">
              <a:spLocks noChangeArrowheads="1"/>
            </p:cNvSpPr>
            <p:nvPr/>
          </p:nvSpPr>
          <p:spPr bwMode="auto">
            <a:xfrm>
              <a:off x="576" y="3417"/>
              <a:ext cx="94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Input</a:t>
              </a:r>
              <a:br>
                <a:rPr lang="en-US" b="1"/>
              </a:br>
              <a:r>
                <a:rPr lang="en-US" b="1"/>
                <a:t>Equipment</a:t>
              </a:r>
            </a:p>
          </p:txBody>
        </p:sp>
        <p:sp>
          <p:nvSpPr>
            <p:cNvPr id="141328" name="Text Box 13"/>
            <p:cNvSpPr txBox="1">
              <a:spLocks noChangeArrowheads="1"/>
            </p:cNvSpPr>
            <p:nvPr/>
          </p:nvSpPr>
          <p:spPr bwMode="auto">
            <a:xfrm>
              <a:off x="2258" y="1258"/>
              <a:ext cx="1898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342900" indent="-342900" algn="l">
                <a:lnSpc>
                  <a:spcPct val="90000"/>
                </a:lnSpc>
              </a:pPr>
              <a:r>
                <a:rPr lang="en-US" sz="1400" b="1"/>
                <a:t> Speech - correlated noise</a:t>
              </a:r>
              <a:br>
                <a:rPr lang="en-US" sz="1400" b="1"/>
              </a:br>
              <a:r>
                <a:rPr lang="en-US" sz="1400" b="1"/>
                <a:t>reverberation, reflection</a:t>
              </a:r>
            </a:p>
            <a:p>
              <a:pPr marL="342900" indent="-342900" algn="l">
                <a:lnSpc>
                  <a:spcPct val="90000"/>
                </a:lnSpc>
              </a:pPr>
              <a:r>
                <a:rPr lang="en-US" sz="1400" b="1"/>
                <a:t>Uncorrelated noise</a:t>
              </a:r>
              <a:br>
                <a:rPr lang="en-US" sz="1400" b="1"/>
              </a:br>
              <a:r>
                <a:rPr lang="en-US" sz="1400" b="1"/>
                <a:t>additive noise</a:t>
              </a:r>
              <a:br>
                <a:rPr lang="en-US" sz="1400" b="1"/>
              </a:br>
              <a:r>
                <a:rPr lang="en-US" sz="1400" b="1"/>
                <a:t>(stationary, nonstationary)</a:t>
              </a:r>
            </a:p>
          </p:txBody>
        </p:sp>
        <p:sp>
          <p:nvSpPr>
            <p:cNvPr id="141329" name="Text Box 14"/>
            <p:cNvSpPr txBox="1">
              <a:spLocks noChangeArrowheads="1"/>
            </p:cNvSpPr>
            <p:nvPr/>
          </p:nvSpPr>
          <p:spPr bwMode="auto">
            <a:xfrm>
              <a:off x="2258" y="1978"/>
              <a:ext cx="147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342900" indent="-342900" algn="l">
                <a:lnSpc>
                  <a:spcPct val="90000"/>
                </a:lnSpc>
              </a:pPr>
              <a:r>
                <a:rPr lang="en-US" sz="1400" b="1"/>
                <a:t> Attributes of speakers</a:t>
              </a:r>
              <a:br>
                <a:rPr lang="en-US" sz="1400" b="1"/>
              </a:br>
              <a:r>
                <a:rPr lang="en-US" sz="1400" b="1"/>
                <a:t>dialect, gender, age</a:t>
              </a:r>
            </a:p>
          </p:txBody>
        </p:sp>
        <p:sp>
          <p:nvSpPr>
            <p:cNvPr id="141330" name="Text Box 15"/>
            <p:cNvSpPr txBox="1">
              <a:spLocks noChangeArrowheads="1"/>
            </p:cNvSpPr>
            <p:nvPr/>
          </p:nvSpPr>
          <p:spPr bwMode="auto">
            <a:xfrm>
              <a:off x="2258" y="2336"/>
              <a:ext cx="1371" cy="1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342900" indent="-342900" algn="l">
                <a:lnSpc>
                  <a:spcPct val="90000"/>
                </a:lnSpc>
              </a:pPr>
              <a:r>
                <a:rPr lang="en-US" sz="1400" b="1"/>
                <a:t> Manner of speaking</a:t>
              </a:r>
              <a:br>
                <a:rPr lang="en-US" sz="1400" b="1"/>
              </a:br>
              <a:r>
                <a:rPr lang="en-US" sz="1400" b="1"/>
                <a:t>breath &amp; lip noise</a:t>
              </a:r>
              <a:br>
                <a:rPr lang="en-US" sz="1400" b="1"/>
              </a:br>
              <a:r>
                <a:rPr lang="en-US" sz="1400" b="1"/>
                <a:t>stress</a:t>
              </a:r>
              <a:br>
                <a:rPr lang="en-US" sz="1400" b="1"/>
              </a:br>
              <a:r>
                <a:rPr lang="en-US" sz="1400" b="1"/>
                <a:t>Lombard effect</a:t>
              </a:r>
              <a:br>
                <a:rPr lang="en-US" sz="1400" b="1"/>
              </a:br>
              <a:r>
                <a:rPr lang="en-US" sz="1400" b="1"/>
                <a:t>rate</a:t>
              </a:r>
              <a:br>
                <a:rPr lang="en-US" sz="1400" b="1"/>
              </a:br>
              <a:r>
                <a:rPr lang="en-US" sz="1400" b="1"/>
                <a:t>level</a:t>
              </a:r>
              <a:br>
                <a:rPr lang="en-US" sz="1400" b="1"/>
              </a:br>
              <a:r>
                <a:rPr lang="en-US" sz="1400" b="1"/>
                <a:t>pitch</a:t>
              </a:r>
              <a:br>
                <a:rPr lang="en-US" sz="1400" b="1"/>
              </a:br>
              <a:r>
                <a:rPr lang="en-US" sz="1400" b="1"/>
                <a:t>cooperativeness</a:t>
              </a:r>
            </a:p>
          </p:txBody>
        </p:sp>
        <p:sp>
          <p:nvSpPr>
            <p:cNvPr id="141331" name="Text Box 16"/>
            <p:cNvSpPr txBox="1">
              <a:spLocks noChangeArrowheads="1"/>
            </p:cNvSpPr>
            <p:nvPr/>
          </p:nvSpPr>
          <p:spPr bwMode="auto">
            <a:xfrm>
              <a:off x="2258" y="3360"/>
              <a:ext cx="1673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342900" indent="-342900" algn="l">
                <a:lnSpc>
                  <a:spcPct val="90000"/>
                </a:lnSpc>
              </a:pPr>
              <a:r>
                <a:rPr lang="en-US" sz="1400" b="1"/>
                <a:t>Microphone (Transmitter)</a:t>
              </a:r>
            </a:p>
            <a:p>
              <a:pPr marL="342900" indent="-342900" algn="l">
                <a:lnSpc>
                  <a:spcPct val="90000"/>
                </a:lnSpc>
              </a:pPr>
              <a:r>
                <a:rPr lang="en-US" sz="1400" b="1"/>
                <a:t>Distance from microphone</a:t>
              </a:r>
            </a:p>
            <a:p>
              <a:pPr marL="342900" indent="-342900" algn="l">
                <a:lnSpc>
                  <a:spcPct val="90000"/>
                </a:lnSpc>
              </a:pPr>
              <a:r>
                <a:rPr lang="en-US" sz="1400" b="1"/>
                <a:t>Filter</a:t>
              </a:r>
            </a:p>
            <a:p>
              <a:pPr marL="342900" indent="-342900" algn="l">
                <a:lnSpc>
                  <a:spcPct val="90000"/>
                </a:lnSpc>
              </a:pPr>
              <a:r>
                <a:rPr lang="en-US" sz="1400" b="1"/>
                <a:t>Transmission system</a:t>
              </a:r>
              <a:br>
                <a:rPr lang="en-US" sz="1400" b="1"/>
              </a:br>
              <a:r>
                <a:rPr lang="en-US" sz="1400" b="1"/>
                <a:t>distortion, noise, echo</a:t>
              </a:r>
            </a:p>
            <a:p>
              <a:pPr marL="342900" indent="-342900" algn="l">
                <a:lnSpc>
                  <a:spcPct val="90000"/>
                </a:lnSpc>
              </a:pPr>
              <a:r>
                <a:rPr lang="en-US" sz="1400" b="1"/>
                <a:t>Recording equipment</a:t>
              </a:r>
            </a:p>
          </p:txBody>
        </p:sp>
      </p:grpSp>
      <p:grpSp>
        <p:nvGrpSpPr>
          <p:cNvPr id="141316" name="Group 17"/>
          <p:cNvGrpSpPr>
            <a:grpSpLocks/>
          </p:cNvGrpSpPr>
          <p:nvPr/>
        </p:nvGrpSpPr>
        <p:grpSpPr bwMode="auto">
          <a:xfrm>
            <a:off x="2035175" y="1524000"/>
            <a:ext cx="6575425" cy="76200"/>
            <a:chOff x="1282" y="1296"/>
            <a:chExt cx="4142" cy="48"/>
          </a:xfrm>
        </p:grpSpPr>
        <p:sp>
          <p:nvSpPr>
            <p:cNvPr id="141317" name="Line 18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18" name="Line 19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2870200" y="695325"/>
            <a:ext cx="4465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ASR Dimensions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1312863" y="1897063"/>
            <a:ext cx="6016625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Speaker dependent, independent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Isolated, continuous, keywords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Lexicon size and difficulty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Task constraints, perplexity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Adverse or easy conditions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Natural or read speech</a:t>
            </a:r>
          </a:p>
        </p:txBody>
      </p:sp>
      <p:grpSp>
        <p:nvGrpSpPr>
          <p:cNvPr id="143364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143365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66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3152775" y="741363"/>
            <a:ext cx="4594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Telephone Speech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968375" y="2201863"/>
            <a:ext cx="655955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2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Limited bandwidth (F vs S)</a:t>
            </a:r>
          </a:p>
          <a:p>
            <a:pPr marL="400050" indent="-400050" algn="l">
              <a:lnSpc>
                <a:spcPct val="12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Large speaker variability</a:t>
            </a:r>
          </a:p>
          <a:p>
            <a:pPr marL="400050" indent="-400050" algn="l">
              <a:lnSpc>
                <a:spcPct val="12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Large noise variability</a:t>
            </a:r>
          </a:p>
          <a:p>
            <a:pPr marL="400050" indent="-400050" algn="l">
              <a:lnSpc>
                <a:spcPct val="12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Channel distortion </a:t>
            </a:r>
          </a:p>
          <a:p>
            <a:pPr marL="400050" indent="-400050" algn="l">
              <a:lnSpc>
                <a:spcPct val="12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Different handset microphones</a:t>
            </a:r>
          </a:p>
          <a:p>
            <a:pPr marL="400050" indent="-400050" algn="l">
              <a:lnSpc>
                <a:spcPct val="12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Mobile and handsfree acoustics</a:t>
            </a:r>
            <a:endParaRPr lang="en-US" sz="3200" b="1"/>
          </a:p>
        </p:txBody>
      </p:sp>
      <p:grpSp>
        <p:nvGrpSpPr>
          <p:cNvPr id="145412" name="Group 4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145413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14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1905000" y="741363"/>
            <a:ext cx="6373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Sample domain: alphabet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968375" y="2201863"/>
            <a:ext cx="6608763" cy="303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2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E set: B C D G P T V Z</a:t>
            </a:r>
          </a:p>
          <a:p>
            <a:pPr marL="400050" indent="-400050" algn="l">
              <a:lnSpc>
                <a:spcPct val="12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A set: J K</a:t>
            </a:r>
          </a:p>
          <a:p>
            <a:pPr marL="400050" indent="-400050" algn="l">
              <a:lnSpc>
                <a:spcPct val="12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EH set: M N F S</a:t>
            </a:r>
          </a:p>
          <a:p>
            <a:pPr marL="400050" indent="-400050" algn="l">
              <a:lnSpc>
                <a:spcPct val="12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AH set: I Y R</a:t>
            </a:r>
          </a:p>
          <a:p>
            <a:pPr marL="400050" indent="-400050" algn="l">
              <a:lnSpc>
                <a:spcPct val="12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Difficult even though it is small</a:t>
            </a:r>
          </a:p>
        </p:txBody>
      </p:sp>
      <p:grpSp>
        <p:nvGrpSpPr>
          <p:cNvPr id="147460" name="Group 4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147461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62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914400" y="3048000"/>
            <a:ext cx="7315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495300" y="3779838"/>
            <a:ext cx="8429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~1920</a:t>
            </a:r>
          </a:p>
        </p:txBody>
      </p:sp>
      <p:sp>
        <p:nvSpPr>
          <p:cNvPr id="149508" name="Line 4"/>
          <p:cNvSpPr>
            <a:spLocks noChangeShapeType="1"/>
          </p:cNvSpPr>
          <p:nvPr/>
        </p:nvSpPr>
        <p:spPr bwMode="auto">
          <a:xfrm flipV="1">
            <a:off x="3657600" y="2528888"/>
            <a:ext cx="0" cy="823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9509" name="Line 5"/>
          <p:cNvSpPr>
            <a:spLocks noChangeShapeType="1"/>
          </p:cNvSpPr>
          <p:nvPr/>
        </p:nvSpPr>
        <p:spPr bwMode="auto">
          <a:xfrm flipV="1">
            <a:off x="5715000" y="2528888"/>
            <a:ext cx="0" cy="823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9510" name="Line 6"/>
          <p:cNvSpPr>
            <a:spLocks noChangeShapeType="1"/>
          </p:cNvSpPr>
          <p:nvPr/>
        </p:nvSpPr>
        <p:spPr bwMode="auto">
          <a:xfrm flipV="1">
            <a:off x="7010400" y="2528888"/>
            <a:ext cx="0" cy="823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3124200" y="3824288"/>
            <a:ext cx="8429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~1952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5257800" y="3810000"/>
            <a:ext cx="8429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~1976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6627813" y="3810000"/>
            <a:ext cx="806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~1991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7810500" y="3808413"/>
            <a:ext cx="758825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2014</a:t>
            </a:r>
          </a:p>
        </p:txBody>
      </p:sp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1514475" y="2590800"/>
            <a:ext cx="1531938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/>
              <a:t>ASR Prehistory</a:t>
            </a:r>
          </a:p>
        </p:txBody>
      </p:sp>
      <p:sp>
        <p:nvSpPr>
          <p:cNvPr id="149516" name="Text Box 12"/>
          <p:cNvSpPr txBox="1">
            <a:spLocks noChangeArrowheads="1"/>
          </p:cNvSpPr>
          <p:nvPr/>
        </p:nvSpPr>
        <p:spPr bwMode="auto">
          <a:xfrm>
            <a:off x="4089400" y="2559050"/>
            <a:ext cx="1116013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/>
              <a:t>The basics</a:t>
            </a:r>
          </a:p>
        </p:txBody>
      </p:sp>
      <p:sp>
        <p:nvSpPr>
          <p:cNvPr id="149517" name="Text Box 13"/>
          <p:cNvSpPr txBox="1">
            <a:spLocks noChangeArrowheads="1"/>
          </p:cNvSpPr>
          <p:nvPr/>
        </p:nvSpPr>
        <p:spPr bwMode="auto">
          <a:xfrm>
            <a:off x="5803900" y="2436813"/>
            <a:ext cx="113347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/>
              <a:t>Something</a:t>
            </a:r>
          </a:p>
          <a:p>
            <a:r>
              <a:rPr lang="en-US" sz="1400"/>
              <a:t>works</a:t>
            </a:r>
          </a:p>
        </p:txBody>
      </p:sp>
      <p:sp>
        <p:nvSpPr>
          <p:cNvPr id="149518" name="Rectangle 14"/>
          <p:cNvSpPr>
            <a:spLocks noChangeArrowheads="1"/>
          </p:cNvSpPr>
          <p:nvPr/>
        </p:nvSpPr>
        <p:spPr bwMode="auto">
          <a:xfrm>
            <a:off x="6810375" y="2051050"/>
            <a:ext cx="2152650" cy="95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/>
              <a:t>Some improvements</a:t>
            </a:r>
          </a:p>
          <a:p>
            <a:r>
              <a:rPr lang="en-US" sz="1400"/>
              <a:t>Lots of Engineering</a:t>
            </a:r>
          </a:p>
          <a:p>
            <a:r>
              <a:rPr lang="en-US" sz="1400"/>
              <a:t>+ Moore’s Law</a:t>
            </a:r>
          </a:p>
          <a:p>
            <a:r>
              <a:rPr lang="en-US" sz="1400"/>
              <a:t>+ promising directions</a:t>
            </a:r>
          </a:p>
        </p:txBody>
      </p: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914400" y="3048000"/>
            <a:ext cx="2743200" cy="3048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657600" y="3048000"/>
            <a:ext cx="2057400" cy="304800"/>
          </a:xfrm>
          <a:prstGeom prst="rect">
            <a:avLst/>
          </a:prstGeom>
          <a:solidFill>
            <a:srgbClr val="50CC2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5715000" y="3048000"/>
            <a:ext cx="1295400" cy="3048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7010400" y="3048000"/>
            <a:ext cx="1219200" cy="304800"/>
          </a:xfrm>
          <a:prstGeom prst="rect">
            <a:avLst/>
          </a:prstGeom>
          <a:solidFill>
            <a:srgbClr val="B017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9523" name="Freeform 19"/>
          <p:cNvSpPr>
            <a:spLocks/>
          </p:cNvSpPr>
          <p:nvPr/>
        </p:nvSpPr>
        <p:spPr bwMode="auto">
          <a:xfrm>
            <a:off x="6299200" y="3206750"/>
            <a:ext cx="2670175" cy="2238375"/>
          </a:xfrm>
          <a:custGeom>
            <a:avLst/>
            <a:gdLst>
              <a:gd name="T0" fmla="*/ 2147483647 w 1682"/>
              <a:gd name="T1" fmla="*/ 0 h 1410"/>
              <a:gd name="T2" fmla="*/ 2147483647 w 1682"/>
              <a:gd name="T3" fmla="*/ 2147483647 h 1410"/>
              <a:gd name="T4" fmla="*/ 2147483647 w 1682"/>
              <a:gd name="T5" fmla="*/ 2147483647 h 1410"/>
              <a:gd name="T6" fmla="*/ 2147483647 w 1682"/>
              <a:gd name="T7" fmla="*/ 2147483647 h 1410"/>
              <a:gd name="T8" fmla="*/ 2147483647 w 1682"/>
              <a:gd name="T9" fmla="*/ 2147483647 h 1410"/>
              <a:gd name="T10" fmla="*/ 2147483647 w 1682"/>
              <a:gd name="T11" fmla="*/ 2147483647 h 1410"/>
              <a:gd name="T12" fmla="*/ 2147483647 w 1682"/>
              <a:gd name="T13" fmla="*/ 2147483647 h 1410"/>
              <a:gd name="T14" fmla="*/ 2147483647 w 1682"/>
              <a:gd name="T15" fmla="*/ 2147483647 h 1410"/>
              <a:gd name="T16" fmla="*/ 2147483647 w 1682"/>
              <a:gd name="T17" fmla="*/ 2147483647 h 1410"/>
              <a:gd name="T18" fmla="*/ 2147483647 w 1682"/>
              <a:gd name="T19" fmla="*/ 2147483647 h 1410"/>
              <a:gd name="T20" fmla="*/ 2147483647 w 1682"/>
              <a:gd name="T21" fmla="*/ 2147483647 h 1410"/>
              <a:gd name="T22" fmla="*/ 2147483647 w 1682"/>
              <a:gd name="T23" fmla="*/ 2147483647 h 1410"/>
              <a:gd name="T24" fmla="*/ 2147483647 w 1682"/>
              <a:gd name="T25" fmla="*/ 2147483647 h 1410"/>
              <a:gd name="T26" fmla="*/ 2147483647 w 1682"/>
              <a:gd name="T27" fmla="*/ 2147483647 h 1410"/>
              <a:gd name="T28" fmla="*/ 2147483647 w 1682"/>
              <a:gd name="T29" fmla="*/ 2147483647 h 1410"/>
              <a:gd name="T30" fmla="*/ 2147483647 w 1682"/>
              <a:gd name="T31" fmla="*/ 2147483647 h 1410"/>
              <a:gd name="T32" fmla="*/ 2147483647 w 1682"/>
              <a:gd name="T33" fmla="*/ 2147483647 h 1410"/>
              <a:gd name="T34" fmla="*/ 2147483647 w 1682"/>
              <a:gd name="T35" fmla="*/ 2147483647 h 14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682"/>
              <a:gd name="T55" fmla="*/ 0 h 1410"/>
              <a:gd name="T56" fmla="*/ 1682 w 1682"/>
              <a:gd name="T57" fmla="*/ 1410 h 14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682" h="1410">
                <a:moveTo>
                  <a:pt x="1552" y="0"/>
                </a:moveTo>
                <a:cubicBezTo>
                  <a:pt x="1571" y="79"/>
                  <a:pt x="1575" y="177"/>
                  <a:pt x="1612" y="250"/>
                </a:cubicBezTo>
                <a:cubicBezTo>
                  <a:pt x="1618" y="263"/>
                  <a:pt x="1626" y="276"/>
                  <a:pt x="1632" y="290"/>
                </a:cubicBezTo>
                <a:cubicBezTo>
                  <a:pt x="1643" y="319"/>
                  <a:pt x="1662" y="380"/>
                  <a:pt x="1662" y="380"/>
                </a:cubicBezTo>
                <a:cubicBezTo>
                  <a:pt x="1665" y="421"/>
                  <a:pt x="1682" y="537"/>
                  <a:pt x="1662" y="590"/>
                </a:cubicBezTo>
                <a:cubicBezTo>
                  <a:pt x="1650" y="619"/>
                  <a:pt x="1560" y="656"/>
                  <a:pt x="1532" y="670"/>
                </a:cubicBezTo>
                <a:cubicBezTo>
                  <a:pt x="1454" y="706"/>
                  <a:pt x="1379" y="744"/>
                  <a:pt x="1302" y="780"/>
                </a:cubicBezTo>
                <a:cubicBezTo>
                  <a:pt x="1272" y="793"/>
                  <a:pt x="1197" y="838"/>
                  <a:pt x="1162" y="840"/>
                </a:cubicBezTo>
                <a:cubicBezTo>
                  <a:pt x="915" y="849"/>
                  <a:pt x="668" y="846"/>
                  <a:pt x="422" y="850"/>
                </a:cubicBezTo>
                <a:cubicBezTo>
                  <a:pt x="370" y="870"/>
                  <a:pt x="352" y="885"/>
                  <a:pt x="312" y="920"/>
                </a:cubicBezTo>
                <a:cubicBezTo>
                  <a:pt x="290" y="938"/>
                  <a:pt x="262" y="949"/>
                  <a:pt x="242" y="970"/>
                </a:cubicBezTo>
                <a:cubicBezTo>
                  <a:pt x="220" y="991"/>
                  <a:pt x="203" y="1018"/>
                  <a:pt x="182" y="1040"/>
                </a:cubicBezTo>
                <a:cubicBezTo>
                  <a:pt x="152" y="1114"/>
                  <a:pt x="115" y="1186"/>
                  <a:pt x="82" y="1260"/>
                </a:cubicBezTo>
                <a:cubicBezTo>
                  <a:pt x="61" y="1305"/>
                  <a:pt x="50" y="1353"/>
                  <a:pt x="32" y="1400"/>
                </a:cubicBezTo>
                <a:cubicBezTo>
                  <a:pt x="32" y="1400"/>
                  <a:pt x="62" y="1379"/>
                  <a:pt x="62" y="1390"/>
                </a:cubicBezTo>
                <a:cubicBezTo>
                  <a:pt x="62" y="1402"/>
                  <a:pt x="42" y="1403"/>
                  <a:pt x="32" y="1410"/>
                </a:cubicBezTo>
                <a:cubicBezTo>
                  <a:pt x="25" y="1396"/>
                  <a:pt x="17" y="1383"/>
                  <a:pt x="12" y="1370"/>
                </a:cubicBezTo>
                <a:cubicBezTo>
                  <a:pt x="0" y="1344"/>
                  <a:pt x="2" y="1327"/>
                  <a:pt x="2" y="135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9524" name="Text Box 20"/>
          <p:cNvSpPr txBox="1">
            <a:spLocks noChangeArrowheads="1"/>
          </p:cNvSpPr>
          <p:nvPr/>
        </p:nvSpPr>
        <p:spPr bwMode="auto">
          <a:xfrm>
            <a:off x="1409700" y="5454650"/>
            <a:ext cx="51562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/>
              <a:t>What will happen in the “ultraviolet” period?</a:t>
            </a:r>
          </a:p>
          <a:p>
            <a:r>
              <a:rPr lang="en-US" b="1"/>
              <a:t>Or, actually,</a:t>
            </a: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1830388" y="6172200"/>
            <a:ext cx="549116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/>
              <a:t>What </a:t>
            </a:r>
            <a:r>
              <a:rPr lang="en-US" b="1" i="1"/>
              <a:t>should</a:t>
            </a:r>
            <a:r>
              <a:rPr lang="en-US" b="1"/>
              <a:t> happen in the “ultraviolet” period?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ChangeArrowheads="1"/>
          </p:cNvSpPr>
          <p:nvPr/>
        </p:nvSpPr>
        <p:spPr bwMode="auto">
          <a:xfrm>
            <a:off x="2362200" y="623888"/>
            <a:ext cx="58769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8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ASR Intro: Outline</a:t>
            </a:r>
            <a:endParaRPr lang="en-US" sz="48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778000" y="2438400"/>
            <a:ext cx="53816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ASR Research History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Difficulties and Dimensions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Core Technology Components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21st century ASR Research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554" name="Group 2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151557" name="Line 3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558" name="Line 4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371600" y="365125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  <a:ea typeface="Comic Sans MS" pitchFamily="1" charset="0"/>
                <a:cs typeface="Comic Sans MS" pitchFamily="1" charset="0"/>
              </a:rPr>
              <a:t>What’s likely to help</a:t>
            </a:r>
          </a:p>
        </p:txBody>
      </p:sp>
      <p:sp>
        <p:nvSpPr>
          <p:cNvPr id="151556" name="Text Box 6"/>
          <p:cNvSpPr txBox="1">
            <a:spLocks noChangeArrowheads="1"/>
          </p:cNvSpPr>
          <p:nvPr/>
        </p:nvSpPr>
        <p:spPr bwMode="auto">
          <a:xfrm>
            <a:off x="577850" y="2006600"/>
            <a:ext cx="8161338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The obvious: faster computers, more memory</a:t>
            </a:r>
            <a:b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</a:b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and disk, more data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Improved techniques for learning from </a:t>
            </a:r>
            <a:b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</a:b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unlabeled data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Serious efforts to handle:</a:t>
            </a:r>
          </a:p>
          <a:p>
            <a:pPr marL="514350" lvl="1" algn="l">
              <a:lnSpc>
                <a:spcPct val="90000"/>
              </a:lnSpc>
              <a:buClr>
                <a:srgbClr val="000099"/>
              </a:buClr>
              <a:buSzPct val="75000"/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 noise and reverb</a:t>
            </a:r>
          </a:p>
          <a:p>
            <a:pPr marL="514350" lvl="1" algn="l">
              <a:lnSpc>
                <a:spcPct val="90000"/>
              </a:lnSpc>
              <a:buClr>
                <a:srgbClr val="000099"/>
              </a:buClr>
              <a:buSzPct val="75000"/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 speaking style variation</a:t>
            </a:r>
          </a:p>
          <a:p>
            <a:pPr marL="514350" lvl="1" algn="l">
              <a:lnSpc>
                <a:spcPct val="90000"/>
              </a:lnSpc>
              <a:buClr>
                <a:srgbClr val="000099"/>
              </a:buClr>
              <a:buSzPct val="75000"/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 out-of-vocabulary words (and sounds)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Learning how to select features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Learning how to select models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Feedback from downstream 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02" name="Group 2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153605" name="Line 3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06" name="Line 4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1371600" y="60325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  <a:ea typeface="Comic Sans MS" pitchFamily="1" charset="0"/>
                <a:cs typeface="Comic Sans MS" pitchFamily="1" charset="0"/>
              </a:rPr>
              <a:t>Also </a:t>
            </a:r>
          </a:p>
        </p:txBody>
      </p:sp>
      <p:sp>
        <p:nvSpPr>
          <p:cNvPr id="153604" name="Text Box 6"/>
          <p:cNvSpPr txBox="1">
            <a:spLocks noChangeArrowheads="1"/>
          </p:cNvSpPr>
          <p:nvPr/>
        </p:nvSpPr>
        <p:spPr bwMode="auto">
          <a:xfrm>
            <a:off x="1085850" y="1930400"/>
            <a:ext cx="77247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New (multiple) features and models</a:t>
            </a:r>
          </a:p>
          <a:p>
            <a:pPr marL="857250" lvl="1" indent="-400050" algn="l">
              <a:lnSpc>
                <a:spcPct val="9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Including “deep” approaches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New statistical dependencies </a:t>
            </a:r>
            <a:b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</a:b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	(e.g., graphical models)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Multiple time scales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Multiple (larger) sound units 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Dynamic/robust pronunciation models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Language models including structure (still!)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Incorporating prosody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Incorporating meaning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Non-speech modalities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 typeface="Times" pitchFamily="-109" charset="0"/>
              <a:buChar char="•"/>
            </a:pPr>
            <a:r>
              <a:rPr lang="en-US" sz="2800">
                <a:latin typeface="Comic Sans MS" pitchFamily="-109" charset="0"/>
                <a:ea typeface="Comic Sans MS" pitchFamily="-109" charset="0"/>
                <a:cs typeface="Comic Sans MS" pitchFamily="-109" charset="0"/>
              </a:rPr>
              <a:t>Understanding confidence</a:t>
            </a:r>
            <a:endParaRPr lang="en-US" sz="2800" b="1">
              <a:latin typeface="Comic Sans MS" pitchFamily="-109" charset="0"/>
              <a:ea typeface="Comic Sans MS" pitchFamily="-109" charset="0"/>
              <a:cs typeface="Comic Sans MS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2917825" y="0"/>
            <a:ext cx="43672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Automatic Speech </a:t>
            </a:r>
            <a:br>
              <a:rPr lang="en-US" sz="36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</a:br>
            <a:r>
              <a:rPr lang="en-US" sz="36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Recognition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55651" name="AutoShape 3"/>
          <p:cNvSpPr>
            <a:spLocks noChangeArrowheads="1"/>
          </p:cNvSpPr>
          <p:nvPr/>
        </p:nvSpPr>
        <p:spPr bwMode="auto">
          <a:xfrm>
            <a:off x="2520950" y="1447800"/>
            <a:ext cx="5184775" cy="5334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b="1"/>
              <a:t>Data Collection</a:t>
            </a:r>
            <a:endParaRPr lang="en-US" sz="2400"/>
          </a:p>
        </p:txBody>
      </p:sp>
      <p:sp>
        <p:nvSpPr>
          <p:cNvPr id="155652" name="AutoShape 4"/>
          <p:cNvSpPr>
            <a:spLocks noChangeArrowheads="1"/>
          </p:cNvSpPr>
          <p:nvPr/>
        </p:nvSpPr>
        <p:spPr bwMode="auto">
          <a:xfrm>
            <a:off x="2520950" y="2286000"/>
            <a:ext cx="5184775" cy="5334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b="1"/>
              <a:t>Pre-processing</a:t>
            </a:r>
            <a:endParaRPr lang="en-US" sz="2400"/>
          </a:p>
        </p:txBody>
      </p:sp>
      <p:sp>
        <p:nvSpPr>
          <p:cNvPr id="155653" name="AutoShape 5"/>
          <p:cNvSpPr>
            <a:spLocks noChangeArrowheads="1"/>
          </p:cNvSpPr>
          <p:nvPr/>
        </p:nvSpPr>
        <p:spPr bwMode="auto">
          <a:xfrm>
            <a:off x="2520950" y="3124200"/>
            <a:ext cx="5184775" cy="5334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b="1"/>
              <a:t>Feature Extraction</a:t>
            </a:r>
            <a:endParaRPr lang="en-US" sz="2400"/>
          </a:p>
        </p:txBody>
      </p:sp>
      <p:sp>
        <p:nvSpPr>
          <p:cNvPr id="155654" name="AutoShape 6"/>
          <p:cNvSpPr>
            <a:spLocks noChangeArrowheads="1"/>
          </p:cNvSpPr>
          <p:nvPr/>
        </p:nvSpPr>
        <p:spPr bwMode="auto">
          <a:xfrm>
            <a:off x="2522538" y="3962400"/>
            <a:ext cx="5184775" cy="5334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b="1"/>
              <a:t>Hypothesis Generation</a:t>
            </a:r>
            <a:endParaRPr lang="en-US" sz="2400"/>
          </a:p>
        </p:txBody>
      </p:sp>
      <p:sp>
        <p:nvSpPr>
          <p:cNvPr id="155655" name="AutoShape 7"/>
          <p:cNvSpPr>
            <a:spLocks noChangeArrowheads="1"/>
          </p:cNvSpPr>
          <p:nvPr/>
        </p:nvSpPr>
        <p:spPr bwMode="auto">
          <a:xfrm>
            <a:off x="2522538" y="4800600"/>
            <a:ext cx="5184775" cy="5334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b="1"/>
              <a:t>Cost Estimator</a:t>
            </a:r>
            <a:endParaRPr lang="en-US" sz="2400"/>
          </a:p>
        </p:txBody>
      </p:sp>
      <p:sp>
        <p:nvSpPr>
          <p:cNvPr id="155656" name="AutoShape 8"/>
          <p:cNvSpPr>
            <a:spLocks noChangeArrowheads="1"/>
          </p:cNvSpPr>
          <p:nvPr/>
        </p:nvSpPr>
        <p:spPr bwMode="auto">
          <a:xfrm>
            <a:off x="2522538" y="5638800"/>
            <a:ext cx="5184775" cy="5334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b="1"/>
              <a:t>Decoding</a:t>
            </a:r>
            <a:endParaRPr lang="en-US" sz="2400"/>
          </a:p>
        </p:txBody>
      </p:sp>
      <p:sp>
        <p:nvSpPr>
          <p:cNvPr id="155657" name="AutoShape 9"/>
          <p:cNvSpPr>
            <a:spLocks noChangeArrowheads="1"/>
          </p:cNvSpPr>
          <p:nvPr/>
        </p:nvSpPr>
        <p:spPr bwMode="auto">
          <a:xfrm>
            <a:off x="4999038" y="1981200"/>
            <a:ext cx="2286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58" name="AutoShape 10"/>
          <p:cNvSpPr>
            <a:spLocks noChangeArrowheads="1"/>
          </p:cNvSpPr>
          <p:nvPr/>
        </p:nvSpPr>
        <p:spPr bwMode="auto">
          <a:xfrm>
            <a:off x="4999038" y="2819400"/>
            <a:ext cx="2286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59" name="AutoShape 11"/>
          <p:cNvSpPr>
            <a:spLocks noChangeArrowheads="1"/>
          </p:cNvSpPr>
          <p:nvPr/>
        </p:nvSpPr>
        <p:spPr bwMode="auto">
          <a:xfrm>
            <a:off x="4999038" y="3657600"/>
            <a:ext cx="2286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60" name="AutoShape 12"/>
          <p:cNvSpPr>
            <a:spLocks noChangeArrowheads="1"/>
          </p:cNvSpPr>
          <p:nvPr/>
        </p:nvSpPr>
        <p:spPr bwMode="auto">
          <a:xfrm>
            <a:off x="4999038" y="4495800"/>
            <a:ext cx="2286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61" name="AutoShape 13"/>
          <p:cNvSpPr>
            <a:spLocks noChangeArrowheads="1"/>
          </p:cNvSpPr>
          <p:nvPr/>
        </p:nvSpPr>
        <p:spPr bwMode="auto">
          <a:xfrm>
            <a:off x="4999038" y="5334000"/>
            <a:ext cx="2286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5662" name="Group 14"/>
          <p:cNvGrpSpPr>
            <a:grpSpLocks/>
          </p:cNvGrpSpPr>
          <p:nvPr/>
        </p:nvGrpSpPr>
        <p:grpSpPr bwMode="auto">
          <a:xfrm>
            <a:off x="2035175" y="1295400"/>
            <a:ext cx="6575425" cy="76200"/>
            <a:chOff x="1282" y="1296"/>
            <a:chExt cx="4142" cy="48"/>
          </a:xfrm>
        </p:grpSpPr>
        <p:sp>
          <p:nvSpPr>
            <p:cNvPr id="155663" name="Line 1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64" name="Line 1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0" y="695325"/>
            <a:ext cx="91487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Data Collection + Pre-processing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57699" name="AutoShape 3"/>
          <p:cNvSpPr>
            <a:spLocks noChangeArrowheads="1"/>
          </p:cNvSpPr>
          <p:nvPr/>
        </p:nvSpPr>
        <p:spPr bwMode="auto">
          <a:xfrm>
            <a:off x="1371600" y="2590800"/>
            <a:ext cx="1519238" cy="14478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/>
              <a:t>Room</a:t>
            </a:r>
            <a:br>
              <a:rPr lang="en-US" b="1"/>
            </a:br>
            <a:r>
              <a:rPr lang="en-US" b="1"/>
              <a:t>Acoustics</a:t>
            </a:r>
            <a:endParaRPr lang="en-US" sz="1200"/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1279525" y="1752600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/>
              <a:t>Speech</a:t>
            </a:r>
          </a:p>
        </p:txBody>
      </p:sp>
      <p:sp>
        <p:nvSpPr>
          <p:cNvPr id="157701" name="AutoShape 5"/>
          <p:cNvSpPr>
            <a:spLocks noChangeArrowheads="1"/>
          </p:cNvSpPr>
          <p:nvPr/>
        </p:nvSpPr>
        <p:spPr bwMode="auto">
          <a:xfrm>
            <a:off x="1752600" y="21336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2" name="AutoShape 6"/>
          <p:cNvSpPr>
            <a:spLocks noChangeArrowheads="1"/>
          </p:cNvSpPr>
          <p:nvPr/>
        </p:nvSpPr>
        <p:spPr bwMode="auto">
          <a:xfrm>
            <a:off x="1066800" y="4495800"/>
            <a:ext cx="1519238" cy="3810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/>
              <a:t>Microphone</a:t>
            </a:r>
            <a:endParaRPr lang="en-US" sz="1400" b="1"/>
          </a:p>
        </p:txBody>
      </p:sp>
      <p:sp>
        <p:nvSpPr>
          <p:cNvPr id="157703" name="AutoShape 7"/>
          <p:cNvSpPr>
            <a:spLocks noChangeArrowheads="1"/>
          </p:cNvSpPr>
          <p:nvPr/>
        </p:nvSpPr>
        <p:spPr bwMode="auto">
          <a:xfrm>
            <a:off x="1752600" y="40386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4" name="AutoShape 8"/>
          <p:cNvSpPr>
            <a:spLocks noChangeArrowheads="1"/>
          </p:cNvSpPr>
          <p:nvPr/>
        </p:nvSpPr>
        <p:spPr bwMode="auto">
          <a:xfrm>
            <a:off x="3276600" y="3810000"/>
            <a:ext cx="2057400" cy="13716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/>
              <a:t>Linear</a:t>
            </a:r>
            <a:br>
              <a:rPr lang="en-US" b="1"/>
            </a:br>
            <a:r>
              <a:rPr lang="en-US" b="1"/>
              <a:t>Filtering</a:t>
            </a:r>
          </a:p>
        </p:txBody>
      </p:sp>
      <p:sp>
        <p:nvSpPr>
          <p:cNvPr id="157705" name="AutoShape 9"/>
          <p:cNvSpPr>
            <a:spLocks noChangeArrowheads="1"/>
          </p:cNvSpPr>
          <p:nvPr/>
        </p:nvSpPr>
        <p:spPr bwMode="auto">
          <a:xfrm>
            <a:off x="5867400" y="3810000"/>
            <a:ext cx="2057400" cy="13716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/>
              <a:t>Sampling &amp;</a:t>
            </a:r>
          </a:p>
          <a:p>
            <a:r>
              <a:rPr lang="en-US" b="1"/>
              <a:t>Digitization</a:t>
            </a:r>
          </a:p>
        </p:txBody>
      </p:sp>
      <p:sp>
        <p:nvSpPr>
          <p:cNvPr id="157706" name="AutoShape 10"/>
          <p:cNvSpPr>
            <a:spLocks noChangeArrowheads="1"/>
          </p:cNvSpPr>
          <p:nvPr/>
        </p:nvSpPr>
        <p:spPr bwMode="auto">
          <a:xfrm>
            <a:off x="2520950" y="4495800"/>
            <a:ext cx="679450" cy="381000"/>
          </a:xfrm>
          <a:prstGeom prst="rightArrow">
            <a:avLst>
              <a:gd name="adj1" fmla="val 50000"/>
              <a:gd name="adj2" fmla="val 4458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7" name="AutoShape 11"/>
          <p:cNvSpPr>
            <a:spLocks noChangeArrowheads="1"/>
          </p:cNvSpPr>
          <p:nvPr/>
        </p:nvSpPr>
        <p:spPr bwMode="auto">
          <a:xfrm>
            <a:off x="5111750" y="4495800"/>
            <a:ext cx="679450" cy="381000"/>
          </a:xfrm>
          <a:prstGeom prst="rightArrow">
            <a:avLst>
              <a:gd name="adj1" fmla="val 50000"/>
              <a:gd name="adj2" fmla="val 4458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1660525" y="5380038"/>
            <a:ext cx="416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>
                <a:latin typeface="Comic Sans MS" pitchFamily="-109" charset="0"/>
              </a:rPr>
              <a:t>Issue:  Effect on modeling</a:t>
            </a:r>
            <a:endParaRPr lang="en-US" sz="2400"/>
          </a:p>
        </p:txBody>
      </p:sp>
      <p:sp>
        <p:nvSpPr>
          <p:cNvPr id="157709" name="AutoShape 13"/>
          <p:cNvSpPr>
            <a:spLocks noChangeArrowheads="1"/>
          </p:cNvSpPr>
          <p:nvPr/>
        </p:nvSpPr>
        <p:spPr bwMode="auto">
          <a:xfrm>
            <a:off x="7778750" y="4495800"/>
            <a:ext cx="679450" cy="381000"/>
          </a:xfrm>
          <a:prstGeom prst="rightArrow">
            <a:avLst>
              <a:gd name="adj1" fmla="val 50000"/>
              <a:gd name="adj2" fmla="val 4458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7710" name="Group 14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157711" name="Line 1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12" name="Line 1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2438400" y="695325"/>
            <a:ext cx="5337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Feature Extraction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59747" name="AutoShape 3"/>
          <p:cNvSpPr>
            <a:spLocks noChangeArrowheads="1"/>
          </p:cNvSpPr>
          <p:nvPr/>
        </p:nvSpPr>
        <p:spPr bwMode="auto">
          <a:xfrm>
            <a:off x="1752600" y="2209800"/>
            <a:ext cx="2444750" cy="25146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/>
              <a:t>Spectral</a:t>
            </a:r>
            <a:br>
              <a:rPr lang="en-US" b="1"/>
            </a:br>
            <a:r>
              <a:rPr lang="en-US" b="1"/>
              <a:t>Analysis</a:t>
            </a:r>
          </a:p>
        </p:txBody>
      </p:sp>
      <p:sp>
        <p:nvSpPr>
          <p:cNvPr id="159748" name="AutoShape 4"/>
          <p:cNvSpPr>
            <a:spLocks noChangeArrowheads="1"/>
          </p:cNvSpPr>
          <p:nvPr/>
        </p:nvSpPr>
        <p:spPr bwMode="auto">
          <a:xfrm>
            <a:off x="4953000" y="2209800"/>
            <a:ext cx="2673350" cy="25146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/>
              <a:t>Auditory</a:t>
            </a:r>
            <a:br>
              <a:rPr lang="en-US" b="1"/>
            </a:br>
            <a:r>
              <a:rPr lang="en-US" b="1"/>
              <a:t>Model/</a:t>
            </a:r>
            <a:br>
              <a:rPr lang="en-US" b="1"/>
            </a:br>
            <a:r>
              <a:rPr lang="en-US" b="1"/>
              <a:t>Normalizations</a:t>
            </a:r>
          </a:p>
        </p:txBody>
      </p:sp>
      <p:sp>
        <p:nvSpPr>
          <p:cNvPr id="159749" name="AutoShape 5"/>
          <p:cNvSpPr>
            <a:spLocks noChangeArrowheads="1"/>
          </p:cNvSpPr>
          <p:nvPr/>
        </p:nvSpPr>
        <p:spPr bwMode="auto">
          <a:xfrm>
            <a:off x="990600" y="3429000"/>
            <a:ext cx="679450" cy="381000"/>
          </a:xfrm>
          <a:prstGeom prst="rightArrow">
            <a:avLst>
              <a:gd name="adj1" fmla="val 50000"/>
              <a:gd name="adj2" fmla="val 4458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0" name="AutoShape 6"/>
          <p:cNvSpPr>
            <a:spLocks noChangeArrowheads="1"/>
          </p:cNvSpPr>
          <p:nvPr/>
        </p:nvSpPr>
        <p:spPr bwMode="auto">
          <a:xfrm>
            <a:off x="4114800" y="3429000"/>
            <a:ext cx="679450" cy="381000"/>
          </a:xfrm>
          <a:prstGeom prst="rightArrow">
            <a:avLst>
              <a:gd name="adj1" fmla="val 50000"/>
              <a:gd name="adj2" fmla="val 4458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1660525" y="5380038"/>
            <a:ext cx="504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>
                <a:latin typeface="Comic Sans MS" pitchFamily="-109" charset="0"/>
              </a:rPr>
              <a:t>Issue:  Design for discrimination</a:t>
            </a:r>
            <a:endParaRPr lang="en-US" sz="2400"/>
          </a:p>
        </p:txBody>
      </p:sp>
      <p:sp>
        <p:nvSpPr>
          <p:cNvPr id="159752" name="AutoShape 8"/>
          <p:cNvSpPr>
            <a:spLocks noChangeArrowheads="1"/>
          </p:cNvSpPr>
          <p:nvPr/>
        </p:nvSpPr>
        <p:spPr bwMode="auto">
          <a:xfrm>
            <a:off x="7543800" y="3429000"/>
            <a:ext cx="679450" cy="381000"/>
          </a:xfrm>
          <a:prstGeom prst="rightArrow">
            <a:avLst>
              <a:gd name="adj1" fmla="val 50000"/>
              <a:gd name="adj2" fmla="val 4458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9753" name="Group 9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159754" name="Line 10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755" name="Line 11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2967038" y="244475"/>
            <a:ext cx="42941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Representations </a:t>
            </a:r>
            <a:b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</a:b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are Important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61795" name="AutoShape 3"/>
          <p:cNvSpPr>
            <a:spLocks noChangeArrowheads="1"/>
          </p:cNvSpPr>
          <p:nvPr/>
        </p:nvSpPr>
        <p:spPr bwMode="auto">
          <a:xfrm>
            <a:off x="3282950" y="1981200"/>
            <a:ext cx="2362200" cy="18288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/>
              <a:t>Network</a:t>
            </a:r>
          </a:p>
        </p:txBody>
      </p:sp>
      <p:sp>
        <p:nvSpPr>
          <p:cNvPr id="161796" name="AutoShape 4"/>
          <p:cNvSpPr>
            <a:spLocks noChangeArrowheads="1"/>
          </p:cNvSpPr>
          <p:nvPr/>
        </p:nvSpPr>
        <p:spPr bwMode="auto">
          <a:xfrm>
            <a:off x="990600" y="2895600"/>
            <a:ext cx="2292350" cy="381000"/>
          </a:xfrm>
          <a:prstGeom prst="rightArrow">
            <a:avLst>
              <a:gd name="adj1" fmla="val 50000"/>
              <a:gd name="adj2" fmla="val 150417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7" name="AutoShape 5"/>
          <p:cNvSpPr>
            <a:spLocks noChangeArrowheads="1"/>
          </p:cNvSpPr>
          <p:nvPr/>
        </p:nvSpPr>
        <p:spPr bwMode="auto">
          <a:xfrm>
            <a:off x="5486400" y="2895600"/>
            <a:ext cx="2127250" cy="381000"/>
          </a:xfrm>
          <a:prstGeom prst="rightArrow">
            <a:avLst>
              <a:gd name="adj1" fmla="val 50000"/>
              <a:gd name="adj2" fmla="val 13958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6232525" y="2362200"/>
            <a:ext cx="2474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23%  frame correct</a:t>
            </a:r>
          </a:p>
        </p:txBody>
      </p:sp>
      <p:sp>
        <p:nvSpPr>
          <p:cNvPr id="161799" name="AutoShape 7"/>
          <p:cNvSpPr>
            <a:spLocks noChangeArrowheads="1"/>
          </p:cNvSpPr>
          <p:nvPr/>
        </p:nvSpPr>
        <p:spPr bwMode="auto">
          <a:xfrm>
            <a:off x="3282950" y="4114800"/>
            <a:ext cx="2362200" cy="18288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/>
              <a:t>Network</a:t>
            </a:r>
          </a:p>
        </p:txBody>
      </p:sp>
      <p:sp>
        <p:nvSpPr>
          <p:cNvPr id="161800" name="AutoShape 8"/>
          <p:cNvSpPr>
            <a:spLocks noChangeArrowheads="1"/>
          </p:cNvSpPr>
          <p:nvPr/>
        </p:nvSpPr>
        <p:spPr bwMode="auto">
          <a:xfrm>
            <a:off x="990600" y="5029200"/>
            <a:ext cx="2292350" cy="381000"/>
          </a:xfrm>
          <a:prstGeom prst="rightArrow">
            <a:avLst>
              <a:gd name="adj1" fmla="val 50000"/>
              <a:gd name="adj2" fmla="val 150417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801" name="AutoShape 9"/>
          <p:cNvSpPr>
            <a:spLocks noChangeArrowheads="1"/>
          </p:cNvSpPr>
          <p:nvPr/>
        </p:nvSpPr>
        <p:spPr bwMode="auto">
          <a:xfrm>
            <a:off x="5486400" y="5029200"/>
            <a:ext cx="2127250" cy="381000"/>
          </a:xfrm>
          <a:prstGeom prst="rightArrow">
            <a:avLst>
              <a:gd name="adj1" fmla="val 50000"/>
              <a:gd name="adj2" fmla="val 13958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802" name="Text Box 10"/>
          <p:cNvSpPr txBox="1">
            <a:spLocks noChangeArrowheads="1"/>
          </p:cNvSpPr>
          <p:nvPr/>
        </p:nvSpPr>
        <p:spPr bwMode="auto">
          <a:xfrm>
            <a:off x="6232525" y="4495800"/>
            <a:ext cx="2474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70%  frame correct</a:t>
            </a:r>
          </a:p>
        </p:txBody>
      </p:sp>
      <p:sp>
        <p:nvSpPr>
          <p:cNvPr id="161803" name="Text Box 11"/>
          <p:cNvSpPr txBox="1">
            <a:spLocks noChangeArrowheads="1"/>
          </p:cNvSpPr>
          <p:nvPr/>
        </p:nvSpPr>
        <p:spPr bwMode="auto">
          <a:xfrm>
            <a:off x="590550" y="2362200"/>
            <a:ext cx="226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Speech waveform</a:t>
            </a:r>
          </a:p>
        </p:txBody>
      </p:sp>
      <p:sp>
        <p:nvSpPr>
          <p:cNvPr id="161804" name="Text Box 12"/>
          <p:cNvSpPr txBox="1">
            <a:spLocks noChangeArrowheads="1"/>
          </p:cNvSpPr>
          <p:nvPr/>
        </p:nvSpPr>
        <p:spPr bwMode="auto">
          <a:xfrm>
            <a:off x="882650" y="4357688"/>
            <a:ext cx="167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PLP features</a:t>
            </a:r>
          </a:p>
        </p:txBody>
      </p:sp>
      <p:grpSp>
        <p:nvGrpSpPr>
          <p:cNvPr id="161805" name="Group 13"/>
          <p:cNvGrpSpPr>
            <a:grpSpLocks/>
          </p:cNvGrpSpPr>
          <p:nvPr/>
        </p:nvGrpSpPr>
        <p:grpSpPr bwMode="auto">
          <a:xfrm>
            <a:off x="2035175" y="1676400"/>
            <a:ext cx="6575425" cy="76200"/>
            <a:chOff x="1282" y="1296"/>
            <a:chExt cx="4142" cy="48"/>
          </a:xfrm>
        </p:grpSpPr>
        <p:sp>
          <p:nvSpPr>
            <p:cNvPr id="161806" name="Line 14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07" name="Line 15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2216150" y="695325"/>
            <a:ext cx="6238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Hypothesis Generation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1966913" y="5380038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>
                <a:latin typeface="Comic Sans MS" pitchFamily="-109" charset="0"/>
              </a:rPr>
              <a:t>Issue:  models of language and task</a:t>
            </a:r>
            <a:endParaRPr lang="en-US" sz="2400"/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4267200" y="1870075"/>
            <a:ext cx="67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/>
              <a:t>cat</a:t>
            </a: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4232275" y="2362200"/>
            <a:ext cx="744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/>
              <a:t>dog</a:t>
            </a: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3149600" y="4267200"/>
            <a:ext cx="291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/>
              <a:t>a dog is not a cat</a:t>
            </a:r>
          </a:p>
        </p:txBody>
      </p:sp>
      <p:grpSp>
        <p:nvGrpSpPr>
          <p:cNvPr id="163847" name="Group 7"/>
          <p:cNvGrpSpPr>
            <a:grpSpLocks/>
          </p:cNvGrpSpPr>
          <p:nvPr/>
        </p:nvGrpSpPr>
        <p:grpSpPr bwMode="auto">
          <a:xfrm>
            <a:off x="3125788" y="3124200"/>
            <a:ext cx="2959100" cy="457200"/>
            <a:chOff x="2496" y="1968"/>
            <a:chExt cx="1864" cy="288"/>
          </a:xfrm>
        </p:grpSpPr>
        <p:sp>
          <p:nvSpPr>
            <p:cNvPr id="163851" name="Text Box 8"/>
            <p:cNvSpPr txBox="1">
              <a:spLocks noChangeArrowheads="1"/>
            </p:cNvSpPr>
            <p:nvPr/>
          </p:nvSpPr>
          <p:spPr bwMode="auto">
            <a:xfrm>
              <a:off x="2496" y="1968"/>
              <a:ext cx="17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1"/>
                <a:t>a cat not is adog</a:t>
              </a:r>
            </a:p>
          </p:txBody>
        </p:sp>
        <p:sp>
          <p:nvSpPr>
            <p:cNvPr id="163852" name="Line 9"/>
            <p:cNvSpPr>
              <a:spLocks noChangeShapeType="1"/>
            </p:cNvSpPr>
            <p:nvPr/>
          </p:nvSpPr>
          <p:spPr bwMode="auto">
            <a:xfrm rot="316811">
              <a:off x="2496" y="1968"/>
              <a:ext cx="176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53" name="Line 10"/>
            <p:cNvSpPr>
              <a:spLocks noChangeShapeType="1"/>
            </p:cNvSpPr>
            <p:nvPr/>
          </p:nvSpPr>
          <p:spPr bwMode="auto">
            <a:xfrm rot="21178893" flipV="1">
              <a:off x="2592" y="1968"/>
              <a:ext cx="176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848" name="Group 11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163849" name="Line 12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50" name="Line 13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3143250" y="695325"/>
            <a:ext cx="43926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Cost Estimation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grpSp>
        <p:nvGrpSpPr>
          <p:cNvPr id="165891" name="Group 3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165893" name="Line 4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894" name="Line 5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5892" name="Text Box 6"/>
          <p:cNvSpPr txBox="1">
            <a:spLocks noChangeArrowheads="1"/>
          </p:cNvSpPr>
          <p:nvPr/>
        </p:nvSpPr>
        <p:spPr bwMode="auto">
          <a:xfrm>
            <a:off x="1981200" y="1830388"/>
            <a:ext cx="676275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Distances</a:t>
            </a:r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3200">
                <a:latin typeface="Comic Sans MS" pitchFamily="-109" charset="0"/>
              </a:rPr>
              <a:t>Negative Log probabilities, from</a:t>
            </a:r>
          </a:p>
          <a:p>
            <a:pPr marL="514350" lvl="1" algn="l">
              <a:lnSpc>
                <a:spcPct val="140000"/>
              </a:lnSpc>
              <a:buClr>
                <a:srgbClr val="CC3300"/>
              </a:buClr>
              <a:buSzPct val="60000"/>
              <a:buFont typeface="Monotype Sorts" pitchFamily="-109" charset="2"/>
              <a:buChar char="u"/>
            </a:pPr>
            <a:r>
              <a:rPr lang="en-US" sz="3200">
                <a:latin typeface="Comic Sans MS" pitchFamily="-109" charset="0"/>
              </a:rPr>
              <a:t> discrete distributions</a:t>
            </a:r>
          </a:p>
          <a:p>
            <a:pPr marL="514350" lvl="1" algn="l">
              <a:lnSpc>
                <a:spcPct val="140000"/>
              </a:lnSpc>
              <a:buClr>
                <a:srgbClr val="CC3300"/>
              </a:buClr>
              <a:buSzPct val="60000"/>
              <a:buFont typeface="Monotype Sorts" pitchFamily="-109" charset="2"/>
              <a:buChar char="u"/>
            </a:pPr>
            <a:r>
              <a:rPr lang="en-US" sz="3200">
                <a:latin typeface="Comic Sans MS" pitchFamily="-109" charset="0"/>
              </a:rPr>
              <a:t> Gaussians, mixtures</a:t>
            </a:r>
          </a:p>
          <a:p>
            <a:pPr marL="514350" lvl="1" algn="l">
              <a:lnSpc>
                <a:spcPct val="140000"/>
              </a:lnSpc>
              <a:buClr>
                <a:srgbClr val="CC3300"/>
              </a:buClr>
              <a:buSzPct val="60000"/>
              <a:buFont typeface="Monotype Sorts" pitchFamily="-109" charset="2"/>
              <a:buChar char="u"/>
            </a:pPr>
            <a:r>
              <a:rPr lang="en-US" sz="3200">
                <a:latin typeface="Comic Sans MS" pitchFamily="-109" charset="0"/>
              </a:rPr>
              <a:t> neural networks</a:t>
            </a:r>
            <a:endParaRPr lang="en-US" sz="3200" b="1"/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3200" b="1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762000"/>
            <a:ext cx="7315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3055938" y="619125"/>
            <a:ext cx="25542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Decoding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286000"/>
            <a:ext cx="4248150" cy="30003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2559050" y="741363"/>
            <a:ext cx="5267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Pronunciation Models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grpSp>
        <p:nvGrpSpPr>
          <p:cNvPr id="169988" name="Group 4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169989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90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1752600" y="685800"/>
            <a:ext cx="71358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Bookman Old Style" pitchFamily="1" charset="0"/>
              </a:rPr>
              <a:t>Radio Rex – 1920’s ASR</a:t>
            </a:r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25605" name="Line 4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6" name="Line 5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5604" name="Picture 6" descr="radio_re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828800"/>
            <a:ext cx="7948613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3300413" y="741363"/>
            <a:ext cx="4286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Language Models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72035" name="Text Box 3"/>
          <p:cNvSpPr txBox="1">
            <a:spLocks noChangeArrowheads="1"/>
          </p:cNvSpPr>
          <p:nvPr/>
        </p:nvSpPr>
        <p:spPr bwMode="auto">
          <a:xfrm>
            <a:off x="533400" y="1541463"/>
            <a:ext cx="7418388" cy="463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</a:pPr>
            <a:r>
              <a:rPr lang="en-US" sz="3200">
                <a:latin typeface="Comic Sans MS" pitchFamily="-109" charset="0"/>
              </a:rPr>
              <a:t>Most likely words for largest product</a:t>
            </a:r>
          </a:p>
          <a:p>
            <a:pPr lvl="2" algn="l">
              <a:lnSpc>
                <a:spcPct val="140000"/>
              </a:lnSpc>
              <a:buClr>
                <a:srgbClr val="CC3300"/>
              </a:buClr>
            </a:pPr>
            <a:r>
              <a:rPr lang="en-US" sz="3200">
                <a:latin typeface="Comic Sans MS" pitchFamily="-109" charset="0"/>
              </a:rPr>
              <a:t>P(acoustics</a:t>
            </a:r>
            <a:r>
              <a:rPr lang="en-US" sz="3200">
                <a:latin typeface="Comic Sans MS" pitchFamily="-109" charset="0"/>
                <a:sym typeface="Symbol" pitchFamily="-109" charset="2"/>
              </a:rPr>
              <a:t>|words) X P(words)</a:t>
            </a:r>
          </a:p>
          <a:p>
            <a:pPr lvl="2" algn="l">
              <a:lnSpc>
                <a:spcPct val="140000"/>
              </a:lnSpc>
              <a:buClr>
                <a:srgbClr val="CC3300"/>
              </a:buClr>
            </a:pPr>
            <a:r>
              <a:rPr lang="en-US" sz="3200">
                <a:latin typeface="Comic Sans MS" pitchFamily="-109" charset="0"/>
                <a:sym typeface="Symbol" pitchFamily="-109" charset="2"/>
              </a:rPr>
              <a:t>P(words) = </a:t>
            </a:r>
            <a:r>
              <a:rPr lang="en-US" sz="3200">
                <a:latin typeface="Lucida Grande" pitchFamily="-109" charset="0"/>
                <a:ea typeface="Lucida Grande" pitchFamily="-109" charset="0"/>
                <a:cs typeface="Lucida Grande" pitchFamily="-109" charset="0"/>
                <a:sym typeface="Symbol" pitchFamily="-109" charset="2"/>
              </a:rPr>
              <a:t>Π</a:t>
            </a:r>
            <a:r>
              <a:rPr lang="en-US" sz="3200">
                <a:latin typeface="Comic Sans MS" pitchFamily="-109" charset="0"/>
                <a:sym typeface="Symbol" pitchFamily="-109" charset="2"/>
              </a:rPr>
              <a:t>  </a:t>
            </a:r>
            <a:r>
              <a:rPr lang="en-US" sz="3200">
                <a:latin typeface="Comic Sans MS" pitchFamily="-109" charset="0"/>
              </a:rPr>
              <a:t>P(words</a:t>
            </a:r>
            <a:r>
              <a:rPr lang="en-US" sz="3200">
                <a:latin typeface="Comic Sans MS" pitchFamily="-109" charset="0"/>
                <a:sym typeface="Symbol" pitchFamily="-109" charset="2"/>
              </a:rPr>
              <a:t>|history)</a:t>
            </a:r>
          </a:p>
          <a:p>
            <a:pPr lvl="2" algn="l">
              <a:lnSpc>
                <a:spcPct val="140000"/>
              </a:lnSpc>
              <a:buClr>
                <a:srgbClr val="CC3300"/>
              </a:buClr>
            </a:pPr>
            <a:endParaRPr lang="en-US" sz="3200">
              <a:latin typeface="Comic Sans MS" pitchFamily="-109" charset="0"/>
            </a:endParaRPr>
          </a:p>
          <a:p>
            <a:pPr lvl="2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bigram, history is previous word</a:t>
            </a:r>
          </a:p>
          <a:p>
            <a:pPr lvl="2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trigram, history is previous 2 words</a:t>
            </a:r>
          </a:p>
          <a:p>
            <a:pPr lvl="2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n-gram, history is previous n-1 words</a:t>
            </a:r>
            <a:endParaRPr lang="en-US" sz="3200" b="1"/>
          </a:p>
        </p:txBody>
      </p:sp>
      <p:grpSp>
        <p:nvGrpSpPr>
          <p:cNvPr id="172036" name="Group 4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172037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38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2416175" y="695325"/>
            <a:ext cx="584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System Architecture</a:t>
            </a:r>
            <a:endParaRPr lang="en-US" sz="44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6705600" y="5486400"/>
            <a:ext cx="1600200" cy="762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b="1"/>
              <a:t/>
            </a:r>
            <a:br>
              <a:rPr lang="en-US" sz="1600" b="1"/>
            </a:br>
            <a:endParaRPr lang="en-US" sz="1600" b="1"/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6694488" y="5591175"/>
            <a:ext cx="16875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Pronunciation</a:t>
            </a:r>
          </a:p>
          <a:p>
            <a:r>
              <a:rPr lang="en-US" sz="1600" b="1"/>
              <a:t>Lexicon</a:t>
            </a:r>
          </a:p>
        </p:txBody>
      </p:sp>
      <p:sp>
        <p:nvSpPr>
          <p:cNvPr id="174085" name="AutoShape 5"/>
          <p:cNvSpPr>
            <a:spLocks noChangeArrowheads="1"/>
          </p:cNvSpPr>
          <p:nvPr/>
        </p:nvSpPr>
        <p:spPr bwMode="auto">
          <a:xfrm>
            <a:off x="7234238" y="4800600"/>
            <a:ext cx="457200" cy="609600"/>
          </a:xfrm>
          <a:prstGeom prst="upArrow">
            <a:avLst>
              <a:gd name="adj1" fmla="val 50000"/>
              <a:gd name="adj2" fmla="val 3333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4086" name="Group 6"/>
          <p:cNvGrpSpPr>
            <a:grpSpLocks/>
          </p:cNvGrpSpPr>
          <p:nvPr/>
        </p:nvGrpSpPr>
        <p:grpSpPr bwMode="auto">
          <a:xfrm>
            <a:off x="1062038" y="2895600"/>
            <a:ext cx="7853362" cy="2209800"/>
            <a:chOff x="669" y="1632"/>
            <a:chExt cx="4947" cy="1392"/>
          </a:xfrm>
        </p:grpSpPr>
        <p:sp>
          <p:nvSpPr>
            <p:cNvPr id="174095" name="AutoShape 7"/>
            <p:cNvSpPr>
              <a:spLocks noChangeArrowheads="1"/>
            </p:cNvSpPr>
            <p:nvPr/>
          </p:nvSpPr>
          <p:spPr bwMode="auto">
            <a:xfrm>
              <a:off x="1005" y="1728"/>
              <a:ext cx="1104" cy="1296"/>
            </a:xfrm>
            <a:prstGeom prst="cube">
              <a:avLst>
                <a:gd name="adj" fmla="val 25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174096" name="Text Box 8"/>
            <p:cNvSpPr txBox="1">
              <a:spLocks noChangeArrowheads="1"/>
            </p:cNvSpPr>
            <p:nvPr/>
          </p:nvSpPr>
          <p:spPr bwMode="auto">
            <a:xfrm>
              <a:off x="1012" y="2178"/>
              <a:ext cx="82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Signal </a:t>
              </a:r>
              <a:br>
                <a:rPr lang="en-US" sz="1600" b="1"/>
              </a:br>
              <a:r>
                <a:rPr lang="en-US" sz="1600" b="1"/>
                <a:t>Processing</a:t>
              </a:r>
            </a:p>
          </p:txBody>
        </p:sp>
        <p:sp>
          <p:nvSpPr>
            <p:cNvPr id="174097" name="AutoShape 9"/>
            <p:cNvSpPr>
              <a:spLocks noChangeArrowheads="1"/>
            </p:cNvSpPr>
            <p:nvPr/>
          </p:nvSpPr>
          <p:spPr bwMode="auto">
            <a:xfrm>
              <a:off x="2445" y="1728"/>
              <a:ext cx="1296" cy="1296"/>
            </a:xfrm>
            <a:prstGeom prst="cube">
              <a:avLst>
                <a:gd name="adj" fmla="val 25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174098" name="Text Box 10"/>
            <p:cNvSpPr txBox="1">
              <a:spLocks noChangeArrowheads="1"/>
            </p:cNvSpPr>
            <p:nvPr/>
          </p:nvSpPr>
          <p:spPr bwMode="auto">
            <a:xfrm>
              <a:off x="2514" y="2226"/>
              <a:ext cx="84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Probability</a:t>
              </a:r>
              <a:br>
                <a:rPr lang="en-US" sz="1600" b="1"/>
              </a:br>
              <a:r>
                <a:rPr lang="en-US" sz="1600" b="1"/>
                <a:t>Estimator</a:t>
              </a:r>
            </a:p>
          </p:txBody>
        </p:sp>
        <p:sp>
          <p:nvSpPr>
            <p:cNvPr id="174099" name="AutoShape 11"/>
            <p:cNvSpPr>
              <a:spLocks noChangeArrowheads="1"/>
            </p:cNvSpPr>
            <p:nvPr/>
          </p:nvSpPr>
          <p:spPr bwMode="auto">
            <a:xfrm>
              <a:off x="669" y="2304"/>
              <a:ext cx="336" cy="184"/>
            </a:xfrm>
            <a:prstGeom prst="rightArrow">
              <a:avLst>
                <a:gd name="adj1" fmla="val 50000"/>
                <a:gd name="adj2" fmla="val 45652"/>
              </a:avLst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00" name="AutoShape 12"/>
            <p:cNvSpPr>
              <a:spLocks noChangeArrowheads="1"/>
            </p:cNvSpPr>
            <p:nvPr/>
          </p:nvSpPr>
          <p:spPr bwMode="auto">
            <a:xfrm>
              <a:off x="2013" y="2304"/>
              <a:ext cx="432" cy="184"/>
            </a:xfrm>
            <a:prstGeom prst="rightArrow">
              <a:avLst>
                <a:gd name="adj1" fmla="val 50000"/>
                <a:gd name="adj2" fmla="val 58696"/>
              </a:avLst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01" name="AutoShape 13"/>
            <p:cNvSpPr>
              <a:spLocks noChangeArrowheads="1"/>
            </p:cNvSpPr>
            <p:nvPr/>
          </p:nvSpPr>
          <p:spPr bwMode="auto">
            <a:xfrm>
              <a:off x="3597" y="2304"/>
              <a:ext cx="336" cy="184"/>
            </a:xfrm>
            <a:prstGeom prst="rightArrow">
              <a:avLst>
                <a:gd name="adj1" fmla="val 50000"/>
                <a:gd name="adj2" fmla="val 45652"/>
              </a:avLst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02" name="Rectangle 14"/>
            <p:cNvSpPr>
              <a:spLocks noChangeArrowheads="1"/>
            </p:cNvSpPr>
            <p:nvPr/>
          </p:nvSpPr>
          <p:spPr bwMode="auto">
            <a:xfrm>
              <a:off x="4365" y="1824"/>
              <a:ext cx="672" cy="96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 b="1"/>
                <a:t>Decoder</a:t>
              </a:r>
            </a:p>
          </p:txBody>
        </p:sp>
        <p:sp>
          <p:nvSpPr>
            <p:cNvPr id="174103" name="AutoShape 15"/>
            <p:cNvSpPr>
              <a:spLocks noChangeArrowheads="1"/>
            </p:cNvSpPr>
            <p:nvPr/>
          </p:nvSpPr>
          <p:spPr bwMode="auto">
            <a:xfrm>
              <a:off x="5037" y="2304"/>
              <a:ext cx="336" cy="184"/>
            </a:xfrm>
            <a:prstGeom prst="rightArrow">
              <a:avLst>
                <a:gd name="adj1" fmla="val 50000"/>
                <a:gd name="adj2" fmla="val 45652"/>
              </a:avLst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04" name="Text Box 16"/>
            <p:cNvSpPr txBox="1">
              <a:spLocks noChangeArrowheads="1"/>
            </p:cNvSpPr>
            <p:nvPr/>
          </p:nvSpPr>
          <p:spPr bwMode="auto">
            <a:xfrm>
              <a:off x="4980" y="1632"/>
              <a:ext cx="636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 i="1"/>
                <a:t>Recognized</a:t>
              </a:r>
              <a:br>
                <a:rPr lang="en-US" sz="1200" i="1"/>
              </a:br>
              <a:r>
                <a:rPr lang="en-US" sz="1200" i="1"/>
                <a:t>Words</a:t>
              </a:r>
            </a:p>
            <a:p>
              <a:r>
                <a:rPr lang="en-US" sz="1200" i="1"/>
                <a:t>“zero”</a:t>
              </a:r>
            </a:p>
            <a:p>
              <a:r>
                <a:rPr lang="en-US" sz="1200" i="1"/>
                <a:t>“three”</a:t>
              </a:r>
            </a:p>
            <a:p>
              <a:r>
                <a:rPr lang="en-US" sz="1200" i="1"/>
                <a:t>“two”</a:t>
              </a:r>
            </a:p>
          </p:txBody>
        </p:sp>
        <p:sp>
          <p:nvSpPr>
            <p:cNvPr id="174105" name="Text Box 17"/>
            <p:cNvSpPr txBox="1">
              <a:spLocks noChangeArrowheads="1"/>
            </p:cNvSpPr>
            <p:nvPr/>
          </p:nvSpPr>
          <p:spPr bwMode="auto">
            <a:xfrm>
              <a:off x="3730" y="1680"/>
              <a:ext cx="68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 i="1"/>
                <a:t>Probabilities</a:t>
              </a:r>
              <a:br>
                <a:rPr lang="en-US" sz="1200" i="1"/>
              </a:br>
              <a:r>
                <a:rPr lang="en-US" sz="1200" i="1"/>
                <a:t>“z” -0.81</a:t>
              </a:r>
              <a:br>
                <a:rPr lang="en-US" sz="1200" i="1"/>
              </a:br>
              <a:r>
                <a:rPr lang="en-US" sz="1200" i="1"/>
                <a:t>“th” = 0.15</a:t>
              </a:r>
              <a:br>
                <a:rPr lang="en-US" sz="1200" i="1"/>
              </a:br>
              <a:r>
                <a:rPr lang="en-US" sz="1200" i="1"/>
                <a:t>“t” = 0.03</a:t>
              </a:r>
            </a:p>
          </p:txBody>
        </p:sp>
        <p:sp>
          <p:nvSpPr>
            <p:cNvPr id="174106" name="Text Box 18"/>
            <p:cNvSpPr txBox="1">
              <a:spLocks noChangeArrowheads="1"/>
            </p:cNvSpPr>
            <p:nvPr/>
          </p:nvSpPr>
          <p:spPr bwMode="auto">
            <a:xfrm>
              <a:off x="2124" y="1651"/>
              <a:ext cx="56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 i="1"/>
                <a:t>Cepstrum</a:t>
              </a:r>
            </a:p>
          </p:txBody>
        </p:sp>
      </p:grpSp>
      <p:sp>
        <p:nvSpPr>
          <p:cNvPr id="174087" name="Text Box 19"/>
          <p:cNvSpPr txBox="1">
            <a:spLocks noChangeArrowheads="1"/>
          </p:cNvSpPr>
          <p:nvPr/>
        </p:nvSpPr>
        <p:spPr bwMode="auto">
          <a:xfrm>
            <a:off x="76200" y="3838575"/>
            <a:ext cx="93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Speech</a:t>
            </a:r>
          </a:p>
          <a:p>
            <a:r>
              <a:rPr lang="en-US" sz="1600" b="1"/>
              <a:t>Signal</a:t>
            </a:r>
          </a:p>
        </p:txBody>
      </p:sp>
      <p:grpSp>
        <p:nvGrpSpPr>
          <p:cNvPr id="174088" name="Group 20"/>
          <p:cNvGrpSpPr>
            <a:grpSpLocks/>
          </p:cNvGrpSpPr>
          <p:nvPr/>
        </p:nvGrpSpPr>
        <p:grpSpPr bwMode="auto">
          <a:xfrm>
            <a:off x="2035175" y="1447800"/>
            <a:ext cx="6575425" cy="76200"/>
            <a:chOff x="1282" y="1296"/>
            <a:chExt cx="4142" cy="48"/>
          </a:xfrm>
        </p:grpSpPr>
        <p:sp>
          <p:nvSpPr>
            <p:cNvPr id="174093" name="Line 21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094" name="Line 22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089" name="Group 23"/>
          <p:cNvGrpSpPr>
            <a:grpSpLocks/>
          </p:cNvGrpSpPr>
          <p:nvPr/>
        </p:nvGrpSpPr>
        <p:grpSpPr bwMode="auto">
          <a:xfrm>
            <a:off x="6640513" y="1676400"/>
            <a:ext cx="1600200" cy="762000"/>
            <a:chOff x="4320" y="1008"/>
            <a:chExt cx="1008" cy="480"/>
          </a:xfrm>
        </p:grpSpPr>
        <p:sp>
          <p:nvSpPr>
            <p:cNvPr id="174091" name="Rectangle 24"/>
            <p:cNvSpPr>
              <a:spLocks noChangeArrowheads="1"/>
            </p:cNvSpPr>
            <p:nvPr/>
          </p:nvSpPr>
          <p:spPr bwMode="auto">
            <a:xfrm>
              <a:off x="4320" y="1008"/>
              <a:ext cx="1008" cy="48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 b="1"/>
                <a:t/>
              </a:r>
              <a:br>
                <a:rPr lang="en-US" sz="1600" b="1"/>
              </a:br>
              <a:endParaRPr lang="en-US" sz="1600" b="1"/>
            </a:p>
          </p:txBody>
        </p:sp>
        <p:sp>
          <p:nvSpPr>
            <p:cNvPr id="174092" name="Text Box 25"/>
            <p:cNvSpPr txBox="1">
              <a:spLocks noChangeArrowheads="1"/>
            </p:cNvSpPr>
            <p:nvPr/>
          </p:nvSpPr>
          <p:spPr bwMode="auto">
            <a:xfrm>
              <a:off x="4476" y="1056"/>
              <a:ext cx="73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Grammar</a:t>
              </a:r>
            </a:p>
          </p:txBody>
        </p:sp>
      </p:grpSp>
      <p:sp>
        <p:nvSpPr>
          <p:cNvPr id="174090" name="AutoShape 26"/>
          <p:cNvSpPr>
            <a:spLocks noChangeArrowheads="1"/>
          </p:cNvSpPr>
          <p:nvPr/>
        </p:nvSpPr>
        <p:spPr bwMode="auto">
          <a:xfrm flipV="1">
            <a:off x="7239000" y="2514600"/>
            <a:ext cx="457200" cy="609600"/>
          </a:xfrm>
          <a:prstGeom prst="upArrow">
            <a:avLst>
              <a:gd name="adj1" fmla="val 50000"/>
              <a:gd name="adj2" fmla="val 3333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130" name="Group 2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176133" name="Line 3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134" name="Line 4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1371600" y="60325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What’s Hot in Research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76132" name="Text Box 6"/>
          <p:cNvSpPr txBox="1">
            <a:spLocks noChangeArrowheads="1"/>
          </p:cNvSpPr>
          <p:nvPr/>
        </p:nvSpPr>
        <p:spPr bwMode="auto">
          <a:xfrm>
            <a:off x="0" y="1835150"/>
            <a:ext cx="8737600" cy="39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Speech in noisy environments – Aurora, “RATS”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Portable (e.g., cellular) ASR, assistants (Siri etc) 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Trans-/multi- lingual conversational speech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(EARS-&gt;GALE-&gt;BOLT,BABEL)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Shallow understanding of deep speech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Question answering/summarization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Understanding meetings – or at least 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	browsing them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Voice/keyword search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Multimodal/Multimedia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178" name="Group 2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178181" name="Line 3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182" name="Line 4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1371600" y="0"/>
            <a:ext cx="8229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21st Century </a:t>
            </a:r>
          </a:p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ASR Research</a:t>
            </a: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Bookman Old Style" pitchFamily="1" charset="0"/>
              </a:rPr>
              <a:t> </a:t>
            </a:r>
          </a:p>
        </p:txBody>
      </p:sp>
      <p:sp>
        <p:nvSpPr>
          <p:cNvPr id="178180" name="Text Box 6"/>
          <p:cNvSpPr txBox="1">
            <a:spLocks noChangeArrowheads="1"/>
          </p:cNvSpPr>
          <p:nvPr/>
        </p:nvSpPr>
        <p:spPr bwMode="auto">
          <a:xfrm>
            <a:off x="1085850" y="1670050"/>
            <a:ext cx="7429500" cy="497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New (multiple) features and models</a:t>
            </a:r>
          </a:p>
          <a:p>
            <a:pPr marL="857250" lvl="1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400">
                <a:latin typeface="Comic Sans MS" pitchFamily="-109" charset="0"/>
              </a:rPr>
              <a:t>More to learn from the brain?</a:t>
            </a:r>
          </a:p>
          <a:p>
            <a:pPr marL="857250" lvl="1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400">
                <a:latin typeface="Comic Sans MS" pitchFamily="-109" charset="0"/>
              </a:rPr>
              <a:t>Deep learning approaches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New statistical dependencies</a:t>
            </a:r>
          </a:p>
          <a:p>
            <a:pPr marL="857250" lvl="1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400">
                <a:latin typeface="Comic Sans MS" pitchFamily="-109" charset="0"/>
              </a:rPr>
              <a:t>Learning what’s important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Multiple time scales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Multiple (larger) sound units (segments?) 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Dynamic/robust pronunciation models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Long-range language models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Incorporating prosody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Incorporating meaning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Non-speech modalities</a:t>
            </a:r>
          </a:p>
          <a:p>
            <a:pPr marL="400050" indent="-400050" algn="l">
              <a:lnSpc>
                <a:spcPct val="9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Understanding confidence</a:t>
            </a:r>
            <a:endParaRPr lang="en-US" sz="2800" b="1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1981200" y="593725"/>
            <a:ext cx="6956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1" charset="0"/>
              </a:rPr>
              <a:t>Summary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  <a:latin typeface="Bookman Old Style" pitchFamily="1" charset="0"/>
            </a:endParaRP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1066800" y="2097088"/>
            <a:ext cx="5842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  <a:p>
            <a:pPr marL="400050" indent="-400050" algn="l">
              <a:lnSpc>
                <a:spcPct val="140000"/>
              </a:lnSpc>
              <a:buClr>
                <a:srgbClr val="CC3300"/>
              </a:buClr>
              <a:buFontTx/>
              <a:buChar char="•"/>
            </a:pPr>
            <a:endParaRPr lang="en-US" sz="2800" b="1"/>
          </a:p>
        </p:txBody>
      </p:sp>
      <p:grpSp>
        <p:nvGrpSpPr>
          <p:cNvPr id="180228" name="Group 4"/>
          <p:cNvGrpSpPr>
            <a:grpSpLocks/>
          </p:cNvGrpSpPr>
          <p:nvPr/>
        </p:nvGrpSpPr>
        <p:grpSpPr bwMode="auto">
          <a:xfrm>
            <a:off x="2035175" y="1676400"/>
            <a:ext cx="6575425" cy="76200"/>
            <a:chOff x="1282" y="1296"/>
            <a:chExt cx="4142" cy="48"/>
          </a:xfrm>
        </p:grpSpPr>
        <p:sp>
          <p:nvSpPr>
            <p:cNvPr id="180230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231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0229" name="Text Box 7"/>
          <p:cNvSpPr txBox="1">
            <a:spLocks noChangeArrowheads="1"/>
          </p:cNvSpPr>
          <p:nvPr/>
        </p:nvSpPr>
        <p:spPr bwMode="auto">
          <a:xfrm>
            <a:off x="812800" y="2103438"/>
            <a:ext cx="7916863" cy="399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Current ASR based on 60 years of research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Core algorithms </a:t>
            </a:r>
            <a:r>
              <a:rPr lang="en-US" sz="2800">
                <a:latin typeface="Comic Sans MS" pitchFamily="-109" charset="0"/>
                <a:sym typeface="Symbol" pitchFamily="-109" charset="2"/>
              </a:rPr>
              <a:t>-&gt; products, 10-30 yrs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  <a:sym typeface="Symbol" pitchFamily="-109" charset="2"/>
              </a:rPr>
              <a:t>Deeply difficult, but tasks can be chosen</a:t>
            </a:r>
            <a:br>
              <a:rPr lang="en-US" sz="2800">
                <a:latin typeface="Comic Sans MS" pitchFamily="-109" charset="0"/>
                <a:sym typeface="Symbol" pitchFamily="-109" charset="2"/>
              </a:rPr>
            </a:br>
            <a:r>
              <a:rPr lang="en-US" sz="2800">
                <a:latin typeface="Comic Sans MS" pitchFamily="-109" charset="0"/>
                <a:sym typeface="Symbol" pitchFamily="-109" charset="2"/>
              </a:rPr>
              <a:t>that are easier in SOME dimension</a:t>
            </a:r>
            <a:endParaRPr lang="en-US" sz="2800">
              <a:latin typeface="Comic Sans MS" pitchFamily="-109" charset="0"/>
            </a:endParaRP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Much more yet to do, but </a:t>
            </a:r>
          </a:p>
          <a:p>
            <a:pPr marL="400050" indent="-400050" algn="l">
              <a:lnSpc>
                <a:spcPct val="130000"/>
              </a:lnSpc>
              <a:buClr>
                <a:srgbClr val="CC3300"/>
              </a:buClr>
              <a:buFontTx/>
              <a:buChar char="•"/>
            </a:pPr>
            <a:r>
              <a:rPr lang="en-US" sz="2800">
                <a:latin typeface="Comic Sans MS" pitchFamily="-109" charset="0"/>
              </a:rPr>
              <a:t>Much can be done with current</a:t>
            </a:r>
            <a:br>
              <a:rPr lang="en-US" sz="2800">
                <a:latin typeface="Comic Sans MS" pitchFamily="-109" charset="0"/>
              </a:rPr>
            </a:br>
            <a:r>
              <a:rPr lang="en-US" sz="2800">
                <a:latin typeface="Comic Sans MS" pitchFamily="-109" charset="0"/>
              </a:rPr>
              <a:t>technology</a:t>
            </a:r>
            <a:endParaRPr lang="en-US" sz="28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3200400" y="685800"/>
            <a:ext cx="3133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4400" b="1">
                <a:effectLst>
                  <a:outerShdw blurRad="38100" dist="38100" dir="2700000" algn="tl">
                    <a:srgbClr val="DDDDDD"/>
                  </a:outerShdw>
                </a:effectLst>
                <a:latin typeface="Bookman Old Style" pitchFamily="1" charset="0"/>
              </a:rPr>
              <a:t>Radio Rex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74231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40000"/>
              </a:lnSpc>
              <a:buClr>
                <a:schemeClr val="tx2"/>
              </a:buClr>
            </a:pPr>
            <a:r>
              <a:rPr lang="en-US" sz="2000" b="1"/>
              <a:t>“It consisted of a celluloid dog with an iron </a:t>
            </a:r>
            <a:br>
              <a:rPr lang="en-US" sz="2000" b="1"/>
            </a:br>
            <a:r>
              <a:rPr lang="en-US" sz="2000" b="1"/>
              <a:t>base held within its house by an electromagnet</a:t>
            </a:r>
            <a:br>
              <a:rPr lang="en-US" sz="2000" b="1"/>
            </a:br>
            <a:r>
              <a:rPr lang="en-US" sz="2000" b="1"/>
              <a:t>against the force of a spring.  Current energizing</a:t>
            </a:r>
            <a:br>
              <a:rPr lang="en-US" sz="2000" b="1"/>
            </a:br>
            <a:r>
              <a:rPr lang="en-US" sz="2000" b="1"/>
              <a:t>the magnet flowed through a metal bar which was</a:t>
            </a:r>
            <a:br>
              <a:rPr lang="en-US" sz="2000" b="1"/>
            </a:br>
            <a:r>
              <a:rPr lang="en-US" sz="2000" b="1"/>
              <a:t>arranged to form a bridge with 2 supporting members.</a:t>
            </a:r>
            <a:br>
              <a:rPr lang="en-US" sz="2000" b="1"/>
            </a:br>
            <a:r>
              <a:rPr lang="en-US" sz="2000" b="1"/>
              <a:t>This bridge was sensitive to 500 cps acoustic energy</a:t>
            </a:r>
            <a:br>
              <a:rPr lang="en-US" sz="2000" b="1"/>
            </a:br>
            <a:r>
              <a:rPr lang="en-US" sz="2000" b="1"/>
              <a:t>which vibrated it, interrupting the current and </a:t>
            </a:r>
            <a:br>
              <a:rPr lang="en-US" sz="2000" b="1"/>
            </a:br>
            <a:r>
              <a:rPr lang="en-US" sz="2000" b="1"/>
              <a:t>releasing the dog.  The energy around 500 cps </a:t>
            </a:r>
            <a:br>
              <a:rPr lang="en-US" sz="2000" b="1"/>
            </a:br>
            <a:r>
              <a:rPr lang="en-US" sz="2000" b="1"/>
              <a:t>contained in the vowel of the word Rex was sufficient</a:t>
            </a:r>
            <a:br>
              <a:rPr lang="en-US" sz="2000" b="1"/>
            </a:br>
            <a:r>
              <a:rPr lang="en-US" sz="2000" b="1"/>
              <a:t>to trigger the device when the dog’s name was called.”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2035175" y="1371600"/>
            <a:ext cx="6575425" cy="76200"/>
            <a:chOff x="1282" y="1296"/>
            <a:chExt cx="4142" cy="48"/>
          </a:xfrm>
        </p:grpSpPr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>
              <a:off x="1282" y="1296"/>
              <a:ext cx="404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1378" y="1344"/>
              <a:ext cx="40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Bookman Old Styl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Bookman Old Style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30014</TotalTime>
  <Words>3659</Words>
  <Application>Microsoft Macintosh PowerPoint</Application>
  <PresentationFormat>On-screen Show (4:3)</PresentationFormat>
  <Paragraphs>837</Paragraphs>
  <Slides>84</Slides>
  <Notes>80</Notes>
  <HiddenSlides>0</HiddenSlides>
  <MMClips>5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5" baseType="lpstr">
      <vt:lpstr>Blank Presentation</vt:lpstr>
      <vt:lpstr>EE 225D, Section I:  Broad background</vt:lpstr>
      <vt:lpstr>Slide 2</vt:lpstr>
      <vt:lpstr>(Extremely) Simplified Model of Speech Production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user</dc:creator>
  <cp:lastModifiedBy>Nelson Morgan</cp:lastModifiedBy>
  <cp:revision>187</cp:revision>
  <cp:lastPrinted>1999-05-23T19:40:34Z</cp:lastPrinted>
  <dcterms:created xsi:type="dcterms:W3CDTF">2014-01-28T22:12:45Z</dcterms:created>
  <dcterms:modified xsi:type="dcterms:W3CDTF">2014-01-29T22:23:44Z</dcterms:modified>
</cp:coreProperties>
</file>