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2"/>
  </p:sldMasterIdLst>
  <p:notesMasterIdLst>
    <p:notesMasterId r:id="rId18"/>
  </p:notesMasterIdLst>
  <p:handoutMasterIdLst>
    <p:handoutMasterId r:id="rId19"/>
  </p:handoutMasterIdLst>
  <p:sldIdLst>
    <p:sldId id="256" r:id="rId3"/>
    <p:sldId id="636" r:id="rId4"/>
    <p:sldId id="637" r:id="rId5"/>
    <p:sldId id="639" r:id="rId6"/>
    <p:sldId id="649" r:id="rId7"/>
    <p:sldId id="641" r:id="rId8"/>
    <p:sldId id="640" r:id="rId9"/>
    <p:sldId id="642" r:id="rId10"/>
    <p:sldId id="643" r:id="rId11"/>
    <p:sldId id="650" r:id="rId12"/>
    <p:sldId id="644" r:id="rId13"/>
    <p:sldId id="645" r:id="rId14"/>
    <p:sldId id="647" r:id="rId15"/>
    <p:sldId id="646" r:id="rId16"/>
    <p:sldId id="648" r:id="rId17"/>
  </p:sldIdLst>
  <p:sldSz cx="9144000" cy="6858000" type="screen4x3"/>
  <p:notesSz cx="71628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050"/>
    <a:srgbClr val="7CBF33"/>
    <a:srgbClr val="BAE18F"/>
    <a:srgbClr val="FEF0FC"/>
    <a:srgbClr val="CDCDCD"/>
    <a:srgbClr val="FDFDFD"/>
    <a:srgbClr val="F3F3F3"/>
    <a:srgbClr val="FFFAE7"/>
    <a:srgbClr val="ECF6E6"/>
    <a:srgbClr val="D9E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9" autoAdjust="0"/>
    <p:restoredTop sz="85444" autoAdjust="0"/>
  </p:normalViewPr>
  <p:slideViewPr>
    <p:cSldViewPr>
      <p:cViewPr>
        <p:scale>
          <a:sx n="90" d="100"/>
          <a:sy n="90" d="100"/>
        </p:scale>
        <p:origin x="-1620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78"/>
      </p:cViewPr>
      <p:guideLst>
        <p:guide orient="horz" pos="2976"/>
        <p:guide pos="22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35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defTabSz="949325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9238" y="0"/>
            <a:ext cx="31035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1035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defTabSz="949325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9238" y="8975725"/>
            <a:ext cx="31035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 b="0">
                <a:latin typeface="Times New Roman" pitchFamily="18" charset="0"/>
              </a:defRPr>
            </a:lvl1pPr>
          </a:lstStyle>
          <a:p>
            <a:fld id="{0FAA4399-31EC-4E93-9CC8-DB8F6229B1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57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35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defTabSz="949325">
              <a:defRPr sz="1200" b="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9238" y="0"/>
            <a:ext cx="31035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 b="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5675" y="4487863"/>
            <a:ext cx="525145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1035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defTabSz="949325">
              <a:defRPr sz="1200" b="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9238" y="8975725"/>
            <a:ext cx="31035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 b="0"/>
            </a:lvl1pPr>
          </a:lstStyle>
          <a:p>
            <a:fld id="{F73E27FF-C135-4DDA-92B0-2C5DA0A5D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12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1BBE1-FBF1-4910-A662-D61B6D10F49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" name="Rectangle 20"/>
          <p:cNvSpPr>
            <a:spLocks noChangeArrowheads="1"/>
          </p:cNvSpPr>
          <p:nvPr userDrawn="1"/>
        </p:nvSpPr>
        <p:spPr bwMode="auto">
          <a:xfrm>
            <a:off x="0" y="1752600"/>
            <a:ext cx="9144000" cy="17526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057400" y="2819400"/>
            <a:ext cx="77724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81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21" name="Rectangle 17"/>
          <p:cNvSpPr>
            <a:spLocks noChangeArrowheads="1"/>
          </p:cNvSpPr>
          <p:nvPr userDrawn="1"/>
        </p:nvSpPr>
        <p:spPr bwMode="auto">
          <a:xfrm>
            <a:off x="995363" y="253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3" name="Rectangle 19"/>
          <p:cNvSpPr>
            <a:spLocks noChangeArrowheads="1"/>
          </p:cNvSpPr>
          <p:nvPr userDrawn="1"/>
        </p:nvSpPr>
        <p:spPr bwMode="auto">
          <a:xfrm>
            <a:off x="0" y="3505200"/>
            <a:ext cx="9144000" cy="762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152400" y="6553200"/>
            <a:ext cx="5556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D7A801-1407-4745-A53C-D6C644ABA6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152400" y="6553200"/>
            <a:ext cx="5556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9F4E3B-0761-46FC-9429-1542D5A19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914400"/>
            <a:ext cx="8001000" cy="5334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152400" y="6553200"/>
            <a:ext cx="5556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A2631E-FA22-48CA-B151-06E3994904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SzPct val="120000"/>
              <a:buFont typeface="Trebuchet MS" pitchFamily="34" charset="0"/>
              <a:buChar char="●"/>
              <a:defRPr>
                <a:latin typeface="Helvetica"/>
              </a:defRPr>
            </a:lvl1pPr>
            <a:lvl2pPr>
              <a:buClr>
                <a:schemeClr val="accent1"/>
              </a:buClr>
              <a:buSzPct val="120000"/>
              <a:buFont typeface="Trebuchet MS" pitchFamily="34" charset="0"/>
              <a:buChar char="●"/>
              <a:defRPr>
                <a:latin typeface="Helvetica"/>
              </a:defRPr>
            </a:lvl2pPr>
            <a:lvl3pPr>
              <a:buClr>
                <a:schemeClr val="accent1"/>
              </a:buClr>
              <a:buSzPct val="120000"/>
              <a:buFont typeface="Trebuchet MS" pitchFamily="34" charset="0"/>
              <a:buChar char="●"/>
              <a:defRPr>
                <a:latin typeface="Helvetica"/>
              </a:defRPr>
            </a:lvl3pPr>
            <a:lvl4pPr>
              <a:buClr>
                <a:schemeClr val="accent1"/>
              </a:buClr>
              <a:buSzPct val="120000"/>
              <a:buFont typeface="Trebuchet MS" pitchFamily="34" charset="0"/>
              <a:buChar char="●"/>
              <a:defRPr>
                <a:latin typeface="Helvetica"/>
              </a:defRPr>
            </a:lvl4pPr>
            <a:lvl5pPr>
              <a:buClr>
                <a:schemeClr val="accent1"/>
              </a:buClr>
              <a:buSzPct val="120000"/>
              <a:buFont typeface="Trebuchet MS" pitchFamily="34" charset="0"/>
              <a:buChar char="●"/>
              <a:defRPr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-152400" y="6553200"/>
            <a:ext cx="5556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E061AA-E7C9-47E2-9AB5-4EDFCE187A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1143000" y="0"/>
            <a:ext cx="8001000" cy="9906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333500" y="180975"/>
            <a:ext cx="7696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95400"/>
            <a:ext cx="7391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0"/>
            <a:ext cx="1143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rgbClr val="00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rgbClr val="A5002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rgbClr val="A5002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rgbClr val="A5002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rgbClr val="A5002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A5002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A5002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A5002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A5002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eeplearning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9144000" cy="14478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chemeClr val="tx1"/>
                </a:solidFill>
                <a:latin typeface="Helvetica"/>
              </a:rPr>
              <a:t>Deep Learning and its applications</a:t>
            </a:r>
            <a:br>
              <a:rPr lang="en-US" sz="4000" b="0" dirty="0" smtClean="0">
                <a:solidFill>
                  <a:schemeClr val="tx1"/>
                </a:solidFill>
                <a:latin typeface="Helvetica"/>
              </a:rPr>
            </a:br>
            <a:r>
              <a:rPr lang="en-US" sz="4000" b="0" dirty="0" smtClean="0">
                <a:solidFill>
                  <a:schemeClr val="tx1"/>
                </a:solidFill>
                <a:latin typeface="Helvetica"/>
              </a:rPr>
              <a:t>to Speech </a:t>
            </a:r>
            <a:endParaRPr lang="en-US" sz="4000" b="0" dirty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908" y="3485766"/>
            <a:ext cx="8575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Helvetica"/>
              </a:rPr>
              <a:t>EE 225D - </a:t>
            </a:r>
            <a:r>
              <a:rPr lang="en-US" b="0" dirty="0">
                <a:solidFill>
                  <a:schemeClr val="bg1"/>
                </a:solidFill>
                <a:latin typeface="Helvetica"/>
              </a:rPr>
              <a:t>Audio Signal Processing in Humans and Machines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4847" y="4667071"/>
            <a:ext cx="1914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</a:rPr>
              <a:t>Oriol Vinyals</a:t>
            </a:r>
          </a:p>
          <a:p>
            <a:r>
              <a:rPr lang="en-US" b="0" dirty="0" smtClean="0">
                <a:latin typeface="Helvetica"/>
              </a:rPr>
              <a:t>UC Berkeley</a:t>
            </a:r>
          </a:p>
          <a:p>
            <a:endParaRPr lang="en-US" b="0" dirty="0" smtClean="0">
              <a:latin typeface="Helvetica"/>
            </a:endParaRPr>
          </a:p>
        </p:txBody>
      </p:sp>
    </p:spTree>
  </p:cSld>
  <p:clrMapOvr>
    <a:masterClrMapping/>
  </p:clrMapOvr>
  <p:transition advTm="2195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 in Speech</a:t>
            </a:r>
            <a:endParaRPr lang="en-US" dirty="0"/>
          </a:p>
        </p:txBody>
      </p:sp>
      <p:pic>
        <p:nvPicPr>
          <p:cNvPr id="2050" name="Picture 2" descr="C:\Users\vinyals\AppData\Local\Microsoft\Windows\Temporary Internet Files\Content.IE5\DXPRJLR2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4393"/>
            <a:ext cx="88422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1764" y="5716356"/>
            <a:ext cx="1770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Feature</a:t>
            </a:r>
          </a:p>
          <a:p>
            <a:pPr algn="ctr"/>
            <a:r>
              <a:rPr lang="en-US" dirty="0" smtClean="0"/>
              <a:t>extraction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2050" idx="3"/>
          </p:cNvCxnSpPr>
          <p:nvPr/>
        </p:nvCxnSpPr>
        <p:spPr bwMode="auto">
          <a:xfrm flipV="1">
            <a:off x="884225" y="6131854"/>
            <a:ext cx="403226" cy="40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2052" name="Picture 4" descr="http://cnx.org/content/m0089/latest/spectrum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24380"/>
            <a:ext cx="5029200" cy="144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 bwMode="auto">
          <a:xfrm rot="10800000">
            <a:off x="3713393" y="4811234"/>
            <a:ext cx="579119" cy="613146"/>
          </a:xfrm>
          <a:prstGeom prst="downArrow">
            <a:avLst>
              <a:gd name="adj1" fmla="val 27968"/>
              <a:gd name="adj2" fmla="val 53672"/>
            </a:avLst>
          </a:prstGeom>
          <a:solidFill>
            <a:schemeClr val="accent3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3" name="Picture 2" descr="C:\Users\vinyals\Documents\My Dropbox\Papers\icassp2011_dbn_vs_mlp\DB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6903" y="2684325"/>
            <a:ext cx="2231807" cy="20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24665" y="1748429"/>
            <a:ext cx="2116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Phone</a:t>
            </a:r>
          </a:p>
          <a:p>
            <a:pPr algn="ctr"/>
            <a:r>
              <a:rPr lang="en-US" dirty="0" smtClean="0"/>
              <a:t>probabilities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 bwMode="auto">
          <a:xfrm rot="16200000">
            <a:off x="5120640" y="1857354"/>
            <a:ext cx="579119" cy="613146"/>
          </a:xfrm>
          <a:prstGeom prst="downArrow">
            <a:avLst>
              <a:gd name="adj1" fmla="val 27968"/>
              <a:gd name="adj2" fmla="val 53672"/>
            </a:avLst>
          </a:prstGeom>
          <a:solidFill>
            <a:schemeClr val="accent3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6773" y="1933094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HMM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713392" y="5424380"/>
            <a:ext cx="582161" cy="1093378"/>
          </a:xfrm>
          <a:prstGeom prst="rect">
            <a:avLst/>
          </a:prstGeom>
          <a:solidFill>
            <a:schemeClr val="tx2">
              <a:alpha val="59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scale (TIMIT)</a:t>
            </a:r>
          </a:p>
          <a:p>
            <a:pPr lvl="1"/>
            <a:r>
              <a:rPr lang="en-US" dirty="0" smtClean="0"/>
              <a:t>Many papers, most </a:t>
            </a:r>
            <a:r>
              <a:rPr lang="en-US" dirty="0" smtClean="0"/>
              <a:t>recent: </a:t>
            </a:r>
          </a:p>
          <a:p>
            <a:pPr marL="457200" lvl="1" indent="0">
              <a:buNone/>
            </a:pPr>
            <a:r>
              <a:rPr lang="en-US" dirty="0" smtClean="0"/>
              <a:t>[</a:t>
            </a:r>
            <a:r>
              <a:rPr lang="en-US" dirty="0" smtClean="0"/>
              <a:t>Deng et al, </a:t>
            </a:r>
            <a:r>
              <a:rPr lang="en-US" dirty="0" smtClean="0"/>
              <a:t>Interspeech11</a:t>
            </a:r>
            <a:r>
              <a:rPr lang="en-US" dirty="0" smtClean="0"/>
              <a:t>]</a:t>
            </a:r>
          </a:p>
          <a:p>
            <a:r>
              <a:rPr lang="en-US" dirty="0" smtClean="0"/>
              <a:t>Small scale (Aurora)</a:t>
            </a:r>
          </a:p>
          <a:p>
            <a:pPr lvl="1"/>
            <a:r>
              <a:rPr lang="en-US" dirty="0" smtClean="0"/>
              <a:t>50% rel. </a:t>
            </a:r>
            <a:r>
              <a:rPr lang="en-US" dirty="0" err="1" smtClean="0"/>
              <a:t>impr</a:t>
            </a:r>
            <a:r>
              <a:rPr lang="en-US" dirty="0" smtClean="0"/>
              <a:t>. [</a:t>
            </a:r>
            <a:r>
              <a:rPr lang="en-US" dirty="0" err="1" smtClean="0"/>
              <a:t>Vinyals</a:t>
            </a:r>
            <a:r>
              <a:rPr lang="en-US" dirty="0" smtClean="0"/>
              <a:t> et al, ICASSP11/12]</a:t>
            </a:r>
          </a:p>
          <a:p>
            <a:r>
              <a:rPr lang="en-US" dirty="0" smtClean="0"/>
              <a:t>~Med/</a:t>
            </a:r>
            <a:r>
              <a:rPr lang="en-US" dirty="0" err="1" smtClean="0"/>
              <a:t>Lg</a:t>
            </a:r>
            <a:r>
              <a:rPr lang="en-US" dirty="0" smtClean="0"/>
              <a:t> scale (Switchboard)</a:t>
            </a:r>
          </a:p>
          <a:p>
            <a:pPr lvl="1"/>
            <a:r>
              <a:rPr lang="en-US" dirty="0" smtClean="0"/>
              <a:t>30% rel. </a:t>
            </a:r>
            <a:r>
              <a:rPr lang="en-US" dirty="0" err="1" smtClean="0"/>
              <a:t>impr</a:t>
            </a:r>
            <a:r>
              <a:rPr lang="en-US" dirty="0" smtClean="0"/>
              <a:t>. [</a:t>
            </a:r>
            <a:r>
              <a:rPr lang="en-US" dirty="0" err="1" smtClean="0"/>
              <a:t>Seide</a:t>
            </a:r>
            <a:r>
              <a:rPr lang="en-US" dirty="0" smtClean="0"/>
              <a:t> et al, Interspeech11]</a:t>
            </a:r>
          </a:p>
          <a:p>
            <a:pPr lvl="1"/>
            <a:endParaRPr lang="en-US" dirty="0"/>
          </a:p>
          <a:p>
            <a:r>
              <a:rPr lang="en-US" dirty="0" smtClean="0"/>
              <a:t>… more to come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ASR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strength vs. generalization error</a:t>
            </a:r>
          </a:p>
          <a:p>
            <a:r>
              <a:rPr lang="en-US" dirty="0" smtClean="0"/>
              <a:t>Deep architectures: more parameters more efficiently… Why?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deep better?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75" y="2895600"/>
            <a:ext cx="5532051" cy="371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relevant work by B. </a:t>
            </a:r>
            <a:r>
              <a:rPr lang="en-US" dirty="0" err="1" smtClean="0"/>
              <a:t>Olshausen</a:t>
            </a:r>
            <a:r>
              <a:rPr lang="en-US" dirty="0" smtClean="0"/>
              <a:t> (1997!)</a:t>
            </a:r>
          </a:p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/>
              <a:t>Sparse Coding with an </a:t>
            </a:r>
            <a:r>
              <a:rPr lang="en-US" i="1" dirty="0" err="1"/>
              <a:t>Overcomplete</a:t>
            </a:r>
            <a:r>
              <a:rPr lang="en-US" i="1" dirty="0"/>
              <a:t> Basis Set: A Strategy Employed by V1</a:t>
            </a:r>
            <a:r>
              <a:rPr lang="en-US" i="1" dirty="0" smtClean="0"/>
              <a:t>?”</a:t>
            </a:r>
          </a:p>
          <a:p>
            <a:r>
              <a:rPr lang="en-US" dirty="0" smtClean="0"/>
              <a:t>Take a bunch of random natural images, do unsupervised learning, you recover filters that look exactly the same as V1!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how the brain really works?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2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knew about NN for very long, why the hype now?</a:t>
            </a:r>
          </a:p>
          <a:p>
            <a:pPr lvl="1"/>
            <a:r>
              <a:rPr lang="en-US" dirty="0" smtClean="0"/>
              <a:t>Computational power?</a:t>
            </a:r>
          </a:p>
          <a:p>
            <a:pPr lvl="1"/>
            <a:r>
              <a:rPr lang="en-US" dirty="0" smtClean="0"/>
              <a:t>More data available?</a:t>
            </a:r>
          </a:p>
          <a:p>
            <a:pPr lvl="1"/>
            <a:r>
              <a:rPr lang="en-US" dirty="0" smtClean="0"/>
              <a:t>Connection with neuroscience?</a:t>
            </a:r>
          </a:p>
          <a:p>
            <a:r>
              <a:rPr lang="en-US" dirty="0" smtClean="0"/>
              <a:t>Can we computationally emulate a brain?</a:t>
            </a:r>
          </a:p>
          <a:p>
            <a:pPr lvl="1"/>
            <a:r>
              <a:rPr lang="en-US" dirty="0" smtClean="0"/>
              <a:t>~10^11 </a:t>
            </a:r>
            <a:r>
              <a:rPr lang="en-US" dirty="0" smtClean="0"/>
              <a:t>neurons, </a:t>
            </a:r>
            <a:r>
              <a:rPr lang="en-US" dirty="0" smtClean="0"/>
              <a:t>~10^15 connections</a:t>
            </a:r>
          </a:p>
          <a:p>
            <a:pPr lvl="2"/>
            <a:r>
              <a:rPr lang="en-US" dirty="0" smtClean="0"/>
              <a:t>Biggest NN: ~10^4 neurons, ~</a:t>
            </a:r>
            <a:r>
              <a:rPr lang="en-US" smtClean="0"/>
              <a:t>10^8 connections</a:t>
            </a:r>
            <a:endParaRPr lang="en-US" dirty="0" smtClean="0"/>
          </a:p>
          <a:p>
            <a:pPr lvl="1"/>
            <a:r>
              <a:rPr lang="en-US" dirty="0" smtClean="0"/>
              <a:t>Many connections flow backwards</a:t>
            </a:r>
          </a:p>
          <a:p>
            <a:pPr lvl="1"/>
            <a:r>
              <a:rPr lang="en-US" dirty="0" smtClean="0"/>
              <a:t>Brain understanding is far from complete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Criticisms/open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2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499" y="180975"/>
            <a:ext cx="16038761" cy="62865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7170" name="Picture 2" descr="C:\Users\vinyals\AppData\Local\Microsoft\Windows\Temporary Internet Files\Content.IE5\MFC3ZY7F\MC90043441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981200"/>
            <a:ext cx="3387725" cy="381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9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my biased view about deep learning and, more generally, machine learning past and current research!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hot topic… isn’t it?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deeplearning.net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talk?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799"/>
            <a:ext cx="5791200" cy="359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7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x be a signal (or features in machine learning jargon), want to find a function f that maps x to an output y:</a:t>
            </a:r>
          </a:p>
          <a:p>
            <a:pPr lvl="1"/>
            <a:r>
              <a:rPr lang="en-US" dirty="0" smtClean="0"/>
              <a:t>Waveform “x” to sentence “y” (ASR)</a:t>
            </a:r>
          </a:p>
          <a:p>
            <a:pPr lvl="1"/>
            <a:r>
              <a:rPr lang="en-US" dirty="0" smtClean="0"/>
              <a:t>Image “x” to face detection “y” (CV)</a:t>
            </a:r>
          </a:p>
          <a:p>
            <a:pPr lvl="1"/>
            <a:r>
              <a:rPr lang="en-US" dirty="0" smtClean="0"/>
              <a:t>Weather measurements “x” to forecast “y” (…)</a:t>
            </a:r>
          </a:p>
          <a:p>
            <a:r>
              <a:rPr lang="en-US" dirty="0" smtClean="0"/>
              <a:t>Machine learning approach:</a:t>
            </a:r>
          </a:p>
          <a:p>
            <a:pPr lvl="1"/>
            <a:r>
              <a:rPr lang="en-US" dirty="0" smtClean="0"/>
              <a:t>Get as many (</a:t>
            </a:r>
            <a:r>
              <a:rPr lang="en-US" dirty="0" err="1" smtClean="0"/>
              <a:t>x,y</a:t>
            </a:r>
            <a:r>
              <a:rPr lang="en-US" dirty="0" smtClean="0"/>
              <a:t>) pairs as possible, and find f minimizing some loss over the training </a:t>
            </a:r>
            <a:r>
              <a:rPr lang="en-US" dirty="0" smtClean="0"/>
              <a:t>pairs</a:t>
            </a:r>
          </a:p>
          <a:p>
            <a:pPr lvl="2"/>
            <a:r>
              <a:rPr lang="en-US" dirty="0" smtClean="0"/>
              <a:t>Supervised</a:t>
            </a:r>
          </a:p>
          <a:p>
            <a:pPr lvl="2"/>
            <a:r>
              <a:rPr lang="en-US" dirty="0" smtClean="0"/>
              <a:t>Unsupervised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step back to a ML formulation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r>
              <a:rPr lang="en-US" sz="1400" dirty="0" smtClean="0"/>
              <a:t>(slide credit: Eric Xing, CMU)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600200"/>
            <a:ext cx="766762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75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approximation </a:t>
            </a:r>
            <a:r>
              <a:rPr lang="en-US" dirty="0" err="1" smtClean="0"/>
              <a:t>thm</a:t>
            </a:r>
            <a:r>
              <a:rPr lang="en-US" dirty="0" smtClean="0"/>
              <a:t>.:</a:t>
            </a:r>
          </a:p>
          <a:p>
            <a:pPr lvl="1"/>
            <a:r>
              <a:rPr lang="en-US" dirty="0" smtClean="0"/>
              <a:t>We can approximate any (continuous) function on a compact set with a single hidden neural network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Can’t we do everything with NNs?</a:t>
            </a:r>
            <a:endParaRPr lang="en-US" dirty="0"/>
          </a:p>
        </p:txBody>
      </p:sp>
      <p:pic>
        <p:nvPicPr>
          <p:cNvPr id="2051" name="Picture 3" descr="C:\Users\vinyals\Documents\My Dropbox\Papers\icassp2011_dbn_vs_mlp\ML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82" y="3276600"/>
            <a:ext cx="2493551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has two (possibly more) meanings:</a:t>
            </a:r>
          </a:p>
          <a:p>
            <a:pPr lvl="1"/>
            <a:r>
              <a:rPr lang="en-US" dirty="0" smtClean="0"/>
              <a:t>Use many layers in a NN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Train each layer in an unsupervised fashion</a:t>
            </a:r>
          </a:p>
          <a:p>
            <a:r>
              <a:rPr lang="en-US" dirty="0" smtClean="0"/>
              <a:t>G. Hinton (U. of T.) et al made these two ideas famous in his 2006 Science paper.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</a:t>
            </a:r>
            <a:endParaRPr lang="en-US" dirty="0"/>
          </a:p>
        </p:txBody>
      </p:sp>
      <p:pic>
        <p:nvPicPr>
          <p:cNvPr id="3074" name="Picture 2" descr="C:\Users\vinyals\Documents\My Dropbox\Papers\icassp2011_dbn_vs_mlp\DB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07535"/>
            <a:ext cx="2231807" cy="20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 Science paper (G. Hinton et al)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75660"/>
            <a:ext cx="69346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2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results using Deep Learning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143000"/>
            <a:ext cx="7248525" cy="551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My Green Theme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92D050"/>
      </a:accent1>
      <a:accent2>
        <a:srgbClr val="FFCF01"/>
      </a:accent2>
      <a:accent3>
        <a:srgbClr val="D8D8D8"/>
      </a:accent3>
      <a:accent4>
        <a:srgbClr val="0070C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95000"/>
          </a:schemeClr>
        </a:solidFill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2009-09-04T20:38:54Z</outs:dateTime>
      <outs:isPinned>true</outs:isPinned>
    </outs:relatedDate>
    <outs:relatedDate>
      <outs:type>2</outs:type>
      <outs:displayName>Created</outs:displayName>
      <outs:dateTime>2001-08-31T15:57:54Z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Dan Bohus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Dan Bohus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79D90D98-F670-415A-82E5-C6447A93E3C9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1226133</TotalTime>
  <Words>463</Words>
  <Application>Microsoft Office PowerPoint</Application>
  <PresentationFormat>On-screen Show (4:3)</PresentationFormat>
  <Paragraphs>86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Blends</vt:lpstr>
      <vt:lpstr>Deep Learning and its applications to Speech </vt:lpstr>
      <vt:lpstr>Disclaimer</vt:lpstr>
      <vt:lpstr>Why this talk?</vt:lpstr>
      <vt:lpstr>Let’s step back to a ML formulation</vt:lpstr>
      <vt:lpstr>NN</vt:lpstr>
      <vt:lpstr>Can’t we do everything with NNs?</vt:lpstr>
      <vt:lpstr>Deep Learning</vt:lpstr>
      <vt:lpstr>2006 Science paper (G. Hinton et al)</vt:lpstr>
      <vt:lpstr>Great results using Deep Learning</vt:lpstr>
      <vt:lpstr>Deep Learning in Speech</vt:lpstr>
      <vt:lpstr>Some interesting ASR results</vt:lpstr>
      <vt:lpstr>Why is deep better?</vt:lpstr>
      <vt:lpstr>Is this how the brain really works?</vt:lpstr>
      <vt:lpstr>Criticisms/open questions</vt:lpstr>
      <vt:lpstr>Questions?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This Conversation on Track?</dc:title>
  <dc:creator>Dan Bohus</dc:creator>
  <cp:lastModifiedBy>vinyals</cp:lastModifiedBy>
  <cp:revision>4065</cp:revision>
  <dcterms:created xsi:type="dcterms:W3CDTF">2001-08-31T15:57:54Z</dcterms:created>
  <dcterms:modified xsi:type="dcterms:W3CDTF">2012-02-13T16:36:37Z</dcterms:modified>
</cp:coreProperties>
</file>