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294" r:id="rId3"/>
    <p:sldId id="259" r:id="rId4"/>
    <p:sldId id="268" r:id="rId5"/>
    <p:sldId id="419" r:id="rId6"/>
    <p:sldId id="261" r:id="rId7"/>
    <p:sldId id="263" r:id="rId8"/>
    <p:sldId id="420" r:id="rId9"/>
    <p:sldId id="391" r:id="rId10"/>
    <p:sldId id="392" r:id="rId11"/>
    <p:sldId id="393" r:id="rId12"/>
    <p:sldId id="434" r:id="rId13"/>
    <p:sldId id="435" r:id="rId14"/>
    <p:sldId id="438" r:id="rId15"/>
    <p:sldId id="400" r:id="rId16"/>
    <p:sldId id="398" r:id="rId17"/>
    <p:sldId id="404" r:id="rId18"/>
    <p:sldId id="433" r:id="rId19"/>
    <p:sldId id="440" r:id="rId20"/>
    <p:sldId id="439" r:id="rId21"/>
    <p:sldId id="286" r:id="rId22"/>
    <p:sldId id="287" r:id="rId23"/>
    <p:sldId id="441" r:id="rId24"/>
    <p:sldId id="442" r:id="rId25"/>
    <p:sldId id="443" r:id="rId26"/>
    <p:sldId id="460" r:id="rId27"/>
    <p:sldId id="465" r:id="rId28"/>
    <p:sldId id="466" r:id="rId29"/>
    <p:sldId id="467" r:id="rId30"/>
    <p:sldId id="480" r:id="rId31"/>
    <p:sldId id="469" r:id="rId32"/>
    <p:sldId id="470" r:id="rId33"/>
    <p:sldId id="471" r:id="rId34"/>
    <p:sldId id="472" r:id="rId35"/>
    <p:sldId id="475" r:id="rId36"/>
    <p:sldId id="463" r:id="rId37"/>
    <p:sldId id="481" r:id="rId38"/>
    <p:sldId id="396" r:id="rId39"/>
    <p:sldId id="446" r:id="rId40"/>
    <p:sldId id="447" r:id="rId41"/>
    <p:sldId id="399" r:id="rId42"/>
    <p:sldId id="448" r:id="rId43"/>
    <p:sldId id="449" r:id="rId44"/>
    <p:sldId id="450" r:id="rId45"/>
    <p:sldId id="451" r:id="rId46"/>
    <p:sldId id="452" r:id="rId47"/>
    <p:sldId id="453" r:id="rId48"/>
    <p:sldId id="454" r:id="rId49"/>
    <p:sldId id="455" r:id="rId50"/>
    <p:sldId id="456" r:id="rId51"/>
    <p:sldId id="457" r:id="rId52"/>
    <p:sldId id="410" r:id="rId53"/>
    <p:sldId id="458" r:id="rId54"/>
    <p:sldId id="459" r:id="rId55"/>
    <p:sldId id="412" r:id="rId56"/>
    <p:sldId id="461" r:id="rId57"/>
    <p:sldId id="462" r:id="rId58"/>
    <p:sldId id="270" r:id="rId59"/>
    <p:sldId id="408" r:id="rId60"/>
    <p:sldId id="283" r:id="rId61"/>
    <p:sldId id="411" r:id="rId62"/>
    <p:sldId id="403" r:id="rId63"/>
    <p:sldId id="479" r:id="rId64"/>
    <p:sldId id="473" r:id="rId65"/>
    <p:sldId id="474" r:id="rId66"/>
    <p:sldId id="269" r:id="rId67"/>
    <p:sldId id="429" r:id="rId68"/>
    <p:sldId id="444" r:id="rId69"/>
    <p:sldId id="436" r:id="rId70"/>
    <p:sldId id="415" r:id="rId71"/>
    <p:sldId id="413" r:id="rId72"/>
    <p:sldId id="414" r:id="rId73"/>
    <p:sldId id="416"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A28"/>
    <a:srgbClr val="F15A2A"/>
    <a:srgbClr val="387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90"/>
    <p:restoredTop sz="86860"/>
  </p:normalViewPr>
  <p:slideViewPr>
    <p:cSldViewPr snapToGrid="0" snapToObjects="1">
      <p:cViewPr varScale="1">
        <p:scale>
          <a:sx n="72" d="100"/>
          <a:sy n="72"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char_lm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word_lm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teacher_student_dim_test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teacher_student_dim_test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teacher_student_dim_testin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teacher_student_dim_testin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teacher_student_dim_testing.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char_lm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char_lm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char_lm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char_lm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word_lm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word_lm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word_lm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hestnessjoel/Baidu/analytical%20models/project_loghalf/learning_limits_paper/data/learning_limits_word_lm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Different Learning curves for sequence steps 1, 2, 3, 4, 5</a:t>
            </a:r>
          </a:p>
          <a:p>
            <a:pPr>
              <a:defRPr sz="1800" b="1"/>
            </a:pP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069350167436"/>
          <c:y val="7.2183530534618998E-2"/>
          <c:w val="0.82281858086704696"/>
          <c:h val="0.72982215474003131"/>
        </c:manualLayout>
      </c:layout>
      <c:scatterChart>
        <c:scatterStyle val="lineMarker"/>
        <c:varyColors val="0"/>
        <c:ser>
          <c:idx val="0"/>
          <c:order val="0"/>
          <c:tx>
            <c:v>Timestep 1</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2.9976579559526733E-3"/>
                  <c:y val="-0.35256449495196213"/>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'Char-Loss-per-Timestep'!$C$2:$C$9</c:f>
              <c:numCache>
                <c:formatCode>#,##0.00000000000000</c:formatCode>
                <c:ptCount val="8"/>
                <c:pt idx="0">
                  <c:v>1.5855472087860101</c:v>
                </c:pt>
                <c:pt idx="1">
                  <c:v>1.5598331689834599</c:v>
                </c:pt>
                <c:pt idx="2">
                  <c:v>1.54818570613861</c:v>
                </c:pt>
                <c:pt idx="3">
                  <c:v>1.51101493835449</c:v>
                </c:pt>
                <c:pt idx="4">
                  <c:v>1.49799072742462</c:v>
                </c:pt>
                <c:pt idx="5">
                  <c:v>1.49188244342804</c:v>
                </c:pt>
                <c:pt idx="6">
                  <c:v>1.4910085201263401</c:v>
                </c:pt>
                <c:pt idx="7">
                  <c:v>1.48736596107483</c:v>
                </c:pt>
              </c:numCache>
            </c:numRef>
          </c:yVal>
          <c:smooth val="0"/>
          <c:extLst>
            <c:ext xmlns:c16="http://schemas.microsoft.com/office/drawing/2014/chart" uri="{C3380CC4-5D6E-409C-BE32-E72D297353CC}">
              <c16:uniqueId val="{00000001-72E6-6141-925B-FECCF734ED24}"/>
            </c:ext>
          </c:extLst>
        </c:ser>
        <c:dLbls>
          <c:showLegendKey val="0"/>
          <c:showVal val="0"/>
          <c:showCatName val="0"/>
          <c:showSerName val="0"/>
          <c:showPercent val="0"/>
          <c:showBubbleSize val="0"/>
        </c:dLbls>
        <c:axId val="-124435792"/>
        <c:axId val="-125824944"/>
      </c:scatterChart>
      <c:valAx>
        <c:axId val="-124435792"/>
        <c:scaling>
          <c:logBase val="2"/>
          <c:orientation val="minMax"/>
          <c:max val="70000000"/>
          <c:min val="3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Datset Size (#Characters)</a:t>
                </a:r>
              </a:p>
            </c:rich>
          </c:tx>
          <c:layout>
            <c:manualLayout>
              <c:xMode val="edge"/>
              <c:yMode val="edge"/>
              <c:x val="0.36750950312245401"/>
              <c:y val="0.860729574578579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824944"/>
        <c:crosses val="autoZero"/>
        <c:crossBetween val="midCat"/>
        <c:majorUnit val="2"/>
        <c:min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25824944"/>
        <c:scaling>
          <c:logBase val="2"/>
          <c:orientation val="minMax"/>
          <c:max val="2.2999999999999998"/>
          <c:min val="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 Validation Loss (bits/char)</a:t>
                </a:r>
                <a:r>
                  <a:rPr lang="en-US" sz="1800" b="0" i="0" u="none" strike="noStrike" baseline="0" dirty="0">
                    <a:effectLst/>
                  </a:rPr>
                  <a:t> (log)</a:t>
                </a:r>
                <a:r>
                  <a:rPr lang="en-US" sz="1800" b="0" i="0" u="none" strike="noStrike" baseline="0" dirty="0"/>
                  <a:t> </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435792"/>
        <c:crosses val="autoZero"/>
        <c:crossBetween val="midCat"/>
      </c:valAx>
      <c:spPr>
        <a:noFill/>
        <a:ln>
          <a:noFill/>
        </a:ln>
        <a:effectLst/>
      </c:spPr>
    </c:plotArea>
    <c:legend>
      <c:legendPos val="b"/>
      <c:layout>
        <c:manualLayout>
          <c:xMode val="edge"/>
          <c:yMode val="edge"/>
          <c:x val="9.7600130964357133E-3"/>
          <c:y val="0.9167099175226282"/>
          <c:w val="0.96874334946624108"/>
          <c:h val="6.8096620052778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Shifting</a:t>
            </a:r>
            <a:r>
              <a:rPr lang="en-US" sz="1800" baseline="0" dirty="0"/>
              <a:t> Data Set Characteristics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25216002520591E-2"/>
          <c:y val="9.1129909554169899E-2"/>
          <c:w val="0.82394266732216614"/>
          <c:h val="0.73349418221118101"/>
        </c:manualLayout>
      </c:layout>
      <c:scatterChart>
        <c:scatterStyle val="lineMarker"/>
        <c:varyColors val="0"/>
        <c:ser>
          <c:idx val="0"/>
          <c:order val="0"/>
          <c:tx>
            <c:strRef>
              <c:f>'Data Set Effects'!$D$5</c:f>
              <c:strCache>
                <c:ptCount val="1"/>
                <c:pt idx="0">
                  <c:v>Billion Word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3.4088805909570599E-2"/>
                  <c:y val="1.85126391286651E-2"/>
                </c:manualLayout>
              </c:layout>
              <c:numFmt formatCode="#,##0.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'Data Set Effects'!$C$6:$C$47</c:f>
              <c:numCache>
                <c:formatCode>General</c:formatCode>
                <c:ptCount val="42"/>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7291</c:v>
                </c:pt>
                <c:pt idx="15">
                  <c:v>14830</c:v>
                </c:pt>
                <c:pt idx="16">
                  <c:v>29766</c:v>
                </c:pt>
                <c:pt idx="17">
                  <c:v>72506</c:v>
                </c:pt>
                <c:pt idx="18">
                  <c:v>149148</c:v>
                </c:pt>
                <c:pt idx="19">
                  <c:v>303243</c:v>
                </c:pt>
                <c:pt idx="20">
                  <c:v>745493</c:v>
                </c:pt>
                <c:pt idx="21">
                  <c:v>1491950</c:v>
                </c:pt>
                <c:pt idx="22">
                  <c:v>2960898</c:v>
                </c:pt>
                <c:pt idx="23">
                  <c:v>7380998</c:v>
                </c:pt>
                <c:pt idx="24">
                  <c:v>14753909</c:v>
                </c:pt>
                <c:pt idx="25">
                  <c:v>29474873</c:v>
                </c:pt>
                <c:pt idx="26">
                  <c:v>73794741</c:v>
                </c:pt>
                <c:pt idx="27">
                  <c:v>147770685</c:v>
                </c:pt>
                <c:pt idx="28">
                  <c:v>7746</c:v>
                </c:pt>
                <c:pt idx="29">
                  <c:v>15172</c:v>
                </c:pt>
                <c:pt idx="30">
                  <c:v>29803</c:v>
                </c:pt>
                <c:pt idx="31">
                  <c:v>76551</c:v>
                </c:pt>
                <c:pt idx="32">
                  <c:v>152500</c:v>
                </c:pt>
                <c:pt idx="33">
                  <c:v>307830</c:v>
                </c:pt>
                <c:pt idx="34">
                  <c:v>740496</c:v>
                </c:pt>
                <c:pt idx="35">
                  <c:v>1479498</c:v>
                </c:pt>
                <c:pt idx="36">
                  <c:v>2955939</c:v>
                </c:pt>
                <c:pt idx="37">
                  <c:v>7382784</c:v>
                </c:pt>
                <c:pt idx="38">
                  <c:v>14762128</c:v>
                </c:pt>
                <c:pt idx="39">
                  <c:v>29543279</c:v>
                </c:pt>
                <c:pt idx="40">
                  <c:v>73829068</c:v>
                </c:pt>
                <c:pt idx="41">
                  <c:v>147642741</c:v>
                </c:pt>
              </c:numCache>
            </c:numRef>
          </c:xVal>
          <c:yVal>
            <c:numRef>
              <c:f>'Data Set Effects'!$D$6:$D$47</c:f>
              <c:numCache>
                <c:formatCode>General</c:formatCode>
                <c:ptCount val="42"/>
                <c:pt idx="0">
                  <c:v>6.3708286346180092</c:v>
                </c:pt>
                <c:pt idx="1">
                  <c:v>6.0790678322187652</c:v>
                </c:pt>
                <c:pt idx="2">
                  <c:v>5.9085475041544848</c:v>
                </c:pt>
                <c:pt idx="3">
                  <c:v>5.5468869199933382</c:v>
                </c:pt>
                <c:pt idx="4">
                  <c:v>5.3295204472904176</c:v>
                </c:pt>
                <c:pt idx="5">
                  <c:v>5.1294785083054428</c:v>
                </c:pt>
                <c:pt idx="6">
                  <c:v>4.8161925718918885</c:v>
                </c:pt>
                <c:pt idx="7">
                  <c:v>4.6210041642906194</c:v>
                </c:pt>
                <c:pt idx="8">
                  <c:v>4.401522842479384</c:v>
                </c:pt>
                <c:pt idx="9">
                  <c:v>4.133180586007299</c:v>
                </c:pt>
                <c:pt idx="10">
                  <c:v>3.9511283273087261</c:v>
                </c:pt>
                <c:pt idx="11">
                  <c:v>3.7779886291857121</c:v>
                </c:pt>
                <c:pt idx="12">
                  <c:v>3.5973944489917082</c:v>
                </c:pt>
                <c:pt idx="13">
                  <c:v>3.4755315187148588</c:v>
                </c:pt>
              </c:numCache>
            </c:numRef>
          </c:yVal>
          <c:smooth val="0"/>
          <c:extLst>
            <c:ext xmlns:c16="http://schemas.microsoft.com/office/drawing/2014/chart" uri="{C3380CC4-5D6E-409C-BE32-E72D297353CC}">
              <c16:uniqueId val="{00000001-CBCE-CD4A-A43D-F07B5635E8C9}"/>
            </c:ext>
          </c:extLst>
        </c:ser>
        <c:ser>
          <c:idx val="1"/>
          <c:order val="1"/>
          <c:tx>
            <c:strRef>
              <c:f>'Data Set Effects'!$E$5</c:f>
              <c:strCache>
                <c:ptCount val="1"/>
                <c:pt idx="0">
                  <c:v>Common Crawl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1.7108095955466848E-2"/>
                  <c:y val="-0.10289495599089239"/>
                </c:manualLayout>
              </c:layout>
              <c:numFmt formatCode="#,##0.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'Data Set Effects'!$C$6:$C$47</c:f>
              <c:numCache>
                <c:formatCode>General</c:formatCode>
                <c:ptCount val="42"/>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7291</c:v>
                </c:pt>
                <c:pt idx="15">
                  <c:v>14830</c:v>
                </c:pt>
                <c:pt idx="16">
                  <c:v>29766</c:v>
                </c:pt>
                <c:pt idx="17">
                  <c:v>72506</c:v>
                </c:pt>
                <c:pt idx="18">
                  <c:v>149148</c:v>
                </c:pt>
                <c:pt idx="19">
                  <c:v>303243</c:v>
                </c:pt>
                <c:pt idx="20">
                  <c:v>745493</c:v>
                </c:pt>
                <c:pt idx="21">
                  <c:v>1491950</c:v>
                </c:pt>
                <c:pt idx="22">
                  <c:v>2960898</c:v>
                </c:pt>
                <c:pt idx="23">
                  <c:v>7380998</c:v>
                </c:pt>
                <c:pt idx="24">
                  <c:v>14753909</c:v>
                </c:pt>
                <c:pt idx="25">
                  <c:v>29474873</c:v>
                </c:pt>
                <c:pt idx="26">
                  <c:v>73794741</c:v>
                </c:pt>
                <c:pt idx="27">
                  <c:v>147770685</c:v>
                </c:pt>
                <c:pt idx="28">
                  <c:v>7746</c:v>
                </c:pt>
                <c:pt idx="29">
                  <c:v>15172</c:v>
                </c:pt>
                <c:pt idx="30">
                  <c:v>29803</c:v>
                </c:pt>
                <c:pt idx="31">
                  <c:v>76551</c:v>
                </c:pt>
                <c:pt idx="32">
                  <c:v>152500</c:v>
                </c:pt>
                <c:pt idx="33">
                  <c:v>307830</c:v>
                </c:pt>
                <c:pt idx="34">
                  <c:v>740496</c:v>
                </c:pt>
                <c:pt idx="35">
                  <c:v>1479498</c:v>
                </c:pt>
                <c:pt idx="36">
                  <c:v>2955939</c:v>
                </c:pt>
                <c:pt idx="37">
                  <c:v>7382784</c:v>
                </c:pt>
                <c:pt idx="38">
                  <c:v>14762128</c:v>
                </c:pt>
                <c:pt idx="39">
                  <c:v>29543279</c:v>
                </c:pt>
                <c:pt idx="40">
                  <c:v>73829068</c:v>
                </c:pt>
                <c:pt idx="41">
                  <c:v>147642741</c:v>
                </c:pt>
              </c:numCache>
            </c:numRef>
          </c:xVal>
          <c:yVal>
            <c:numRef>
              <c:f>'Data Set Effects'!$E$6:$E$47</c:f>
              <c:numCache>
                <c:formatCode>General</c:formatCode>
                <c:ptCount val="42"/>
                <c:pt idx="14">
                  <c:v>6.6578171888275142</c:v>
                </c:pt>
                <c:pt idx="15">
                  <c:v>6.5486015511096509</c:v>
                </c:pt>
                <c:pt idx="16">
                  <c:v>6.3584555965803258</c:v>
                </c:pt>
                <c:pt idx="17">
                  <c:v>6.1211827412232243</c:v>
                </c:pt>
                <c:pt idx="18">
                  <c:v>5.9272246480450672</c:v>
                </c:pt>
                <c:pt idx="19">
                  <c:v>5.7624695343363381</c:v>
                </c:pt>
                <c:pt idx="20">
                  <c:v>5.5479743108498685</c:v>
                </c:pt>
                <c:pt idx="21">
                  <c:v>5.3654291365391078</c:v>
                </c:pt>
                <c:pt idx="22">
                  <c:v>5.1954149384272563</c:v>
                </c:pt>
                <c:pt idx="23">
                  <c:v>4.9750357499227649</c:v>
                </c:pt>
                <c:pt idx="24">
                  <c:v>4.8079477513494284</c:v>
                </c:pt>
                <c:pt idx="25">
                  <c:v>4.6558918170072703</c:v>
                </c:pt>
                <c:pt idx="26">
                  <c:v>4.4902754751028784</c:v>
                </c:pt>
                <c:pt idx="27">
                  <c:v>4.3529196053675756</c:v>
                </c:pt>
              </c:numCache>
            </c:numRef>
          </c:yVal>
          <c:smooth val="0"/>
          <c:extLst>
            <c:ext xmlns:c16="http://schemas.microsoft.com/office/drawing/2014/chart" uri="{C3380CC4-5D6E-409C-BE32-E72D297353CC}">
              <c16:uniqueId val="{00000003-CBCE-CD4A-A43D-F07B5635E8C9}"/>
            </c:ext>
          </c:extLst>
        </c:ser>
        <c:ser>
          <c:idx val="2"/>
          <c:order val="2"/>
          <c:tx>
            <c:strRef>
              <c:f>'Data Set Effects'!$F$5</c:f>
              <c:strCache>
                <c:ptCount val="1"/>
                <c:pt idx="0">
                  <c:v>Source Code</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power"/>
            <c:dispRSqr val="0"/>
            <c:dispEq val="1"/>
            <c:trendlineLbl>
              <c:layout>
                <c:manualLayout>
                  <c:x val="-2.1161222044245236E-2"/>
                  <c:y val="-8.9183852887598891E-2"/>
                </c:manualLayout>
              </c:layout>
              <c:numFmt formatCode="#,##0.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'Data Set Effects'!$C$6:$C$47</c:f>
              <c:numCache>
                <c:formatCode>General</c:formatCode>
                <c:ptCount val="42"/>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7291</c:v>
                </c:pt>
                <c:pt idx="15">
                  <c:v>14830</c:v>
                </c:pt>
                <c:pt idx="16">
                  <c:v>29766</c:v>
                </c:pt>
                <c:pt idx="17">
                  <c:v>72506</c:v>
                </c:pt>
                <c:pt idx="18">
                  <c:v>149148</c:v>
                </c:pt>
                <c:pt idx="19">
                  <c:v>303243</c:v>
                </c:pt>
                <c:pt idx="20">
                  <c:v>745493</c:v>
                </c:pt>
                <c:pt idx="21">
                  <c:v>1491950</c:v>
                </c:pt>
                <c:pt idx="22">
                  <c:v>2960898</c:v>
                </c:pt>
                <c:pt idx="23">
                  <c:v>7380998</c:v>
                </c:pt>
                <c:pt idx="24">
                  <c:v>14753909</c:v>
                </c:pt>
                <c:pt idx="25">
                  <c:v>29474873</c:v>
                </c:pt>
                <c:pt idx="26">
                  <c:v>73794741</c:v>
                </c:pt>
                <c:pt idx="27">
                  <c:v>147770685</c:v>
                </c:pt>
                <c:pt idx="28">
                  <c:v>7746</c:v>
                </c:pt>
                <c:pt idx="29">
                  <c:v>15172</c:v>
                </c:pt>
                <c:pt idx="30">
                  <c:v>29803</c:v>
                </c:pt>
                <c:pt idx="31">
                  <c:v>76551</c:v>
                </c:pt>
                <c:pt idx="32">
                  <c:v>152500</c:v>
                </c:pt>
                <c:pt idx="33">
                  <c:v>307830</c:v>
                </c:pt>
                <c:pt idx="34">
                  <c:v>740496</c:v>
                </c:pt>
                <c:pt idx="35">
                  <c:v>1479498</c:v>
                </c:pt>
                <c:pt idx="36">
                  <c:v>2955939</c:v>
                </c:pt>
                <c:pt idx="37">
                  <c:v>7382784</c:v>
                </c:pt>
                <c:pt idx="38">
                  <c:v>14762128</c:v>
                </c:pt>
                <c:pt idx="39">
                  <c:v>29543279</c:v>
                </c:pt>
                <c:pt idx="40">
                  <c:v>73829068</c:v>
                </c:pt>
                <c:pt idx="41">
                  <c:v>147642741</c:v>
                </c:pt>
              </c:numCache>
            </c:numRef>
          </c:xVal>
          <c:yVal>
            <c:numRef>
              <c:f>'Data Set Effects'!$F$6:$F$47</c:f>
              <c:numCache>
                <c:formatCode>General</c:formatCode>
                <c:ptCount val="42"/>
                <c:pt idx="28">
                  <c:v>4.0669391065314997</c:v>
                </c:pt>
                <c:pt idx="29">
                  <c:v>3.8427801026859854</c:v>
                </c:pt>
                <c:pt idx="30">
                  <c:v>3.6036483097512759</c:v>
                </c:pt>
                <c:pt idx="31">
                  <c:v>3.3350219659878566</c:v>
                </c:pt>
                <c:pt idx="32">
                  <c:v>3.171406787626152</c:v>
                </c:pt>
                <c:pt idx="33">
                  <c:v>3.0051874323247461</c:v>
                </c:pt>
                <c:pt idx="34">
                  <c:v>2.8258332367585934</c:v>
                </c:pt>
                <c:pt idx="35">
                  <c:v>2.7121086212297114</c:v>
                </c:pt>
                <c:pt idx="36">
                  <c:v>2.5952547069568657</c:v>
                </c:pt>
                <c:pt idx="37">
                  <c:v>2.4636830133363734</c:v>
                </c:pt>
                <c:pt idx="38">
                  <c:v>2.3728571459793772</c:v>
                </c:pt>
                <c:pt idx="39">
                  <c:v>2.2827904656658662</c:v>
                </c:pt>
                <c:pt idx="40">
                  <c:v>2.1965576883485158</c:v>
                </c:pt>
                <c:pt idx="41">
                  <c:v>2.1497835027360828</c:v>
                </c:pt>
              </c:numCache>
            </c:numRef>
          </c:yVal>
          <c:smooth val="0"/>
          <c:extLst>
            <c:ext xmlns:c16="http://schemas.microsoft.com/office/drawing/2014/chart" uri="{C3380CC4-5D6E-409C-BE32-E72D297353CC}">
              <c16:uniqueId val="{00000005-CBCE-CD4A-A43D-F07B5635E8C9}"/>
            </c:ext>
          </c:extLst>
        </c:ser>
        <c:dLbls>
          <c:showLegendKey val="0"/>
          <c:showVal val="0"/>
          <c:showCatName val="0"/>
          <c:showSerName val="0"/>
          <c:showPercent val="0"/>
          <c:showBubbleSize val="0"/>
        </c:dLbls>
        <c:axId val="83075696"/>
        <c:axId val="-315110512"/>
      </c:scatterChart>
      <c:valAx>
        <c:axId val="83075696"/>
        <c:scaling>
          <c:logBase val="2"/>
          <c:orientation val="minMax"/>
          <c:min val="5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Data Set Size,</a:t>
                </a:r>
                <a:r>
                  <a:rPr lang="en-US" sz="1800" baseline="0"/>
                  <a:t> Words (log)</a:t>
                </a:r>
              </a:p>
            </c:rich>
          </c:tx>
          <c:layout>
            <c:manualLayout>
              <c:xMode val="edge"/>
              <c:yMode val="edge"/>
              <c:x val="0.36844828569643667"/>
              <c:y val="0.8662954529996217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5110512"/>
        <c:crosses val="autoZero"/>
        <c:crossBetween val="midCat"/>
        <c:maj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15110512"/>
        <c:scaling>
          <c:logBase val="2"/>
          <c:orientation val="minMax"/>
          <c:max val="6.75"/>
          <c:min val="2.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a:t>
                </a:r>
                <a:r>
                  <a:rPr lang="en-US" sz="1800" baseline="0" dirty="0"/>
                  <a:t> Test Error, </a:t>
                </a:r>
                <a:r>
                  <a:rPr lang="en-US" sz="1800" baseline="0" dirty="0" err="1"/>
                  <a:t>Nats</a:t>
                </a:r>
                <a:r>
                  <a:rPr lang="en-US" sz="1800" baseline="0" dirty="0"/>
                  <a:t>/Word (log)</a:t>
                </a:r>
                <a:endParaRPr lang="en-US" sz="1800" dirty="0"/>
              </a:p>
            </c:rich>
          </c:tx>
          <c:layout>
            <c:manualLayout>
              <c:xMode val="edge"/>
              <c:yMode val="edge"/>
              <c:x val="0"/>
              <c:y val="0.2016169251916305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075696"/>
        <c:crosses val="autoZero"/>
        <c:crossBetween val="midCat"/>
      </c:valAx>
      <c:spPr>
        <a:noFill/>
        <a:ln>
          <a:noFill/>
        </a:ln>
        <a:effectLst/>
      </c:spPr>
    </c:plotArea>
    <c:legend>
      <c:legendPos val="b"/>
      <c:legendEntry>
        <c:idx val="3"/>
        <c:delete val="1"/>
      </c:legendEntry>
      <c:legendEntry>
        <c:idx val="4"/>
        <c:delete val="1"/>
      </c:legendEntry>
      <c:legendEntry>
        <c:idx val="5"/>
        <c:delete val="1"/>
      </c:legendEntry>
      <c:layout>
        <c:manualLayout>
          <c:xMode val="edge"/>
          <c:yMode val="edge"/>
          <c:x val="1.3057686025388185E-2"/>
          <c:y val="0.92545145760523195"/>
          <c:w val="0.97449798596832404"/>
          <c:h val="7.45485423947675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Partially Observable</a:t>
            </a:r>
            <a:r>
              <a:rPr lang="en-US" sz="1600" baseline="0" dirty="0"/>
              <a:t> Input Dimensions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34770353434913E-2"/>
          <c:y val="7.5690601604230301E-2"/>
          <c:w val="0.87005458901642674"/>
          <c:h val="0.82595348149647163"/>
        </c:manualLayout>
      </c:layout>
      <c:scatterChart>
        <c:scatterStyle val="lineMarker"/>
        <c:varyColors val="0"/>
        <c:ser>
          <c:idx val="8"/>
          <c:order val="0"/>
          <c:tx>
            <c:strRef>
              <c:f>'Rd 7- Masked inputs'!$AH$16</c:f>
              <c:strCache>
                <c:ptCount val="1"/>
                <c:pt idx="0">
                  <c:v>20</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inputs'!$AH$17:$AH$55</c:f>
              <c:numCache>
                <c:formatCode>0.000000</c:formatCode>
                <c:ptCount val="39"/>
                <c:pt idx="0">
                  <c:v>0.45530439677991302</c:v>
                </c:pt>
                <c:pt idx="1">
                  <c:v>0.437348514133029</c:v>
                </c:pt>
                <c:pt idx="2">
                  <c:v>0.43395164685371501</c:v>
                </c:pt>
                <c:pt idx="3">
                  <c:v>0.425966691601183</c:v>
                </c:pt>
                <c:pt idx="4">
                  <c:v>0.40155351058296501</c:v>
                </c:pt>
                <c:pt idx="5">
                  <c:v>0.37468508377815901</c:v>
                </c:pt>
                <c:pt idx="6">
                  <c:v>0.33159117646269698</c:v>
                </c:pt>
                <c:pt idx="7">
                  <c:v>0.28504061698913502</c:v>
                </c:pt>
                <c:pt idx="8">
                  <c:v>0.24547962708906601</c:v>
                </c:pt>
                <c:pt idx="9">
                  <c:v>0.20458924626729499</c:v>
                </c:pt>
                <c:pt idx="10">
                  <c:v>0.15754525320870499</c:v>
                </c:pt>
                <c:pt idx="11">
                  <c:v>0.12637742899231899</c:v>
                </c:pt>
                <c:pt idx="12">
                  <c:v>9.6547036800744307E-2</c:v>
                </c:pt>
                <c:pt idx="13">
                  <c:v>7.2910065346575695E-2</c:v>
                </c:pt>
                <c:pt idx="14">
                  <c:v>5.2272016351873202E-2</c:v>
                </c:pt>
                <c:pt idx="15">
                  <c:v>4.3463730230563997E-2</c:v>
                </c:pt>
                <c:pt idx="16">
                  <c:v>3.5653365285773002E-2</c:v>
                </c:pt>
                <c:pt idx="17">
                  <c:v>3.2341861724853503E-2</c:v>
                </c:pt>
                <c:pt idx="18">
                  <c:v>2.73587208428747E-2</c:v>
                </c:pt>
                <c:pt idx="19">
                  <c:v>2.6236199043892499E-2</c:v>
                </c:pt>
                <c:pt idx="20">
                  <c:v>2.4121199223303601E-2</c:v>
                </c:pt>
                <c:pt idx="21">
                  <c:v>2.3010487459143799E-2</c:v>
                </c:pt>
                <c:pt idx="22">
                  <c:v>2.2383643839309301E-2</c:v>
                </c:pt>
                <c:pt idx="23">
                  <c:v>2.19223853385094E-2</c:v>
                </c:pt>
                <c:pt idx="24">
                  <c:v>1.7483003211743901E-2</c:v>
                </c:pt>
                <c:pt idx="25">
                  <c:v>1.8257966760086598E-2</c:v>
                </c:pt>
                <c:pt idx="26">
                  <c:v>1.46075002717466E-2</c:v>
                </c:pt>
                <c:pt idx="27">
                  <c:v>1.40237269607493E-2</c:v>
                </c:pt>
                <c:pt idx="28">
                  <c:v>1.2535421815637E-2</c:v>
                </c:pt>
                <c:pt idx="29">
                  <c:v>1.1900853175742901E-2</c:v>
                </c:pt>
                <c:pt idx="30">
                  <c:v>1.0696641096832001E-2</c:v>
                </c:pt>
                <c:pt idx="31">
                  <c:v>9.9385063927452805E-3</c:v>
                </c:pt>
                <c:pt idx="32">
                  <c:v>8.9461008707682199E-3</c:v>
                </c:pt>
                <c:pt idx="33">
                  <c:v>7.92271007191051E-3</c:v>
                </c:pt>
                <c:pt idx="34">
                  <c:v>6.9700962788349797E-3</c:v>
                </c:pt>
                <c:pt idx="35">
                  <c:v>6.4049491399451102E-3</c:v>
                </c:pt>
                <c:pt idx="36">
                  <c:v>5.8601621597532197E-3</c:v>
                </c:pt>
                <c:pt idx="37">
                  <c:v>5.4987442394918602E-3</c:v>
                </c:pt>
              </c:numCache>
            </c:numRef>
          </c:yVal>
          <c:smooth val="0"/>
          <c:extLst>
            <c:ext xmlns:c16="http://schemas.microsoft.com/office/drawing/2014/chart" uri="{C3380CC4-5D6E-409C-BE32-E72D297353CC}">
              <c16:uniqueId val="{00000004-2F3A-E94D-A7D3-8EB884F954C9}"/>
            </c:ext>
          </c:extLst>
        </c:ser>
        <c:ser>
          <c:idx val="15"/>
          <c:order val="1"/>
          <c:tx>
            <c:strRef>
              <c:f>'Rd 7- Masked inputs'!$AS$16</c:f>
              <c:strCache>
                <c:ptCount val="1"/>
                <c:pt idx="0">
                  <c:v>20 (Power Region)</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trendline>
            <c:spPr>
              <a:ln w="19050" cap="rnd">
                <a:solidFill>
                  <a:srgbClr val="00B050"/>
                </a:solidFill>
                <a:prstDash val="sysDot"/>
              </a:ln>
              <a:effectLst/>
            </c:spPr>
            <c:trendlineType val="power"/>
            <c:dispRSqr val="0"/>
            <c:dispEq val="1"/>
            <c:trendlineLbl>
              <c:layout>
                <c:manualLayout>
                  <c:x val="-0.62541373964515579"/>
                  <c:y val="-5.1636174605285204E-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inputs'!$AS$17:$AS$55</c:f>
              <c:numCache>
                <c:formatCode>General</c:formatCode>
                <c:ptCount val="39"/>
                <c:pt idx="6" formatCode="0.0000">
                  <c:v>0.33159117646269698</c:v>
                </c:pt>
                <c:pt idx="7" formatCode="0.0000">
                  <c:v>0.28504061698913502</c:v>
                </c:pt>
                <c:pt idx="8" formatCode="0.0000">
                  <c:v>0.24547962708906601</c:v>
                </c:pt>
                <c:pt idx="9" formatCode="0.0000">
                  <c:v>0.20458924626729499</c:v>
                </c:pt>
                <c:pt idx="10" formatCode="0.0000">
                  <c:v>0.15754525320870499</c:v>
                </c:pt>
                <c:pt idx="11" formatCode="0.0000">
                  <c:v>0.12637742899231899</c:v>
                </c:pt>
                <c:pt idx="12" formatCode="0.0000">
                  <c:v>9.6547036800744307E-2</c:v>
                </c:pt>
                <c:pt idx="13" formatCode="0.0000">
                  <c:v>7.2910065346575695E-2</c:v>
                </c:pt>
                <c:pt idx="14" formatCode="0.0000">
                  <c:v>5.2272016351873202E-2</c:v>
                </c:pt>
                <c:pt idx="15" formatCode="0.0000">
                  <c:v>4.3463730230563997E-2</c:v>
                </c:pt>
                <c:pt idx="16" formatCode="0.0000">
                  <c:v>3.5653365285773002E-2</c:v>
                </c:pt>
                <c:pt idx="17" formatCode="0.0000">
                  <c:v>3.2341861724853503E-2</c:v>
                </c:pt>
                <c:pt idx="18" formatCode="0.0000">
                  <c:v>2.73587208428747E-2</c:v>
                </c:pt>
                <c:pt idx="19" formatCode="0.0000">
                  <c:v>2.6236199043892499E-2</c:v>
                </c:pt>
                <c:pt idx="20" formatCode="0.0000">
                  <c:v>2.4121199223303601E-2</c:v>
                </c:pt>
                <c:pt idx="21" formatCode="0.0000">
                  <c:v>2.3010487459143799E-2</c:v>
                </c:pt>
                <c:pt idx="22" formatCode="0.0000">
                  <c:v>2.2383643839309301E-2</c:v>
                </c:pt>
                <c:pt idx="23" formatCode="0.0000">
                  <c:v>2.19223853385094E-2</c:v>
                </c:pt>
                <c:pt idx="24" formatCode="0.0000">
                  <c:v>1.7483003211743901E-2</c:v>
                </c:pt>
              </c:numCache>
            </c:numRef>
          </c:yVal>
          <c:smooth val="0"/>
          <c:extLst>
            <c:ext xmlns:c16="http://schemas.microsoft.com/office/drawing/2014/chart" uri="{C3380CC4-5D6E-409C-BE32-E72D297353CC}">
              <c16:uniqueId val="{0000000E-2F3A-E94D-A7D3-8EB884F954C9}"/>
            </c:ext>
          </c:extLst>
        </c:ser>
        <c:dLbls>
          <c:showLegendKey val="0"/>
          <c:showVal val="0"/>
          <c:showCatName val="0"/>
          <c:showSerName val="0"/>
          <c:showPercent val="0"/>
          <c:showBubbleSize val="0"/>
        </c:dLbls>
        <c:axId val="1358537904"/>
        <c:axId val="1358540384"/>
      </c:scatterChart>
      <c:valAx>
        <c:axId val="1358537904"/>
        <c:scaling>
          <c:logBase val="10"/>
          <c:orientation val="minMax"/>
          <c:max val="1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40384"/>
        <c:crosses val="autoZero"/>
        <c:crossBetween val="midCat"/>
      </c:valAx>
      <c:valAx>
        <c:axId val="1358540384"/>
        <c:scaling>
          <c:logBase val="2"/>
          <c:orientation val="minMax"/>
          <c:max val="0.5"/>
          <c:min val="0.1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Classification Error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37904"/>
        <c:crosses val="autoZero"/>
        <c:crossBetween val="midCat"/>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Partially Observable</a:t>
            </a:r>
            <a:r>
              <a:rPr lang="en-US" sz="1600" baseline="0" dirty="0"/>
              <a:t> Input Dimensions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34770353434913E-2"/>
          <c:y val="7.5690601604230301E-2"/>
          <c:w val="0.87005458901642674"/>
          <c:h val="0.82595348149647163"/>
        </c:manualLayout>
      </c:layout>
      <c:scatterChart>
        <c:scatterStyle val="lineMarker"/>
        <c:varyColors val="0"/>
        <c:ser>
          <c:idx val="7"/>
          <c:order val="0"/>
          <c:tx>
            <c:strRef>
              <c:f>'Rd 7- Masked inputs'!$AG$16</c:f>
              <c:strCache>
                <c:ptCount val="1"/>
                <c:pt idx="0">
                  <c:v>19</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inputs'!$AG$17:$AG$55</c:f>
              <c:numCache>
                <c:formatCode>0.000000</c:formatCode>
                <c:ptCount val="39"/>
                <c:pt idx="0">
                  <c:v>0.45979214085679099</c:v>
                </c:pt>
                <c:pt idx="1">
                  <c:v>0.44655405847649798</c:v>
                </c:pt>
                <c:pt idx="2">
                  <c:v>0.44170348588810399</c:v>
                </c:pt>
                <c:pt idx="3">
                  <c:v>0.43265367809094801</c:v>
                </c:pt>
                <c:pt idx="4">
                  <c:v>0.41778561047145202</c:v>
                </c:pt>
                <c:pt idx="5">
                  <c:v>0.39744465386689498</c:v>
                </c:pt>
                <c:pt idx="6">
                  <c:v>0.36385890415736599</c:v>
                </c:pt>
                <c:pt idx="7">
                  <c:v>0.330588041033063</c:v>
                </c:pt>
                <c:pt idx="8">
                  <c:v>0.30332339893687799</c:v>
                </c:pt>
                <c:pt idx="9">
                  <c:v>0.27795182413129599</c:v>
                </c:pt>
                <c:pt idx="10">
                  <c:v>0.24397647191607699</c:v>
                </c:pt>
                <c:pt idx="11">
                  <c:v>0.23096278093863201</c:v>
                </c:pt>
                <c:pt idx="12">
                  <c:v>0.215416738431747</c:v>
                </c:pt>
                <c:pt idx="13">
                  <c:v>0.203199815750122</c:v>
                </c:pt>
                <c:pt idx="14">
                  <c:v>0.19381579230813401</c:v>
                </c:pt>
                <c:pt idx="15">
                  <c:v>0.18893655141194601</c:v>
                </c:pt>
                <c:pt idx="16">
                  <c:v>0.184700012207031</c:v>
                </c:pt>
                <c:pt idx="17">
                  <c:v>0.18305143337805199</c:v>
                </c:pt>
                <c:pt idx="18">
                  <c:v>0.18200877754751699</c:v>
                </c:pt>
                <c:pt idx="19">
                  <c:v>0.181755430802055</c:v>
                </c:pt>
                <c:pt idx="20">
                  <c:v>0.18157628083976499</c:v>
                </c:pt>
                <c:pt idx="21">
                  <c:v>0.18151104114060801</c:v>
                </c:pt>
                <c:pt idx="22">
                  <c:v>0.18145167542211099</c:v>
                </c:pt>
                <c:pt idx="23">
                  <c:v>0.18141774035316199</c:v>
                </c:pt>
                <c:pt idx="24">
                  <c:v>0.18126913070678699</c:v>
                </c:pt>
                <c:pt idx="25">
                  <c:v>0.181287895202636</c:v>
                </c:pt>
                <c:pt idx="26">
                  <c:v>0.181267959594726</c:v>
                </c:pt>
                <c:pt idx="27">
                  <c:v>0.18128091812133701</c:v>
                </c:pt>
                <c:pt idx="28">
                  <c:v>0.18126211929321201</c:v>
                </c:pt>
                <c:pt idx="29">
                  <c:v>0.181244323730468</c:v>
                </c:pt>
                <c:pt idx="30">
                  <c:v>0.18122732925415</c:v>
                </c:pt>
                <c:pt idx="31">
                  <c:v>0.181243553161621</c:v>
                </c:pt>
                <c:pt idx="32">
                  <c:v>0.18121664810180599</c:v>
                </c:pt>
                <c:pt idx="33">
                  <c:v>0.18122728729248</c:v>
                </c:pt>
                <c:pt idx="34">
                  <c:v>0.18127830123901301</c:v>
                </c:pt>
                <c:pt idx="35">
                  <c:v>0.18118718719482399</c:v>
                </c:pt>
                <c:pt idx="36">
                  <c:v>0.181215660095214</c:v>
                </c:pt>
                <c:pt idx="37">
                  <c:v>0.18117891311645501</c:v>
                </c:pt>
                <c:pt idx="38">
                  <c:v>0.18121943664550699</c:v>
                </c:pt>
              </c:numCache>
            </c:numRef>
          </c:yVal>
          <c:smooth val="0"/>
          <c:extLst>
            <c:ext xmlns:c16="http://schemas.microsoft.com/office/drawing/2014/chart" uri="{C3380CC4-5D6E-409C-BE32-E72D297353CC}">
              <c16:uniqueId val="{00000003-2F3A-E94D-A7D3-8EB884F954C9}"/>
            </c:ext>
          </c:extLst>
        </c:ser>
        <c:ser>
          <c:idx val="8"/>
          <c:order val="1"/>
          <c:tx>
            <c:strRef>
              <c:f>'Rd 7- Masked inputs'!$AH$16</c:f>
              <c:strCache>
                <c:ptCount val="1"/>
                <c:pt idx="0">
                  <c:v>20</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inputs'!$AH$17:$AH$55</c:f>
              <c:numCache>
                <c:formatCode>0.000000</c:formatCode>
                <c:ptCount val="39"/>
                <c:pt idx="0">
                  <c:v>0.45530439677991302</c:v>
                </c:pt>
                <c:pt idx="1">
                  <c:v>0.437348514133029</c:v>
                </c:pt>
                <c:pt idx="2">
                  <c:v>0.43395164685371501</c:v>
                </c:pt>
                <c:pt idx="3">
                  <c:v>0.425966691601183</c:v>
                </c:pt>
                <c:pt idx="4">
                  <c:v>0.40155351058296501</c:v>
                </c:pt>
                <c:pt idx="5">
                  <c:v>0.37468508377815901</c:v>
                </c:pt>
                <c:pt idx="6">
                  <c:v>0.33159117646269698</c:v>
                </c:pt>
                <c:pt idx="7">
                  <c:v>0.28504061698913502</c:v>
                </c:pt>
                <c:pt idx="8">
                  <c:v>0.24547962708906601</c:v>
                </c:pt>
                <c:pt idx="9">
                  <c:v>0.20458924626729499</c:v>
                </c:pt>
                <c:pt idx="10">
                  <c:v>0.15754525320870499</c:v>
                </c:pt>
                <c:pt idx="11">
                  <c:v>0.12637742899231899</c:v>
                </c:pt>
                <c:pt idx="12">
                  <c:v>9.6547036800744307E-2</c:v>
                </c:pt>
                <c:pt idx="13">
                  <c:v>7.2910065346575695E-2</c:v>
                </c:pt>
                <c:pt idx="14">
                  <c:v>5.2272016351873202E-2</c:v>
                </c:pt>
                <c:pt idx="15">
                  <c:v>4.3463730230563997E-2</c:v>
                </c:pt>
                <c:pt idx="16">
                  <c:v>3.5653365285773002E-2</c:v>
                </c:pt>
                <c:pt idx="17">
                  <c:v>3.2341861724853503E-2</c:v>
                </c:pt>
                <c:pt idx="18">
                  <c:v>2.73587208428747E-2</c:v>
                </c:pt>
                <c:pt idx="19">
                  <c:v>2.6236199043892499E-2</c:v>
                </c:pt>
                <c:pt idx="20">
                  <c:v>2.4121199223303601E-2</c:v>
                </c:pt>
                <c:pt idx="21">
                  <c:v>2.3010487459143799E-2</c:v>
                </c:pt>
                <c:pt idx="22">
                  <c:v>2.2383643839309301E-2</c:v>
                </c:pt>
                <c:pt idx="23">
                  <c:v>2.19223853385094E-2</c:v>
                </c:pt>
                <c:pt idx="24">
                  <c:v>1.7483003211743901E-2</c:v>
                </c:pt>
                <c:pt idx="25">
                  <c:v>1.8257966760086598E-2</c:v>
                </c:pt>
                <c:pt idx="26">
                  <c:v>1.46075002717466E-2</c:v>
                </c:pt>
                <c:pt idx="27">
                  <c:v>1.40237269607493E-2</c:v>
                </c:pt>
                <c:pt idx="28">
                  <c:v>1.2535421815637E-2</c:v>
                </c:pt>
                <c:pt idx="29">
                  <c:v>1.1900853175742901E-2</c:v>
                </c:pt>
                <c:pt idx="30">
                  <c:v>1.0696641096832001E-2</c:v>
                </c:pt>
                <c:pt idx="31">
                  <c:v>9.9385063927452805E-3</c:v>
                </c:pt>
                <c:pt idx="32">
                  <c:v>8.9461008707682199E-3</c:v>
                </c:pt>
                <c:pt idx="33">
                  <c:v>7.92271007191051E-3</c:v>
                </c:pt>
                <c:pt idx="34">
                  <c:v>6.9700962788349797E-3</c:v>
                </c:pt>
                <c:pt idx="35">
                  <c:v>6.4049491399451102E-3</c:v>
                </c:pt>
                <c:pt idx="36">
                  <c:v>5.8601621597532197E-3</c:v>
                </c:pt>
                <c:pt idx="37">
                  <c:v>5.4987442394918602E-3</c:v>
                </c:pt>
              </c:numCache>
            </c:numRef>
          </c:yVal>
          <c:smooth val="0"/>
          <c:extLst>
            <c:ext xmlns:c16="http://schemas.microsoft.com/office/drawing/2014/chart" uri="{C3380CC4-5D6E-409C-BE32-E72D297353CC}">
              <c16:uniqueId val="{00000004-2F3A-E94D-A7D3-8EB884F954C9}"/>
            </c:ext>
          </c:extLst>
        </c:ser>
        <c:ser>
          <c:idx val="12"/>
          <c:order val="2"/>
          <c:tx>
            <c:strRef>
              <c:f>'Rd 7- Masked inputs'!$AR$16</c:f>
              <c:strCache>
                <c:ptCount val="1"/>
                <c:pt idx="0">
                  <c:v>19 (Power Region)</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trendline>
            <c:spPr>
              <a:ln w="19050" cap="rnd">
                <a:solidFill>
                  <a:srgbClr val="C00000"/>
                </a:solidFill>
                <a:prstDash val="sysDot"/>
              </a:ln>
              <a:effectLst/>
            </c:spPr>
            <c:trendlineType val="power"/>
            <c:dispRSqr val="0"/>
            <c:dispEq val="1"/>
            <c:trendlineLbl>
              <c:layout>
                <c:manualLayout>
                  <c:x val="-0.3442194835496955"/>
                  <c:y val="-0.11134954665796019"/>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inputs'!$AR$17:$AR$55</c:f>
              <c:numCache>
                <c:formatCode>General</c:formatCode>
                <c:ptCount val="39"/>
                <c:pt idx="5" formatCode="0.0000">
                  <c:v>0.39744465386689498</c:v>
                </c:pt>
                <c:pt idx="6" formatCode="0.0000">
                  <c:v>0.36385890415736599</c:v>
                </c:pt>
                <c:pt idx="7" formatCode="0.0000">
                  <c:v>0.330588041033063</c:v>
                </c:pt>
                <c:pt idx="8" formatCode="0.0000">
                  <c:v>0.30332339893687799</c:v>
                </c:pt>
                <c:pt idx="9" formatCode="0.0000">
                  <c:v>0.27795182413129599</c:v>
                </c:pt>
                <c:pt idx="10" formatCode="0.0000">
                  <c:v>0.24397647191607699</c:v>
                </c:pt>
                <c:pt idx="11" formatCode="0.0000">
                  <c:v>0.23096278093863201</c:v>
                </c:pt>
                <c:pt idx="12" formatCode="0.0000">
                  <c:v>0.215416738431747</c:v>
                </c:pt>
                <c:pt idx="13" formatCode="0.0000">
                  <c:v>0.203199815750122</c:v>
                </c:pt>
              </c:numCache>
            </c:numRef>
          </c:yVal>
          <c:smooth val="0"/>
          <c:extLst>
            <c:ext xmlns:c16="http://schemas.microsoft.com/office/drawing/2014/chart" uri="{C3380CC4-5D6E-409C-BE32-E72D297353CC}">
              <c16:uniqueId val="{0000000C-2F3A-E94D-A7D3-8EB884F954C9}"/>
            </c:ext>
          </c:extLst>
        </c:ser>
        <c:ser>
          <c:idx val="15"/>
          <c:order val="3"/>
          <c:tx>
            <c:strRef>
              <c:f>'Rd 7- Masked inputs'!$AS$16</c:f>
              <c:strCache>
                <c:ptCount val="1"/>
                <c:pt idx="0">
                  <c:v>20 (Power Region)</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trendline>
            <c:spPr>
              <a:ln w="19050" cap="rnd">
                <a:solidFill>
                  <a:srgbClr val="00B050"/>
                </a:solidFill>
                <a:prstDash val="sysDot"/>
              </a:ln>
              <a:effectLst/>
            </c:spPr>
            <c:trendlineType val="power"/>
            <c:dispRSqr val="0"/>
            <c:dispEq val="1"/>
            <c:trendlineLbl>
              <c:layout>
                <c:manualLayout>
                  <c:x val="-0.62541373964515579"/>
                  <c:y val="-5.1636174605285204E-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inputs'!$AS$17:$AS$55</c:f>
              <c:numCache>
                <c:formatCode>General</c:formatCode>
                <c:ptCount val="39"/>
                <c:pt idx="6" formatCode="0.0000">
                  <c:v>0.33159117646269698</c:v>
                </c:pt>
                <c:pt idx="7" formatCode="0.0000">
                  <c:v>0.28504061698913502</c:v>
                </c:pt>
                <c:pt idx="8" formatCode="0.0000">
                  <c:v>0.24547962708906601</c:v>
                </c:pt>
                <c:pt idx="9" formatCode="0.0000">
                  <c:v>0.20458924626729499</c:v>
                </c:pt>
                <c:pt idx="10" formatCode="0.0000">
                  <c:v>0.15754525320870499</c:v>
                </c:pt>
                <c:pt idx="11" formatCode="0.0000">
                  <c:v>0.12637742899231899</c:v>
                </c:pt>
                <c:pt idx="12" formatCode="0.0000">
                  <c:v>9.6547036800744307E-2</c:v>
                </c:pt>
                <c:pt idx="13" formatCode="0.0000">
                  <c:v>7.2910065346575695E-2</c:v>
                </c:pt>
                <c:pt idx="14" formatCode="0.0000">
                  <c:v>5.2272016351873202E-2</c:v>
                </c:pt>
                <c:pt idx="15" formatCode="0.0000">
                  <c:v>4.3463730230563997E-2</c:v>
                </c:pt>
                <c:pt idx="16" formatCode="0.0000">
                  <c:v>3.5653365285773002E-2</c:v>
                </c:pt>
                <c:pt idx="17" formatCode="0.0000">
                  <c:v>3.2341861724853503E-2</c:v>
                </c:pt>
                <c:pt idx="18" formatCode="0.0000">
                  <c:v>2.73587208428747E-2</c:v>
                </c:pt>
                <c:pt idx="19" formatCode="0.0000">
                  <c:v>2.6236199043892499E-2</c:v>
                </c:pt>
                <c:pt idx="20" formatCode="0.0000">
                  <c:v>2.4121199223303601E-2</c:v>
                </c:pt>
                <c:pt idx="21" formatCode="0.0000">
                  <c:v>2.3010487459143799E-2</c:v>
                </c:pt>
                <c:pt idx="22" formatCode="0.0000">
                  <c:v>2.2383643839309301E-2</c:v>
                </c:pt>
                <c:pt idx="23" formatCode="0.0000">
                  <c:v>2.19223853385094E-2</c:v>
                </c:pt>
                <c:pt idx="24" formatCode="0.0000">
                  <c:v>1.7483003211743901E-2</c:v>
                </c:pt>
              </c:numCache>
            </c:numRef>
          </c:yVal>
          <c:smooth val="0"/>
          <c:extLst>
            <c:ext xmlns:c16="http://schemas.microsoft.com/office/drawing/2014/chart" uri="{C3380CC4-5D6E-409C-BE32-E72D297353CC}">
              <c16:uniqueId val="{0000000E-2F3A-E94D-A7D3-8EB884F954C9}"/>
            </c:ext>
          </c:extLst>
        </c:ser>
        <c:ser>
          <c:idx val="6"/>
          <c:order val="4"/>
          <c:tx>
            <c:strRef>
              <c:f>'Rd 7- Masked inputs'!$AW$16</c:f>
              <c:strCache>
                <c:ptCount val="1"/>
                <c:pt idx="0">
                  <c:v>19 "Bayes" error</c:v>
                </c:pt>
              </c:strCache>
            </c:strRef>
          </c:tx>
          <c:spPr>
            <a:ln w="19050" cap="rnd">
              <a:solidFill>
                <a:schemeClr val="accent2">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inputs'!$AW$17:$AW$55</c:f>
              <c:numCache>
                <c:formatCode>0.00000</c:formatCode>
                <c:ptCount val="39"/>
                <c:pt idx="0">
                  <c:v>0.18020725250244099</c:v>
                </c:pt>
                <c:pt idx="1">
                  <c:v>0.18020725250244099</c:v>
                </c:pt>
                <c:pt idx="2">
                  <c:v>0.18020725250244099</c:v>
                </c:pt>
                <c:pt idx="3">
                  <c:v>0.18020725250244099</c:v>
                </c:pt>
                <c:pt idx="4">
                  <c:v>0.18020725250244099</c:v>
                </c:pt>
                <c:pt idx="5">
                  <c:v>0.18020725250244099</c:v>
                </c:pt>
                <c:pt idx="6">
                  <c:v>0.18020725250244099</c:v>
                </c:pt>
                <c:pt idx="7">
                  <c:v>0.18020725250244099</c:v>
                </c:pt>
                <c:pt idx="8">
                  <c:v>0.18020725250244099</c:v>
                </c:pt>
                <c:pt idx="9">
                  <c:v>0.18020725250244099</c:v>
                </c:pt>
                <c:pt idx="10">
                  <c:v>0.18020725250244099</c:v>
                </c:pt>
                <c:pt idx="11">
                  <c:v>0.18020725250244099</c:v>
                </c:pt>
                <c:pt idx="12">
                  <c:v>0.18020725250244099</c:v>
                </c:pt>
                <c:pt idx="13">
                  <c:v>0.18020725250244099</c:v>
                </c:pt>
                <c:pt idx="14">
                  <c:v>0.18020725250244099</c:v>
                </c:pt>
                <c:pt idx="15">
                  <c:v>0.18020725250244099</c:v>
                </c:pt>
                <c:pt idx="16">
                  <c:v>0.18020725250244099</c:v>
                </c:pt>
                <c:pt idx="17">
                  <c:v>0.18020725250244099</c:v>
                </c:pt>
                <c:pt idx="18">
                  <c:v>0.18020725250244099</c:v>
                </c:pt>
                <c:pt idx="19">
                  <c:v>0.18020725250244099</c:v>
                </c:pt>
                <c:pt idx="20">
                  <c:v>0.18020725250244099</c:v>
                </c:pt>
                <c:pt idx="21">
                  <c:v>0.18020725250244099</c:v>
                </c:pt>
                <c:pt idx="22">
                  <c:v>0.18020725250244099</c:v>
                </c:pt>
                <c:pt idx="23">
                  <c:v>0.18020725250244099</c:v>
                </c:pt>
                <c:pt idx="24">
                  <c:v>0.18020725250244099</c:v>
                </c:pt>
                <c:pt idx="25">
                  <c:v>0.18020725250244099</c:v>
                </c:pt>
                <c:pt idx="26">
                  <c:v>0.18020725250244099</c:v>
                </c:pt>
                <c:pt idx="27">
                  <c:v>0.18020725250244099</c:v>
                </c:pt>
                <c:pt idx="28">
                  <c:v>0.18020725250244099</c:v>
                </c:pt>
                <c:pt idx="29">
                  <c:v>0.18020725250244099</c:v>
                </c:pt>
                <c:pt idx="30">
                  <c:v>0.18020725250244099</c:v>
                </c:pt>
                <c:pt idx="31">
                  <c:v>0.18020725250244099</c:v>
                </c:pt>
                <c:pt idx="32">
                  <c:v>0.18020725250244099</c:v>
                </c:pt>
                <c:pt idx="33">
                  <c:v>0.18020725250244099</c:v>
                </c:pt>
                <c:pt idx="34">
                  <c:v>0.18020725250244099</c:v>
                </c:pt>
                <c:pt idx="35">
                  <c:v>0.18020725250244099</c:v>
                </c:pt>
                <c:pt idx="36">
                  <c:v>0.18020725250244099</c:v>
                </c:pt>
                <c:pt idx="37">
                  <c:v>0.18020725250244099</c:v>
                </c:pt>
                <c:pt idx="38">
                  <c:v>0.18020725250244099</c:v>
                </c:pt>
              </c:numCache>
            </c:numRef>
          </c:yVal>
          <c:smooth val="0"/>
          <c:extLst>
            <c:ext xmlns:c16="http://schemas.microsoft.com/office/drawing/2014/chart" uri="{C3380CC4-5D6E-409C-BE32-E72D297353CC}">
              <c16:uniqueId val="{00000012-2F3A-E94D-A7D3-8EB884F954C9}"/>
            </c:ext>
          </c:extLst>
        </c:ser>
        <c:dLbls>
          <c:showLegendKey val="0"/>
          <c:showVal val="0"/>
          <c:showCatName val="0"/>
          <c:showSerName val="0"/>
          <c:showPercent val="0"/>
          <c:showBubbleSize val="0"/>
        </c:dLbls>
        <c:axId val="1358537904"/>
        <c:axId val="1358540384"/>
      </c:scatterChart>
      <c:valAx>
        <c:axId val="1358537904"/>
        <c:scaling>
          <c:logBase val="10"/>
          <c:orientation val="minMax"/>
          <c:max val="1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40384"/>
        <c:crosses val="autoZero"/>
        <c:crossBetween val="midCat"/>
      </c:valAx>
      <c:valAx>
        <c:axId val="1358540384"/>
        <c:scaling>
          <c:logBase val="2"/>
          <c:orientation val="minMax"/>
          <c:max val="0.5"/>
          <c:min val="0.1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Classification Error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37904"/>
        <c:crosses val="autoZero"/>
        <c:crossBetween val="midCat"/>
      </c:val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Partially Observable</a:t>
            </a:r>
            <a:r>
              <a:rPr lang="en-US" sz="1600" baseline="0" dirty="0"/>
              <a:t> Input Dimensions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34770353434913E-2"/>
          <c:y val="7.5690601604230301E-2"/>
          <c:w val="0.87005458901642674"/>
          <c:h val="0.82595348149647163"/>
        </c:manualLayout>
      </c:layout>
      <c:scatterChart>
        <c:scatterStyle val="lineMarker"/>
        <c:varyColors val="0"/>
        <c:ser>
          <c:idx val="5"/>
          <c:order val="0"/>
          <c:tx>
            <c:strRef>
              <c:f>'Rd 7- Masked inputs'!$AE$16</c:f>
              <c:strCache>
                <c:ptCount val="1"/>
                <c:pt idx="0">
                  <c:v>16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inputs'!$AE$17:$AE$55</c:f>
              <c:numCache>
                <c:formatCode>0.000000</c:formatCode>
                <c:ptCount val="39"/>
                <c:pt idx="0">
                  <c:v>0.46073544611696299</c:v>
                </c:pt>
                <c:pt idx="1">
                  <c:v>0.45257170010456899</c:v>
                </c:pt>
                <c:pt idx="2">
                  <c:v>0.44671079847547701</c:v>
                </c:pt>
                <c:pt idx="3">
                  <c:v>0.44187197318443799</c:v>
                </c:pt>
                <c:pt idx="4">
                  <c:v>0.43195392774498897</c:v>
                </c:pt>
                <c:pt idx="5">
                  <c:v>0.41884504045758902</c:v>
                </c:pt>
                <c:pt idx="6">
                  <c:v>0.396367952421114</c:v>
                </c:pt>
                <c:pt idx="7">
                  <c:v>0.37742426425595799</c:v>
                </c:pt>
                <c:pt idx="8">
                  <c:v>0.35999540441176398</c:v>
                </c:pt>
                <c:pt idx="9">
                  <c:v>0.339266259986234</c:v>
                </c:pt>
                <c:pt idx="10">
                  <c:v>0.32306559244791599</c:v>
                </c:pt>
                <c:pt idx="11">
                  <c:v>0.307446250432654</c:v>
                </c:pt>
                <c:pt idx="12">
                  <c:v>0.295115670492482</c:v>
                </c:pt>
                <c:pt idx="13">
                  <c:v>0.283843370584341</c:v>
                </c:pt>
                <c:pt idx="14">
                  <c:v>0.271263581735116</c:v>
                </c:pt>
                <c:pt idx="15">
                  <c:v>0.26496722034572301</c:v>
                </c:pt>
                <c:pt idx="16">
                  <c:v>0.25833796625551902</c:v>
                </c:pt>
                <c:pt idx="17">
                  <c:v>0.253828443329909</c:v>
                </c:pt>
                <c:pt idx="18">
                  <c:v>0.25032018475471102</c:v>
                </c:pt>
                <c:pt idx="19">
                  <c:v>0.248508305225557</c:v>
                </c:pt>
                <c:pt idx="20">
                  <c:v>0.24674133695026801</c:v>
                </c:pt>
                <c:pt idx="21">
                  <c:v>0.24587878638767699</c:v>
                </c:pt>
                <c:pt idx="22">
                  <c:v>0.24496151371608799</c:v>
                </c:pt>
                <c:pt idx="23">
                  <c:v>0.244597903268779</c:v>
                </c:pt>
                <c:pt idx="24">
                  <c:v>0.244155887603759</c:v>
                </c:pt>
                <c:pt idx="25">
                  <c:v>0.24403311920165999</c:v>
                </c:pt>
                <c:pt idx="26">
                  <c:v>0.243943817138671</c:v>
                </c:pt>
                <c:pt idx="27">
                  <c:v>0.243920974731445</c:v>
                </c:pt>
                <c:pt idx="28">
                  <c:v>0.24381975173950099</c:v>
                </c:pt>
                <c:pt idx="29">
                  <c:v>0.243776268005371</c:v>
                </c:pt>
                <c:pt idx="30">
                  <c:v>0.24366530609130799</c:v>
                </c:pt>
                <c:pt idx="31">
                  <c:v>0.24372600173950101</c:v>
                </c:pt>
                <c:pt idx="32">
                  <c:v>0.24365085601806599</c:v>
                </c:pt>
                <c:pt idx="33">
                  <c:v>0.243655967712402</c:v>
                </c:pt>
                <c:pt idx="34">
                  <c:v>0.24366116333007801</c:v>
                </c:pt>
                <c:pt idx="35">
                  <c:v>0.24368563461303699</c:v>
                </c:pt>
                <c:pt idx="36">
                  <c:v>0.243698207855224</c:v>
                </c:pt>
                <c:pt idx="37">
                  <c:v>0.24367331314086901</c:v>
                </c:pt>
                <c:pt idx="38">
                  <c:v>0.243784019470214</c:v>
                </c:pt>
              </c:numCache>
            </c:numRef>
          </c:yVal>
          <c:smooth val="0"/>
          <c:extLst>
            <c:ext xmlns:c16="http://schemas.microsoft.com/office/drawing/2014/chart" uri="{C3380CC4-5D6E-409C-BE32-E72D297353CC}">
              <c16:uniqueId val="{00000002-2F3A-E94D-A7D3-8EB884F954C9}"/>
            </c:ext>
          </c:extLst>
        </c:ser>
        <c:ser>
          <c:idx val="7"/>
          <c:order val="1"/>
          <c:tx>
            <c:strRef>
              <c:f>'Rd 7- Masked inputs'!$AG$16</c:f>
              <c:strCache>
                <c:ptCount val="1"/>
                <c:pt idx="0">
                  <c:v>19</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inputs'!$AG$17:$AG$55</c:f>
              <c:numCache>
                <c:formatCode>0.000000</c:formatCode>
                <c:ptCount val="39"/>
                <c:pt idx="0">
                  <c:v>0.45979214085679099</c:v>
                </c:pt>
                <c:pt idx="1">
                  <c:v>0.44655405847649798</c:v>
                </c:pt>
                <c:pt idx="2">
                  <c:v>0.44170348588810399</c:v>
                </c:pt>
                <c:pt idx="3">
                  <c:v>0.43265367809094801</c:v>
                </c:pt>
                <c:pt idx="4">
                  <c:v>0.41778561047145202</c:v>
                </c:pt>
                <c:pt idx="5">
                  <c:v>0.39744465386689498</c:v>
                </c:pt>
                <c:pt idx="6">
                  <c:v>0.36385890415736599</c:v>
                </c:pt>
                <c:pt idx="7">
                  <c:v>0.330588041033063</c:v>
                </c:pt>
                <c:pt idx="8">
                  <c:v>0.30332339893687799</c:v>
                </c:pt>
                <c:pt idx="9">
                  <c:v>0.27795182413129599</c:v>
                </c:pt>
                <c:pt idx="10">
                  <c:v>0.24397647191607699</c:v>
                </c:pt>
                <c:pt idx="11">
                  <c:v>0.23096278093863201</c:v>
                </c:pt>
                <c:pt idx="12">
                  <c:v>0.215416738431747</c:v>
                </c:pt>
                <c:pt idx="13">
                  <c:v>0.203199815750122</c:v>
                </c:pt>
                <c:pt idx="14">
                  <c:v>0.19381579230813401</c:v>
                </c:pt>
                <c:pt idx="15">
                  <c:v>0.18893655141194601</c:v>
                </c:pt>
                <c:pt idx="16">
                  <c:v>0.184700012207031</c:v>
                </c:pt>
                <c:pt idx="17">
                  <c:v>0.18305143337805199</c:v>
                </c:pt>
                <c:pt idx="18">
                  <c:v>0.18200877754751699</c:v>
                </c:pt>
                <c:pt idx="19">
                  <c:v>0.181755430802055</c:v>
                </c:pt>
                <c:pt idx="20">
                  <c:v>0.18157628083976499</c:v>
                </c:pt>
                <c:pt idx="21">
                  <c:v>0.18151104114060801</c:v>
                </c:pt>
                <c:pt idx="22">
                  <c:v>0.18145167542211099</c:v>
                </c:pt>
                <c:pt idx="23">
                  <c:v>0.18141774035316199</c:v>
                </c:pt>
                <c:pt idx="24">
                  <c:v>0.18126913070678699</c:v>
                </c:pt>
                <c:pt idx="25">
                  <c:v>0.181287895202636</c:v>
                </c:pt>
                <c:pt idx="26">
                  <c:v>0.181267959594726</c:v>
                </c:pt>
                <c:pt idx="27">
                  <c:v>0.18128091812133701</c:v>
                </c:pt>
                <c:pt idx="28">
                  <c:v>0.18126211929321201</c:v>
                </c:pt>
                <c:pt idx="29">
                  <c:v>0.181244323730468</c:v>
                </c:pt>
                <c:pt idx="30">
                  <c:v>0.18122732925415</c:v>
                </c:pt>
                <c:pt idx="31">
                  <c:v>0.181243553161621</c:v>
                </c:pt>
                <c:pt idx="32">
                  <c:v>0.18121664810180599</c:v>
                </c:pt>
                <c:pt idx="33">
                  <c:v>0.18122728729248</c:v>
                </c:pt>
                <c:pt idx="34">
                  <c:v>0.18127830123901301</c:v>
                </c:pt>
                <c:pt idx="35">
                  <c:v>0.18118718719482399</c:v>
                </c:pt>
                <c:pt idx="36">
                  <c:v>0.181215660095214</c:v>
                </c:pt>
                <c:pt idx="37">
                  <c:v>0.18117891311645501</c:v>
                </c:pt>
                <c:pt idx="38">
                  <c:v>0.18121943664550699</c:v>
                </c:pt>
              </c:numCache>
            </c:numRef>
          </c:yVal>
          <c:smooth val="0"/>
          <c:extLst>
            <c:ext xmlns:c16="http://schemas.microsoft.com/office/drawing/2014/chart" uri="{C3380CC4-5D6E-409C-BE32-E72D297353CC}">
              <c16:uniqueId val="{00000003-2F3A-E94D-A7D3-8EB884F954C9}"/>
            </c:ext>
          </c:extLst>
        </c:ser>
        <c:ser>
          <c:idx val="8"/>
          <c:order val="2"/>
          <c:tx>
            <c:strRef>
              <c:f>'Rd 7- Masked inputs'!$AH$16</c:f>
              <c:strCache>
                <c:ptCount val="1"/>
                <c:pt idx="0">
                  <c:v>20</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inputs'!$AH$17:$AH$55</c:f>
              <c:numCache>
                <c:formatCode>0.000000</c:formatCode>
                <c:ptCount val="39"/>
                <c:pt idx="0">
                  <c:v>0.45530439677991302</c:v>
                </c:pt>
                <c:pt idx="1">
                  <c:v>0.437348514133029</c:v>
                </c:pt>
                <c:pt idx="2">
                  <c:v>0.43395164685371501</c:v>
                </c:pt>
                <c:pt idx="3">
                  <c:v>0.425966691601183</c:v>
                </c:pt>
                <c:pt idx="4">
                  <c:v>0.40155351058296501</c:v>
                </c:pt>
                <c:pt idx="5">
                  <c:v>0.37468508377815901</c:v>
                </c:pt>
                <c:pt idx="6">
                  <c:v>0.33159117646269698</c:v>
                </c:pt>
                <c:pt idx="7">
                  <c:v>0.28504061698913502</c:v>
                </c:pt>
                <c:pt idx="8">
                  <c:v>0.24547962708906601</c:v>
                </c:pt>
                <c:pt idx="9">
                  <c:v>0.20458924626729499</c:v>
                </c:pt>
                <c:pt idx="10">
                  <c:v>0.15754525320870499</c:v>
                </c:pt>
                <c:pt idx="11">
                  <c:v>0.12637742899231899</c:v>
                </c:pt>
                <c:pt idx="12">
                  <c:v>9.6547036800744307E-2</c:v>
                </c:pt>
                <c:pt idx="13">
                  <c:v>7.2910065346575695E-2</c:v>
                </c:pt>
                <c:pt idx="14">
                  <c:v>5.2272016351873202E-2</c:v>
                </c:pt>
                <c:pt idx="15">
                  <c:v>4.3463730230563997E-2</c:v>
                </c:pt>
                <c:pt idx="16">
                  <c:v>3.5653365285773002E-2</c:v>
                </c:pt>
                <c:pt idx="17">
                  <c:v>3.2341861724853503E-2</c:v>
                </c:pt>
                <c:pt idx="18">
                  <c:v>2.73587208428747E-2</c:v>
                </c:pt>
                <c:pt idx="19">
                  <c:v>2.6236199043892499E-2</c:v>
                </c:pt>
                <c:pt idx="20">
                  <c:v>2.4121199223303601E-2</c:v>
                </c:pt>
                <c:pt idx="21">
                  <c:v>2.3010487459143799E-2</c:v>
                </c:pt>
                <c:pt idx="22">
                  <c:v>2.2383643839309301E-2</c:v>
                </c:pt>
                <c:pt idx="23">
                  <c:v>2.19223853385094E-2</c:v>
                </c:pt>
                <c:pt idx="24">
                  <c:v>1.7483003211743901E-2</c:v>
                </c:pt>
                <c:pt idx="25">
                  <c:v>1.8257966760086598E-2</c:v>
                </c:pt>
                <c:pt idx="26">
                  <c:v>1.46075002717466E-2</c:v>
                </c:pt>
                <c:pt idx="27">
                  <c:v>1.40237269607493E-2</c:v>
                </c:pt>
                <c:pt idx="28">
                  <c:v>1.2535421815637E-2</c:v>
                </c:pt>
                <c:pt idx="29">
                  <c:v>1.1900853175742901E-2</c:v>
                </c:pt>
                <c:pt idx="30">
                  <c:v>1.0696641096832001E-2</c:v>
                </c:pt>
                <c:pt idx="31">
                  <c:v>9.9385063927452805E-3</c:v>
                </c:pt>
                <c:pt idx="32">
                  <c:v>8.9461008707682199E-3</c:v>
                </c:pt>
                <c:pt idx="33">
                  <c:v>7.92271007191051E-3</c:v>
                </c:pt>
                <c:pt idx="34">
                  <c:v>6.9700962788349797E-3</c:v>
                </c:pt>
                <c:pt idx="35">
                  <c:v>6.4049491399451102E-3</c:v>
                </c:pt>
                <c:pt idx="36">
                  <c:v>5.8601621597532197E-3</c:v>
                </c:pt>
                <c:pt idx="37">
                  <c:v>5.4987442394918602E-3</c:v>
                </c:pt>
              </c:numCache>
            </c:numRef>
          </c:yVal>
          <c:smooth val="0"/>
          <c:extLst>
            <c:ext xmlns:c16="http://schemas.microsoft.com/office/drawing/2014/chart" uri="{C3380CC4-5D6E-409C-BE32-E72D297353CC}">
              <c16:uniqueId val="{00000004-2F3A-E94D-A7D3-8EB884F954C9}"/>
            </c:ext>
          </c:extLst>
        </c:ser>
        <c:ser>
          <c:idx val="11"/>
          <c:order val="3"/>
          <c:tx>
            <c:strRef>
              <c:f>'Rd 7- Masked inputs'!$AP$16</c:f>
              <c:strCache>
                <c:ptCount val="1"/>
                <c:pt idx="0">
                  <c:v>16 (Power Region)</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trendline>
            <c:spPr>
              <a:ln w="19050" cap="rnd">
                <a:solidFill>
                  <a:schemeClr val="accent6">
                    <a:lumMod val="60000"/>
                  </a:schemeClr>
                </a:solidFill>
                <a:prstDash val="sysDot"/>
              </a:ln>
              <a:effectLst/>
            </c:spPr>
            <c:trendlineType val="power"/>
            <c:dispRSqr val="0"/>
            <c:dispEq val="1"/>
            <c:trendlineLbl>
              <c:layout>
                <c:manualLayout>
                  <c:x val="-0.26254516982727572"/>
                  <c:y val="-0.2881011279338778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inputs'!$AP$17:$AP$55</c:f>
              <c:numCache>
                <c:formatCode>General</c:formatCode>
                <c:ptCount val="39"/>
                <c:pt idx="5" formatCode="0.0000">
                  <c:v>0.41884504045758902</c:v>
                </c:pt>
                <c:pt idx="6" formatCode="0.0000">
                  <c:v>0.396367952421114</c:v>
                </c:pt>
                <c:pt idx="7" formatCode="0.0000">
                  <c:v>0.37742426425595799</c:v>
                </c:pt>
                <c:pt idx="8" formatCode="0.0000">
                  <c:v>0.35999540441176398</c:v>
                </c:pt>
                <c:pt idx="9" formatCode="0.0000">
                  <c:v>0.339266259986234</c:v>
                </c:pt>
                <c:pt idx="10" formatCode="0.0000">
                  <c:v>0.32306559244791599</c:v>
                </c:pt>
                <c:pt idx="11" formatCode="0.0000">
                  <c:v>0.307446250432654</c:v>
                </c:pt>
                <c:pt idx="12" formatCode="0.0000">
                  <c:v>0.295115670492482</c:v>
                </c:pt>
                <c:pt idx="13" formatCode="0.0000">
                  <c:v>0.283843370584341</c:v>
                </c:pt>
              </c:numCache>
            </c:numRef>
          </c:yVal>
          <c:smooth val="0"/>
          <c:extLst>
            <c:ext xmlns:c16="http://schemas.microsoft.com/office/drawing/2014/chart" uri="{C3380CC4-5D6E-409C-BE32-E72D297353CC}">
              <c16:uniqueId val="{0000000A-2F3A-E94D-A7D3-8EB884F954C9}"/>
            </c:ext>
          </c:extLst>
        </c:ser>
        <c:ser>
          <c:idx val="12"/>
          <c:order val="4"/>
          <c:tx>
            <c:strRef>
              <c:f>'Rd 7- Masked inputs'!$AR$16</c:f>
              <c:strCache>
                <c:ptCount val="1"/>
                <c:pt idx="0">
                  <c:v>19 (Power Region)</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trendline>
            <c:spPr>
              <a:ln w="19050" cap="rnd">
                <a:solidFill>
                  <a:srgbClr val="C00000"/>
                </a:solidFill>
                <a:prstDash val="sysDot"/>
              </a:ln>
              <a:effectLst/>
            </c:spPr>
            <c:trendlineType val="power"/>
            <c:dispRSqr val="0"/>
            <c:dispEq val="1"/>
            <c:trendlineLbl>
              <c:layout>
                <c:manualLayout>
                  <c:x val="-0.3442194835496955"/>
                  <c:y val="-0.11134954665796019"/>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inputs'!$AR$17:$AR$55</c:f>
              <c:numCache>
                <c:formatCode>General</c:formatCode>
                <c:ptCount val="39"/>
                <c:pt idx="5" formatCode="0.0000">
                  <c:v>0.39744465386689498</c:v>
                </c:pt>
                <c:pt idx="6" formatCode="0.0000">
                  <c:v>0.36385890415736599</c:v>
                </c:pt>
                <c:pt idx="7" formatCode="0.0000">
                  <c:v>0.330588041033063</c:v>
                </c:pt>
                <c:pt idx="8" formatCode="0.0000">
                  <c:v>0.30332339893687799</c:v>
                </c:pt>
                <c:pt idx="9" formatCode="0.0000">
                  <c:v>0.27795182413129599</c:v>
                </c:pt>
                <c:pt idx="10" formatCode="0.0000">
                  <c:v>0.24397647191607699</c:v>
                </c:pt>
                <c:pt idx="11" formatCode="0.0000">
                  <c:v>0.23096278093863201</c:v>
                </c:pt>
                <c:pt idx="12" formatCode="0.0000">
                  <c:v>0.215416738431747</c:v>
                </c:pt>
                <c:pt idx="13" formatCode="0.0000">
                  <c:v>0.203199815750122</c:v>
                </c:pt>
              </c:numCache>
            </c:numRef>
          </c:yVal>
          <c:smooth val="0"/>
          <c:extLst>
            <c:ext xmlns:c16="http://schemas.microsoft.com/office/drawing/2014/chart" uri="{C3380CC4-5D6E-409C-BE32-E72D297353CC}">
              <c16:uniqueId val="{0000000C-2F3A-E94D-A7D3-8EB884F954C9}"/>
            </c:ext>
          </c:extLst>
        </c:ser>
        <c:ser>
          <c:idx val="15"/>
          <c:order val="5"/>
          <c:tx>
            <c:strRef>
              <c:f>'Rd 7- Masked inputs'!$AS$16</c:f>
              <c:strCache>
                <c:ptCount val="1"/>
                <c:pt idx="0">
                  <c:v>20 (Power Region)</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trendline>
            <c:spPr>
              <a:ln w="19050" cap="rnd">
                <a:solidFill>
                  <a:srgbClr val="00B050"/>
                </a:solidFill>
                <a:prstDash val="sysDot"/>
              </a:ln>
              <a:effectLst/>
            </c:spPr>
            <c:trendlineType val="power"/>
            <c:dispRSqr val="0"/>
            <c:dispEq val="1"/>
            <c:trendlineLbl>
              <c:layout>
                <c:manualLayout>
                  <c:x val="-0.62541373964515579"/>
                  <c:y val="-5.1636174605285204E-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inputs'!$AS$17:$AS$55</c:f>
              <c:numCache>
                <c:formatCode>General</c:formatCode>
                <c:ptCount val="39"/>
                <c:pt idx="6" formatCode="0.0000">
                  <c:v>0.33159117646269698</c:v>
                </c:pt>
                <c:pt idx="7" formatCode="0.0000">
                  <c:v>0.28504061698913502</c:v>
                </c:pt>
                <c:pt idx="8" formatCode="0.0000">
                  <c:v>0.24547962708906601</c:v>
                </c:pt>
                <c:pt idx="9" formatCode="0.0000">
                  <c:v>0.20458924626729499</c:v>
                </c:pt>
                <c:pt idx="10" formatCode="0.0000">
                  <c:v>0.15754525320870499</c:v>
                </c:pt>
                <c:pt idx="11" formatCode="0.0000">
                  <c:v>0.12637742899231899</c:v>
                </c:pt>
                <c:pt idx="12" formatCode="0.0000">
                  <c:v>9.6547036800744307E-2</c:v>
                </c:pt>
                <c:pt idx="13" formatCode="0.0000">
                  <c:v>7.2910065346575695E-2</c:v>
                </c:pt>
                <c:pt idx="14" formatCode="0.0000">
                  <c:v>5.2272016351873202E-2</c:v>
                </c:pt>
                <c:pt idx="15" formatCode="0.0000">
                  <c:v>4.3463730230563997E-2</c:v>
                </c:pt>
                <c:pt idx="16" formatCode="0.0000">
                  <c:v>3.5653365285773002E-2</c:v>
                </c:pt>
                <c:pt idx="17" formatCode="0.0000">
                  <c:v>3.2341861724853503E-2</c:v>
                </c:pt>
                <c:pt idx="18" formatCode="0.0000">
                  <c:v>2.73587208428747E-2</c:v>
                </c:pt>
                <c:pt idx="19" formatCode="0.0000">
                  <c:v>2.6236199043892499E-2</c:v>
                </c:pt>
                <c:pt idx="20" formatCode="0.0000">
                  <c:v>2.4121199223303601E-2</c:v>
                </c:pt>
                <c:pt idx="21" formatCode="0.0000">
                  <c:v>2.3010487459143799E-2</c:v>
                </c:pt>
                <c:pt idx="22" formatCode="0.0000">
                  <c:v>2.2383643839309301E-2</c:v>
                </c:pt>
                <c:pt idx="23" formatCode="0.0000">
                  <c:v>2.19223853385094E-2</c:v>
                </c:pt>
                <c:pt idx="24" formatCode="0.0000">
                  <c:v>1.7483003211743901E-2</c:v>
                </c:pt>
              </c:numCache>
            </c:numRef>
          </c:yVal>
          <c:smooth val="0"/>
          <c:extLst>
            <c:ext xmlns:c16="http://schemas.microsoft.com/office/drawing/2014/chart" uri="{C3380CC4-5D6E-409C-BE32-E72D297353CC}">
              <c16:uniqueId val="{0000000E-2F3A-E94D-A7D3-8EB884F954C9}"/>
            </c:ext>
          </c:extLst>
        </c:ser>
        <c:ser>
          <c:idx val="4"/>
          <c:order val="6"/>
          <c:tx>
            <c:strRef>
              <c:f>'Rd 7- Masked inputs'!$AV$16</c:f>
              <c:strCache>
                <c:ptCount val="1"/>
                <c:pt idx="0">
                  <c:v>16 "Bayes" error</c:v>
                </c:pt>
              </c:strCache>
            </c:strRef>
          </c:tx>
          <c:spPr>
            <a:ln w="19050" cap="rnd">
              <a:solidFill>
                <a:schemeClr val="accent6">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inputs'!$AV$17:$AV$55</c:f>
              <c:numCache>
                <c:formatCode>0.00000</c:formatCode>
                <c:ptCount val="39"/>
                <c:pt idx="0">
                  <c:v>0.241824150085449</c:v>
                </c:pt>
                <c:pt idx="1">
                  <c:v>0.241824150085449</c:v>
                </c:pt>
                <c:pt idx="2">
                  <c:v>0.241824150085449</c:v>
                </c:pt>
                <c:pt idx="3">
                  <c:v>0.241824150085449</c:v>
                </c:pt>
                <c:pt idx="4">
                  <c:v>0.241824150085449</c:v>
                </c:pt>
                <c:pt idx="5">
                  <c:v>0.241824150085449</c:v>
                </c:pt>
                <c:pt idx="6">
                  <c:v>0.241824150085449</c:v>
                </c:pt>
                <c:pt idx="7">
                  <c:v>0.241824150085449</c:v>
                </c:pt>
                <c:pt idx="8">
                  <c:v>0.241824150085449</c:v>
                </c:pt>
                <c:pt idx="9">
                  <c:v>0.241824150085449</c:v>
                </c:pt>
                <c:pt idx="10">
                  <c:v>0.241824150085449</c:v>
                </c:pt>
                <c:pt idx="11">
                  <c:v>0.241824150085449</c:v>
                </c:pt>
                <c:pt idx="12">
                  <c:v>0.241824150085449</c:v>
                </c:pt>
                <c:pt idx="13">
                  <c:v>0.241824150085449</c:v>
                </c:pt>
                <c:pt idx="14">
                  <c:v>0.241824150085449</c:v>
                </c:pt>
                <c:pt idx="15">
                  <c:v>0.241824150085449</c:v>
                </c:pt>
                <c:pt idx="16">
                  <c:v>0.241824150085449</c:v>
                </c:pt>
                <c:pt idx="17">
                  <c:v>0.241824150085449</c:v>
                </c:pt>
                <c:pt idx="18">
                  <c:v>0.241824150085449</c:v>
                </c:pt>
                <c:pt idx="19">
                  <c:v>0.241824150085449</c:v>
                </c:pt>
                <c:pt idx="20">
                  <c:v>0.241824150085449</c:v>
                </c:pt>
                <c:pt idx="21">
                  <c:v>0.241824150085449</c:v>
                </c:pt>
                <c:pt idx="22">
                  <c:v>0.241824150085449</c:v>
                </c:pt>
                <c:pt idx="23">
                  <c:v>0.241824150085449</c:v>
                </c:pt>
                <c:pt idx="24">
                  <c:v>0.241824150085449</c:v>
                </c:pt>
                <c:pt idx="25">
                  <c:v>0.241824150085449</c:v>
                </c:pt>
                <c:pt idx="26">
                  <c:v>0.241824150085449</c:v>
                </c:pt>
                <c:pt idx="27">
                  <c:v>0.241824150085449</c:v>
                </c:pt>
                <c:pt idx="28">
                  <c:v>0.241824150085449</c:v>
                </c:pt>
                <c:pt idx="29">
                  <c:v>0.241824150085449</c:v>
                </c:pt>
                <c:pt idx="30">
                  <c:v>0.241824150085449</c:v>
                </c:pt>
                <c:pt idx="31">
                  <c:v>0.241824150085449</c:v>
                </c:pt>
                <c:pt idx="32">
                  <c:v>0.241824150085449</c:v>
                </c:pt>
                <c:pt idx="33">
                  <c:v>0.241824150085449</c:v>
                </c:pt>
                <c:pt idx="34">
                  <c:v>0.241824150085449</c:v>
                </c:pt>
                <c:pt idx="35">
                  <c:v>0.241824150085449</c:v>
                </c:pt>
                <c:pt idx="36">
                  <c:v>0.241824150085449</c:v>
                </c:pt>
                <c:pt idx="37">
                  <c:v>0.241824150085449</c:v>
                </c:pt>
                <c:pt idx="38">
                  <c:v>0.241824150085449</c:v>
                </c:pt>
              </c:numCache>
            </c:numRef>
          </c:yVal>
          <c:smooth val="0"/>
          <c:extLst>
            <c:ext xmlns:c16="http://schemas.microsoft.com/office/drawing/2014/chart" uri="{C3380CC4-5D6E-409C-BE32-E72D297353CC}">
              <c16:uniqueId val="{00000011-2F3A-E94D-A7D3-8EB884F954C9}"/>
            </c:ext>
          </c:extLst>
        </c:ser>
        <c:ser>
          <c:idx val="6"/>
          <c:order val="7"/>
          <c:tx>
            <c:strRef>
              <c:f>'Rd 7- Masked inputs'!$AW$16</c:f>
              <c:strCache>
                <c:ptCount val="1"/>
                <c:pt idx="0">
                  <c:v>19 "Bayes" error</c:v>
                </c:pt>
              </c:strCache>
            </c:strRef>
          </c:tx>
          <c:spPr>
            <a:ln w="19050" cap="rnd">
              <a:solidFill>
                <a:schemeClr val="accent2">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inputs'!$AW$17:$AW$55</c:f>
              <c:numCache>
                <c:formatCode>0.00000</c:formatCode>
                <c:ptCount val="39"/>
                <c:pt idx="0">
                  <c:v>0.18020725250244099</c:v>
                </c:pt>
                <c:pt idx="1">
                  <c:v>0.18020725250244099</c:v>
                </c:pt>
                <c:pt idx="2">
                  <c:v>0.18020725250244099</c:v>
                </c:pt>
                <c:pt idx="3">
                  <c:v>0.18020725250244099</c:v>
                </c:pt>
                <c:pt idx="4">
                  <c:v>0.18020725250244099</c:v>
                </c:pt>
                <c:pt idx="5">
                  <c:v>0.18020725250244099</c:v>
                </c:pt>
                <c:pt idx="6">
                  <c:v>0.18020725250244099</c:v>
                </c:pt>
                <c:pt idx="7">
                  <c:v>0.18020725250244099</c:v>
                </c:pt>
                <c:pt idx="8">
                  <c:v>0.18020725250244099</c:v>
                </c:pt>
                <c:pt idx="9">
                  <c:v>0.18020725250244099</c:v>
                </c:pt>
                <c:pt idx="10">
                  <c:v>0.18020725250244099</c:v>
                </c:pt>
                <c:pt idx="11">
                  <c:v>0.18020725250244099</c:v>
                </c:pt>
                <c:pt idx="12">
                  <c:v>0.18020725250244099</c:v>
                </c:pt>
                <c:pt idx="13">
                  <c:v>0.18020725250244099</c:v>
                </c:pt>
                <c:pt idx="14">
                  <c:v>0.18020725250244099</c:v>
                </c:pt>
                <c:pt idx="15">
                  <c:v>0.18020725250244099</c:v>
                </c:pt>
                <c:pt idx="16">
                  <c:v>0.18020725250244099</c:v>
                </c:pt>
                <c:pt idx="17">
                  <c:v>0.18020725250244099</c:v>
                </c:pt>
                <c:pt idx="18">
                  <c:v>0.18020725250244099</c:v>
                </c:pt>
                <c:pt idx="19">
                  <c:v>0.18020725250244099</c:v>
                </c:pt>
                <c:pt idx="20">
                  <c:v>0.18020725250244099</c:v>
                </c:pt>
                <c:pt idx="21">
                  <c:v>0.18020725250244099</c:v>
                </c:pt>
                <c:pt idx="22">
                  <c:v>0.18020725250244099</c:v>
                </c:pt>
                <c:pt idx="23">
                  <c:v>0.18020725250244099</c:v>
                </c:pt>
                <c:pt idx="24">
                  <c:v>0.18020725250244099</c:v>
                </c:pt>
                <c:pt idx="25">
                  <c:v>0.18020725250244099</c:v>
                </c:pt>
                <c:pt idx="26">
                  <c:v>0.18020725250244099</c:v>
                </c:pt>
                <c:pt idx="27">
                  <c:v>0.18020725250244099</c:v>
                </c:pt>
                <c:pt idx="28">
                  <c:v>0.18020725250244099</c:v>
                </c:pt>
                <c:pt idx="29">
                  <c:v>0.18020725250244099</c:v>
                </c:pt>
                <c:pt idx="30">
                  <c:v>0.18020725250244099</c:v>
                </c:pt>
                <c:pt idx="31">
                  <c:v>0.18020725250244099</c:v>
                </c:pt>
                <c:pt idx="32">
                  <c:v>0.18020725250244099</c:v>
                </c:pt>
                <c:pt idx="33">
                  <c:v>0.18020725250244099</c:v>
                </c:pt>
                <c:pt idx="34">
                  <c:v>0.18020725250244099</c:v>
                </c:pt>
                <c:pt idx="35">
                  <c:v>0.18020725250244099</c:v>
                </c:pt>
                <c:pt idx="36">
                  <c:v>0.18020725250244099</c:v>
                </c:pt>
                <c:pt idx="37">
                  <c:v>0.18020725250244099</c:v>
                </c:pt>
                <c:pt idx="38">
                  <c:v>0.18020725250244099</c:v>
                </c:pt>
              </c:numCache>
            </c:numRef>
          </c:yVal>
          <c:smooth val="0"/>
          <c:extLst>
            <c:ext xmlns:c16="http://schemas.microsoft.com/office/drawing/2014/chart" uri="{C3380CC4-5D6E-409C-BE32-E72D297353CC}">
              <c16:uniqueId val="{00000012-2F3A-E94D-A7D3-8EB884F954C9}"/>
            </c:ext>
          </c:extLst>
        </c:ser>
        <c:dLbls>
          <c:showLegendKey val="0"/>
          <c:showVal val="0"/>
          <c:showCatName val="0"/>
          <c:showSerName val="0"/>
          <c:showPercent val="0"/>
          <c:showBubbleSize val="0"/>
        </c:dLbls>
        <c:axId val="1358537904"/>
        <c:axId val="1358540384"/>
      </c:scatterChart>
      <c:valAx>
        <c:axId val="1358537904"/>
        <c:scaling>
          <c:logBase val="10"/>
          <c:orientation val="minMax"/>
          <c:max val="1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40384"/>
        <c:crosses val="autoZero"/>
        <c:crossBetween val="midCat"/>
      </c:valAx>
      <c:valAx>
        <c:axId val="1358540384"/>
        <c:scaling>
          <c:logBase val="2"/>
          <c:orientation val="minMax"/>
          <c:max val="0.5"/>
          <c:min val="0.1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Classification Error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37904"/>
        <c:crosses val="autoZero"/>
        <c:crossBetween val="midCat"/>
      </c:valAx>
      <c:spPr>
        <a:noFill/>
        <a:ln w="25400">
          <a:noFill/>
        </a:ln>
        <a:effectLst/>
      </c:spPr>
    </c:plotArea>
    <c:legend>
      <c:legendPos val="b"/>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Partially Observable</a:t>
            </a:r>
            <a:r>
              <a:rPr lang="en-US" sz="1600" baseline="0" dirty="0"/>
              <a:t> Input Dimensions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34770353434913E-2"/>
          <c:y val="7.5690601604230301E-2"/>
          <c:w val="0.87005458901642674"/>
          <c:h val="0.82595348149647163"/>
        </c:manualLayout>
      </c:layout>
      <c:scatterChart>
        <c:scatterStyle val="lineMarker"/>
        <c:varyColors val="0"/>
        <c:ser>
          <c:idx val="2"/>
          <c:order val="0"/>
          <c:tx>
            <c:strRef>
              <c:f>'Rd 7- Masked inputs'!$AB$16</c:f>
              <c:strCache>
                <c:ptCount val="1"/>
                <c:pt idx="0">
                  <c:v>10</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inputs'!$AB$17:$AB$55</c:f>
              <c:numCache>
                <c:formatCode>0.000000</c:formatCode>
                <c:ptCount val="39"/>
                <c:pt idx="0">
                  <c:v>0.45764183884032</c:v>
                </c:pt>
                <c:pt idx="1">
                  <c:v>0.452974104723393</c:v>
                </c:pt>
                <c:pt idx="2">
                  <c:v>0.44774589791203101</c:v>
                </c:pt>
                <c:pt idx="3">
                  <c:v>0.445222675290882</c:v>
                </c:pt>
                <c:pt idx="4">
                  <c:v>0.43793555437508203</c:v>
                </c:pt>
                <c:pt idx="5">
                  <c:v>0.42743185588291699</c:v>
                </c:pt>
                <c:pt idx="6">
                  <c:v>0.417590521078194</c:v>
                </c:pt>
                <c:pt idx="7">
                  <c:v>0.401230720851732</c:v>
                </c:pt>
                <c:pt idx="8">
                  <c:v>0.387370307166297</c:v>
                </c:pt>
                <c:pt idx="9">
                  <c:v>0.37788635387755198</c:v>
                </c:pt>
                <c:pt idx="10">
                  <c:v>0.36507991208868501</c:v>
                </c:pt>
                <c:pt idx="11">
                  <c:v>0.35120366169856099</c:v>
                </c:pt>
                <c:pt idx="12">
                  <c:v>0.344095887808964</c:v>
                </c:pt>
                <c:pt idx="13">
                  <c:v>0.33410770662369199</c:v>
                </c:pt>
                <c:pt idx="14">
                  <c:v>0.326342986180232</c:v>
                </c:pt>
                <c:pt idx="15">
                  <c:v>0.32327520067446602</c:v>
                </c:pt>
                <c:pt idx="16">
                  <c:v>0.31795423371451198</c:v>
                </c:pt>
                <c:pt idx="17">
                  <c:v>0.31535811972828998</c:v>
                </c:pt>
                <c:pt idx="18">
                  <c:v>0.31280467925369199</c:v>
                </c:pt>
                <c:pt idx="19">
                  <c:v>0.311862808090072</c:v>
                </c:pt>
                <c:pt idx="20">
                  <c:v>0.31044063442779202</c:v>
                </c:pt>
                <c:pt idx="21">
                  <c:v>0.309700306375228</c:v>
                </c:pt>
                <c:pt idx="22">
                  <c:v>0.30897258967187102</c:v>
                </c:pt>
                <c:pt idx="23">
                  <c:v>0.30864018739776</c:v>
                </c:pt>
                <c:pt idx="24">
                  <c:v>0.30790628814697202</c:v>
                </c:pt>
                <c:pt idx="25">
                  <c:v>0.30771115875244098</c:v>
                </c:pt>
                <c:pt idx="26">
                  <c:v>0.30760160446166901</c:v>
                </c:pt>
                <c:pt idx="27">
                  <c:v>0.30768542480468702</c:v>
                </c:pt>
                <c:pt idx="28">
                  <c:v>0.30747814559936498</c:v>
                </c:pt>
                <c:pt idx="29">
                  <c:v>0.30757215499877899</c:v>
                </c:pt>
                <c:pt idx="30">
                  <c:v>0.307381389617919</c:v>
                </c:pt>
                <c:pt idx="31">
                  <c:v>0.307305519104003</c:v>
                </c:pt>
                <c:pt idx="32">
                  <c:v>0.30729402542114198</c:v>
                </c:pt>
                <c:pt idx="33">
                  <c:v>0.30728408050537098</c:v>
                </c:pt>
                <c:pt idx="34">
                  <c:v>0.30719638061523402</c:v>
                </c:pt>
                <c:pt idx="35">
                  <c:v>0.30718894577026301</c:v>
                </c:pt>
                <c:pt idx="36">
                  <c:v>0.30728665542602501</c:v>
                </c:pt>
                <c:pt idx="37">
                  <c:v>0.307161197662353</c:v>
                </c:pt>
                <c:pt idx="38">
                  <c:v>0.30729040527343698</c:v>
                </c:pt>
              </c:numCache>
            </c:numRef>
          </c:yVal>
          <c:smooth val="0"/>
          <c:extLst>
            <c:ext xmlns:c16="http://schemas.microsoft.com/office/drawing/2014/chart" uri="{C3380CC4-5D6E-409C-BE32-E72D297353CC}">
              <c16:uniqueId val="{00000001-2F3A-E94D-A7D3-8EB884F954C9}"/>
            </c:ext>
          </c:extLst>
        </c:ser>
        <c:ser>
          <c:idx val="5"/>
          <c:order val="1"/>
          <c:tx>
            <c:strRef>
              <c:f>'Rd 7- Masked inputs'!$AE$16</c:f>
              <c:strCache>
                <c:ptCount val="1"/>
                <c:pt idx="0">
                  <c:v>16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inputs'!$AE$17:$AE$55</c:f>
              <c:numCache>
                <c:formatCode>0.000000</c:formatCode>
                <c:ptCount val="39"/>
                <c:pt idx="0">
                  <c:v>0.46073544611696299</c:v>
                </c:pt>
                <c:pt idx="1">
                  <c:v>0.45257170010456899</c:v>
                </c:pt>
                <c:pt idx="2">
                  <c:v>0.44671079847547701</c:v>
                </c:pt>
                <c:pt idx="3">
                  <c:v>0.44187197318443799</c:v>
                </c:pt>
                <c:pt idx="4">
                  <c:v>0.43195392774498897</c:v>
                </c:pt>
                <c:pt idx="5">
                  <c:v>0.41884504045758902</c:v>
                </c:pt>
                <c:pt idx="6">
                  <c:v>0.396367952421114</c:v>
                </c:pt>
                <c:pt idx="7">
                  <c:v>0.37742426425595799</c:v>
                </c:pt>
                <c:pt idx="8">
                  <c:v>0.35999540441176398</c:v>
                </c:pt>
                <c:pt idx="9">
                  <c:v>0.339266259986234</c:v>
                </c:pt>
                <c:pt idx="10">
                  <c:v>0.32306559244791599</c:v>
                </c:pt>
                <c:pt idx="11">
                  <c:v>0.307446250432654</c:v>
                </c:pt>
                <c:pt idx="12">
                  <c:v>0.295115670492482</c:v>
                </c:pt>
                <c:pt idx="13">
                  <c:v>0.283843370584341</c:v>
                </c:pt>
                <c:pt idx="14">
                  <c:v>0.271263581735116</c:v>
                </c:pt>
                <c:pt idx="15">
                  <c:v>0.26496722034572301</c:v>
                </c:pt>
                <c:pt idx="16">
                  <c:v>0.25833796625551902</c:v>
                </c:pt>
                <c:pt idx="17">
                  <c:v>0.253828443329909</c:v>
                </c:pt>
                <c:pt idx="18">
                  <c:v>0.25032018475471102</c:v>
                </c:pt>
                <c:pt idx="19">
                  <c:v>0.248508305225557</c:v>
                </c:pt>
                <c:pt idx="20">
                  <c:v>0.24674133695026801</c:v>
                </c:pt>
                <c:pt idx="21">
                  <c:v>0.24587878638767699</c:v>
                </c:pt>
                <c:pt idx="22">
                  <c:v>0.24496151371608799</c:v>
                </c:pt>
                <c:pt idx="23">
                  <c:v>0.244597903268779</c:v>
                </c:pt>
                <c:pt idx="24">
                  <c:v>0.244155887603759</c:v>
                </c:pt>
                <c:pt idx="25">
                  <c:v>0.24403311920165999</c:v>
                </c:pt>
                <c:pt idx="26">
                  <c:v>0.243943817138671</c:v>
                </c:pt>
                <c:pt idx="27">
                  <c:v>0.243920974731445</c:v>
                </c:pt>
                <c:pt idx="28">
                  <c:v>0.24381975173950099</c:v>
                </c:pt>
                <c:pt idx="29">
                  <c:v>0.243776268005371</c:v>
                </c:pt>
                <c:pt idx="30">
                  <c:v>0.24366530609130799</c:v>
                </c:pt>
                <c:pt idx="31">
                  <c:v>0.24372600173950101</c:v>
                </c:pt>
                <c:pt idx="32">
                  <c:v>0.24365085601806599</c:v>
                </c:pt>
                <c:pt idx="33">
                  <c:v>0.243655967712402</c:v>
                </c:pt>
                <c:pt idx="34">
                  <c:v>0.24366116333007801</c:v>
                </c:pt>
                <c:pt idx="35">
                  <c:v>0.24368563461303699</c:v>
                </c:pt>
                <c:pt idx="36">
                  <c:v>0.243698207855224</c:v>
                </c:pt>
                <c:pt idx="37">
                  <c:v>0.24367331314086901</c:v>
                </c:pt>
                <c:pt idx="38">
                  <c:v>0.243784019470214</c:v>
                </c:pt>
              </c:numCache>
            </c:numRef>
          </c:yVal>
          <c:smooth val="0"/>
          <c:extLst>
            <c:ext xmlns:c16="http://schemas.microsoft.com/office/drawing/2014/chart" uri="{C3380CC4-5D6E-409C-BE32-E72D297353CC}">
              <c16:uniqueId val="{00000002-2F3A-E94D-A7D3-8EB884F954C9}"/>
            </c:ext>
          </c:extLst>
        </c:ser>
        <c:ser>
          <c:idx val="7"/>
          <c:order val="2"/>
          <c:tx>
            <c:strRef>
              <c:f>'Rd 7- Masked inputs'!$AG$16</c:f>
              <c:strCache>
                <c:ptCount val="1"/>
                <c:pt idx="0">
                  <c:v>19</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inputs'!$AG$17:$AG$55</c:f>
              <c:numCache>
                <c:formatCode>0.000000</c:formatCode>
                <c:ptCount val="39"/>
                <c:pt idx="0">
                  <c:v>0.45979214085679099</c:v>
                </c:pt>
                <c:pt idx="1">
                  <c:v>0.44655405847649798</c:v>
                </c:pt>
                <c:pt idx="2">
                  <c:v>0.44170348588810399</c:v>
                </c:pt>
                <c:pt idx="3">
                  <c:v>0.43265367809094801</c:v>
                </c:pt>
                <c:pt idx="4">
                  <c:v>0.41778561047145202</c:v>
                </c:pt>
                <c:pt idx="5">
                  <c:v>0.39744465386689498</c:v>
                </c:pt>
                <c:pt idx="6">
                  <c:v>0.36385890415736599</c:v>
                </c:pt>
                <c:pt idx="7">
                  <c:v>0.330588041033063</c:v>
                </c:pt>
                <c:pt idx="8">
                  <c:v>0.30332339893687799</c:v>
                </c:pt>
                <c:pt idx="9">
                  <c:v>0.27795182413129599</c:v>
                </c:pt>
                <c:pt idx="10">
                  <c:v>0.24397647191607699</c:v>
                </c:pt>
                <c:pt idx="11">
                  <c:v>0.23096278093863201</c:v>
                </c:pt>
                <c:pt idx="12">
                  <c:v>0.215416738431747</c:v>
                </c:pt>
                <c:pt idx="13">
                  <c:v>0.203199815750122</c:v>
                </c:pt>
                <c:pt idx="14">
                  <c:v>0.19381579230813401</c:v>
                </c:pt>
                <c:pt idx="15">
                  <c:v>0.18893655141194601</c:v>
                </c:pt>
                <c:pt idx="16">
                  <c:v>0.184700012207031</c:v>
                </c:pt>
                <c:pt idx="17">
                  <c:v>0.18305143337805199</c:v>
                </c:pt>
                <c:pt idx="18">
                  <c:v>0.18200877754751699</c:v>
                </c:pt>
                <c:pt idx="19">
                  <c:v>0.181755430802055</c:v>
                </c:pt>
                <c:pt idx="20">
                  <c:v>0.18157628083976499</c:v>
                </c:pt>
                <c:pt idx="21">
                  <c:v>0.18151104114060801</c:v>
                </c:pt>
                <c:pt idx="22">
                  <c:v>0.18145167542211099</c:v>
                </c:pt>
                <c:pt idx="23">
                  <c:v>0.18141774035316199</c:v>
                </c:pt>
                <c:pt idx="24">
                  <c:v>0.18126913070678699</c:v>
                </c:pt>
                <c:pt idx="25">
                  <c:v>0.181287895202636</c:v>
                </c:pt>
                <c:pt idx="26">
                  <c:v>0.181267959594726</c:v>
                </c:pt>
                <c:pt idx="27">
                  <c:v>0.18128091812133701</c:v>
                </c:pt>
                <c:pt idx="28">
                  <c:v>0.18126211929321201</c:v>
                </c:pt>
                <c:pt idx="29">
                  <c:v>0.181244323730468</c:v>
                </c:pt>
                <c:pt idx="30">
                  <c:v>0.18122732925415</c:v>
                </c:pt>
                <c:pt idx="31">
                  <c:v>0.181243553161621</c:v>
                </c:pt>
                <c:pt idx="32">
                  <c:v>0.18121664810180599</c:v>
                </c:pt>
                <c:pt idx="33">
                  <c:v>0.18122728729248</c:v>
                </c:pt>
                <c:pt idx="34">
                  <c:v>0.18127830123901301</c:v>
                </c:pt>
                <c:pt idx="35">
                  <c:v>0.18118718719482399</c:v>
                </c:pt>
                <c:pt idx="36">
                  <c:v>0.181215660095214</c:v>
                </c:pt>
                <c:pt idx="37">
                  <c:v>0.18117891311645501</c:v>
                </c:pt>
                <c:pt idx="38">
                  <c:v>0.18121943664550699</c:v>
                </c:pt>
              </c:numCache>
            </c:numRef>
          </c:yVal>
          <c:smooth val="0"/>
          <c:extLst>
            <c:ext xmlns:c16="http://schemas.microsoft.com/office/drawing/2014/chart" uri="{C3380CC4-5D6E-409C-BE32-E72D297353CC}">
              <c16:uniqueId val="{00000003-2F3A-E94D-A7D3-8EB884F954C9}"/>
            </c:ext>
          </c:extLst>
        </c:ser>
        <c:ser>
          <c:idx val="8"/>
          <c:order val="3"/>
          <c:tx>
            <c:strRef>
              <c:f>'Rd 7- Masked inputs'!$AH$16</c:f>
              <c:strCache>
                <c:ptCount val="1"/>
                <c:pt idx="0">
                  <c:v>20</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inputs'!$AH$17:$AH$55</c:f>
              <c:numCache>
                <c:formatCode>0.000000</c:formatCode>
                <c:ptCount val="39"/>
                <c:pt idx="0">
                  <c:v>0.45530439677991302</c:v>
                </c:pt>
                <c:pt idx="1">
                  <c:v>0.437348514133029</c:v>
                </c:pt>
                <c:pt idx="2">
                  <c:v>0.43395164685371501</c:v>
                </c:pt>
                <c:pt idx="3">
                  <c:v>0.425966691601183</c:v>
                </c:pt>
                <c:pt idx="4">
                  <c:v>0.40155351058296501</c:v>
                </c:pt>
                <c:pt idx="5">
                  <c:v>0.37468508377815901</c:v>
                </c:pt>
                <c:pt idx="6">
                  <c:v>0.33159117646269698</c:v>
                </c:pt>
                <c:pt idx="7">
                  <c:v>0.28504061698913502</c:v>
                </c:pt>
                <c:pt idx="8">
                  <c:v>0.24547962708906601</c:v>
                </c:pt>
                <c:pt idx="9">
                  <c:v>0.20458924626729499</c:v>
                </c:pt>
                <c:pt idx="10">
                  <c:v>0.15754525320870499</c:v>
                </c:pt>
                <c:pt idx="11">
                  <c:v>0.12637742899231899</c:v>
                </c:pt>
                <c:pt idx="12">
                  <c:v>9.6547036800744307E-2</c:v>
                </c:pt>
                <c:pt idx="13">
                  <c:v>7.2910065346575695E-2</c:v>
                </c:pt>
                <c:pt idx="14">
                  <c:v>5.2272016351873202E-2</c:v>
                </c:pt>
                <c:pt idx="15">
                  <c:v>4.3463730230563997E-2</c:v>
                </c:pt>
                <c:pt idx="16">
                  <c:v>3.5653365285773002E-2</c:v>
                </c:pt>
                <c:pt idx="17">
                  <c:v>3.2341861724853503E-2</c:v>
                </c:pt>
                <c:pt idx="18">
                  <c:v>2.73587208428747E-2</c:v>
                </c:pt>
                <c:pt idx="19">
                  <c:v>2.6236199043892499E-2</c:v>
                </c:pt>
                <c:pt idx="20">
                  <c:v>2.4121199223303601E-2</c:v>
                </c:pt>
                <c:pt idx="21">
                  <c:v>2.3010487459143799E-2</c:v>
                </c:pt>
                <c:pt idx="22">
                  <c:v>2.2383643839309301E-2</c:v>
                </c:pt>
                <c:pt idx="23">
                  <c:v>2.19223853385094E-2</c:v>
                </c:pt>
                <c:pt idx="24">
                  <c:v>1.7483003211743901E-2</c:v>
                </c:pt>
                <c:pt idx="25">
                  <c:v>1.8257966760086598E-2</c:v>
                </c:pt>
                <c:pt idx="26">
                  <c:v>1.46075002717466E-2</c:v>
                </c:pt>
                <c:pt idx="27">
                  <c:v>1.40237269607493E-2</c:v>
                </c:pt>
                <c:pt idx="28">
                  <c:v>1.2535421815637E-2</c:v>
                </c:pt>
                <c:pt idx="29">
                  <c:v>1.1900853175742901E-2</c:v>
                </c:pt>
                <c:pt idx="30">
                  <c:v>1.0696641096832001E-2</c:v>
                </c:pt>
                <c:pt idx="31">
                  <c:v>9.9385063927452805E-3</c:v>
                </c:pt>
                <c:pt idx="32">
                  <c:v>8.9461008707682199E-3</c:v>
                </c:pt>
                <c:pt idx="33">
                  <c:v>7.92271007191051E-3</c:v>
                </c:pt>
                <c:pt idx="34">
                  <c:v>6.9700962788349797E-3</c:v>
                </c:pt>
                <c:pt idx="35">
                  <c:v>6.4049491399451102E-3</c:v>
                </c:pt>
                <c:pt idx="36">
                  <c:v>5.8601621597532197E-3</c:v>
                </c:pt>
                <c:pt idx="37">
                  <c:v>5.4987442394918602E-3</c:v>
                </c:pt>
              </c:numCache>
            </c:numRef>
          </c:yVal>
          <c:smooth val="0"/>
          <c:extLst>
            <c:ext xmlns:c16="http://schemas.microsoft.com/office/drawing/2014/chart" uri="{C3380CC4-5D6E-409C-BE32-E72D297353CC}">
              <c16:uniqueId val="{00000004-2F3A-E94D-A7D3-8EB884F954C9}"/>
            </c:ext>
          </c:extLst>
        </c:ser>
        <c:ser>
          <c:idx val="14"/>
          <c:order val="4"/>
          <c:tx>
            <c:strRef>
              <c:f>'Rd 7- Masked inputs'!$AM$16</c:f>
              <c:strCache>
                <c:ptCount val="1"/>
                <c:pt idx="0">
                  <c:v>10 (Power Region)</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lumMod val="75000"/>
                  </a:schemeClr>
                </a:solidFill>
                <a:prstDash val="sysDot"/>
              </a:ln>
              <a:effectLst/>
            </c:spPr>
            <c:trendlineType val="power"/>
            <c:dispRSqr val="0"/>
            <c:dispEq val="1"/>
            <c:trendlineLbl>
              <c:layout>
                <c:manualLayout>
                  <c:x val="-0.2551231932852065"/>
                  <c:y val="-0.36555755268835244"/>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inputs'!$AM$17:$AM$55</c:f>
              <c:numCache>
                <c:formatCode>General</c:formatCode>
                <c:ptCount val="39"/>
                <c:pt idx="5" formatCode="0.0000">
                  <c:v>0.42743185588291699</c:v>
                </c:pt>
                <c:pt idx="6" formatCode="0.0000">
                  <c:v>0.417590521078194</c:v>
                </c:pt>
                <c:pt idx="7" formatCode="0.0000">
                  <c:v>0.401230720851732</c:v>
                </c:pt>
                <c:pt idx="8" formatCode="0.0000">
                  <c:v>0.387370307166297</c:v>
                </c:pt>
                <c:pt idx="9" formatCode="0.0000">
                  <c:v>0.37788635387755198</c:v>
                </c:pt>
                <c:pt idx="10" formatCode="0.0000">
                  <c:v>0.36507991208868501</c:v>
                </c:pt>
                <c:pt idx="11" formatCode="0.0000">
                  <c:v>0.35120366169856099</c:v>
                </c:pt>
                <c:pt idx="12" formatCode="0.0000">
                  <c:v>0.344095887808964</c:v>
                </c:pt>
                <c:pt idx="13" formatCode="0.0000">
                  <c:v>0.33410770662369199</c:v>
                </c:pt>
              </c:numCache>
            </c:numRef>
          </c:yVal>
          <c:smooth val="0"/>
          <c:extLst>
            <c:ext xmlns:c16="http://schemas.microsoft.com/office/drawing/2014/chart" uri="{C3380CC4-5D6E-409C-BE32-E72D297353CC}">
              <c16:uniqueId val="{00000008-2F3A-E94D-A7D3-8EB884F954C9}"/>
            </c:ext>
          </c:extLst>
        </c:ser>
        <c:ser>
          <c:idx val="11"/>
          <c:order val="5"/>
          <c:tx>
            <c:strRef>
              <c:f>'Rd 7- Masked inputs'!$AP$16</c:f>
              <c:strCache>
                <c:ptCount val="1"/>
                <c:pt idx="0">
                  <c:v>16 (Power Region)</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trendline>
            <c:spPr>
              <a:ln w="19050" cap="rnd">
                <a:solidFill>
                  <a:schemeClr val="accent6">
                    <a:lumMod val="60000"/>
                  </a:schemeClr>
                </a:solidFill>
                <a:prstDash val="sysDot"/>
              </a:ln>
              <a:effectLst/>
            </c:spPr>
            <c:trendlineType val="power"/>
            <c:dispRSqr val="0"/>
            <c:dispEq val="1"/>
            <c:trendlineLbl>
              <c:layout>
                <c:manualLayout>
                  <c:x val="-0.26254516982727572"/>
                  <c:y val="-0.2881011279338778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inputs'!$AP$17:$AP$55</c:f>
              <c:numCache>
                <c:formatCode>General</c:formatCode>
                <c:ptCount val="39"/>
                <c:pt idx="5" formatCode="0.0000">
                  <c:v>0.41884504045758902</c:v>
                </c:pt>
                <c:pt idx="6" formatCode="0.0000">
                  <c:v>0.396367952421114</c:v>
                </c:pt>
                <c:pt idx="7" formatCode="0.0000">
                  <c:v>0.37742426425595799</c:v>
                </c:pt>
                <c:pt idx="8" formatCode="0.0000">
                  <c:v>0.35999540441176398</c:v>
                </c:pt>
                <c:pt idx="9" formatCode="0.0000">
                  <c:v>0.339266259986234</c:v>
                </c:pt>
                <c:pt idx="10" formatCode="0.0000">
                  <c:v>0.32306559244791599</c:v>
                </c:pt>
                <c:pt idx="11" formatCode="0.0000">
                  <c:v>0.307446250432654</c:v>
                </c:pt>
                <c:pt idx="12" formatCode="0.0000">
                  <c:v>0.295115670492482</c:v>
                </c:pt>
                <c:pt idx="13" formatCode="0.0000">
                  <c:v>0.283843370584341</c:v>
                </c:pt>
              </c:numCache>
            </c:numRef>
          </c:yVal>
          <c:smooth val="0"/>
          <c:extLst>
            <c:ext xmlns:c16="http://schemas.microsoft.com/office/drawing/2014/chart" uri="{C3380CC4-5D6E-409C-BE32-E72D297353CC}">
              <c16:uniqueId val="{0000000A-2F3A-E94D-A7D3-8EB884F954C9}"/>
            </c:ext>
          </c:extLst>
        </c:ser>
        <c:ser>
          <c:idx val="12"/>
          <c:order val="6"/>
          <c:tx>
            <c:strRef>
              <c:f>'Rd 7- Masked inputs'!$AR$16</c:f>
              <c:strCache>
                <c:ptCount val="1"/>
                <c:pt idx="0">
                  <c:v>19 (Power Region)</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trendline>
            <c:spPr>
              <a:ln w="19050" cap="rnd">
                <a:solidFill>
                  <a:srgbClr val="C00000"/>
                </a:solidFill>
                <a:prstDash val="sysDot"/>
              </a:ln>
              <a:effectLst/>
            </c:spPr>
            <c:trendlineType val="power"/>
            <c:dispRSqr val="0"/>
            <c:dispEq val="1"/>
            <c:trendlineLbl>
              <c:layout>
                <c:manualLayout>
                  <c:x val="-0.3442194835496955"/>
                  <c:y val="-0.11134954665796019"/>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inputs'!$AR$17:$AR$55</c:f>
              <c:numCache>
                <c:formatCode>General</c:formatCode>
                <c:ptCount val="39"/>
                <c:pt idx="5" formatCode="0.0000">
                  <c:v>0.39744465386689498</c:v>
                </c:pt>
                <c:pt idx="6" formatCode="0.0000">
                  <c:v>0.36385890415736599</c:v>
                </c:pt>
                <c:pt idx="7" formatCode="0.0000">
                  <c:v>0.330588041033063</c:v>
                </c:pt>
                <c:pt idx="8" formatCode="0.0000">
                  <c:v>0.30332339893687799</c:v>
                </c:pt>
                <c:pt idx="9" formatCode="0.0000">
                  <c:v>0.27795182413129599</c:v>
                </c:pt>
                <c:pt idx="10" formatCode="0.0000">
                  <c:v>0.24397647191607699</c:v>
                </c:pt>
                <c:pt idx="11" formatCode="0.0000">
                  <c:v>0.23096278093863201</c:v>
                </c:pt>
                <c:pt idx="12" formatCode="0.0000">
                  <c:v>0.215416738431747</c:v>
                </c:pt>
                <c:pt idx="13" formatCode="0.0000">
                  <c:v>0.203199815750122</c:v>
                </c:pt>
              </c:numCache>
            </c:numRef>
          </c:yVal>
          <c:smooth val="0"/>
          <c:extLst>
            <c:ext xmlns:c16="http://schemas.microsoft.com/office/drawing/2014/chart" uri="{C3380CC4-5D6E-409C-BE32-E72D297353CC}">
              <c16:uniqueId val="{0000000C-2F3A-E94D-A7D3-8EB884F954C9}"/>
            </c:ext>
          </c:extLst>
        </c:ser>
        <c:ser>
          <c:idx val="15"/>
          <c:order val="7"/>
          <c:tx>
            <c:strRef>
              <c:f>'Rd 7- Masked inputs'!$AS$16</c:f>
              <c:strCache>
                <c:ptCount val="1"/>
                <c:pt idx="0">
                  <c:v>20 (Power Region)</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trendline>
            <c:spPr>
              <a:ln w="19050" cap="rnd">
                <a:solidFill>
                  <a:srgbClr val="00B050"/>
                </a:solidFill>
                <a:prstDash val="sysDot"/>
              </a:ln>
              <a:effectLst/>
            </c:spPr>
            <c:trendlineType val="power"/>
            <c:dispRSqr val="0"/>
            <c:dispEq val="1"/>
            <c:trendlineLbl>
              <c:layout>
                <c:manualLayout>
                  <c:x val="-0.62541373964515579"/>
                  <c:y val="-5.1636174605285204E-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inputs'!$AS$17:$AS$55</c:f>
              <c:numCache>
                <c:formatCode>General</c:formatCode>
                <c:ptCount val="39"/>
                <c:pt idx="6" formatCode="0.0000">
                  <c:v>0.33159117646269698</c:v>
                </c:pt>
                <c:pt idx="7" formatCode="0.0000">
                  <c:v>0.28504061698913502</c:v>
                </c:pt>
                <c:pt idx="8" formatCode="0.0000">
                  <c:v>0.24547962708906601</c:v>
                </c:pt>
                <c:pt idx="9" formatCode="0.0000">
                  <c:v>0.20458924626729499</c:v>
                </c:pt>
                <c:pt idx="10" formatCode="0.0000">
                  <c:v>0.15754525320870499</c:v>
                </c:pt>
                <c:pt idx="11" formatCode="0.0000">
                  <c:v>0.12637742899231899</c:v>
                </c:pt>
                <c:pt idx="12" formatCode="0.0000">
                  <c:v>9.6547036800744307E-2</c:v>
                </c:pt>
                <c:pt idx="13" formatCode="0.0000">
                  <c:v>7.2910065346575695E-2</c:v>
                </c:pt>
                <c:pt idx="14" formatCode="0.0000">
                  <c:v>5.2272016351873202E-2</c:v>
                </c:pt>
                <c:pt idx="15" formatCode="0.0000">
                  <c:v>4.3463730230563997E-2</c:v>
                </c:pt>
                <c:pt idx="16" formatCode="0.0000">
                  <c:v>3.5653365285773002E-2</c:v>
                </c:pt>
                <c:pt idx="17" formatCode="0.0000">
                  <c:v>3.2341861724853503E-2</c:v>
                </c:pt>
                <c:pt idx="18" formatCode="0.0000">
                  <c:v>2.73587208428747E-2</c:v>
                </c:pt>
                <c:pt idx="19" formatCode="0.0000">
                  <c:v>2.6236199043892499E-2</c:v>
                </c:pt>
                <c:pt idx="20" formatCode="0.0000">
                  <c:v>2.4121199223303601E-2</c:v>
                </c:pt>
                <c:pt idx="21" formatCode="0.0000">
                  <c:v>2.3010487459143799E-2</c:v>
                </c:pt>
                <c:pt idx="22" formatCode="0.0000">
                  <c:v>2.2383643839309301E-2</c:v>
                </c:pt>
                <c:pt idx="23" formatCode="0.0000">
                  <c:v>2.19223853385094E-2</c:v>
                </c:pt>
                <c:pt idx="24" formatCode="0.0000">
                  <c:v>1.7483003211743901E-2</c:v>
                </c:pt>
              </c:numCache>
            </c:numRef>
          </c:yVal>
          <c:smooth val="0"/>
          <c:extLst>
            <c:ext xmlns:c16="http://schemas.microsoft.com/office/drawing/2014/chart" uri="{C3380CC4-5D6E-409C-BE32-E72D297353CC}">
              <c16:uniqueId val="{0000000E-2F3A-E94D-A7D3-8EB884F954C9}"/>
            </c:ext>
          </c:extLst>
        </c:ser>
        <c:ser>
          <c:idx val="3"/>
          <c:order val="8"/>
          <c:tx>
            <c:strRef>
              <c:f>'Rd 7- Masked inputs'!$AU$16</c:f>
              <c:strCache>
                <c:ptCount val="1"/>
                <c:pt idx="0">
                  <c:v>10 "Bayes" error</c:v>
                </c:pt>
              </c:strCache>
            </c:strRef>
          </c:tx>
          <c:spPr>
            <a:ln w="19050" cap="rnd">
              <a:solidFill>
                <a:schemeClr val="accent3">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inputs'!$AU$17:$AU$55</c:f>
              <c:numCache>
                <c:formatCode>0.00000</c:formatCode>
                <c:ptCount val="39"/>
                <c:pt idx="0">
                  <c:v>0.30569553375244102</c:v>
                </c:pt>
                <c:pt idx="1">
                  <c:v>0.30569553375244102</c:v>
                </c:pt>
                <c:pt idx="2">
                  <c:v>0.30569553375244102</c:v>
                </c:pt>
                <c:pt idx="3">
                  <c:v>0.30569553375244102</c:v>
                </c:pt>
                <c:pt idx="4">
                  <c:v>0.30569553375244102</c:v>
                </c:pt>
                <c:pt idx="5">
                  <c:v>0.30569553375244102</c:v>
                </c:pt>
                <c:pt idx="6">
                  <c:v>0.30569553375244102</c:v>
                </c:pt>
                <c:pt idx="7">
                  <c:v>0.30569553375244102</c:v>
                </c:pt>
                <c:pt idx="8">
                  <c:v>0.30569553375244102</c:v>
                </c:pt>
                <c:pt idx="9">
                  <c:v>0.30569553375244102</c:v>
                </c:pt>
                <c:pt idx="10">
                  <c:v>0.30569553375244102</c:v>
                </c:pt>
                <c:pt idx="11">
                  <c:v>0.30569553375244102</c:v>
                </c:pt>
                <c:pt idx="12">
                  <c:v>0.30569553375244102</c:v>
                </c:pt>
                <c:pt idx="13">
                  <c:v>0.30569553375244102</c:v>
                </c:pt>
                <c:pt idx="14">
                  <c:v>0.30569553375244102</c:v>
                </c:pt>
                <c:pt idx="15">
                  <c:v>0.30569553375244102</c:v>
                </c:pt>
                <c:pt idx="16">
                  <c:v>0.30569553375244102</c:v>
                </c:pt>
                <c:pt idx="17">
                  <c:v>0.30569553375244102</c:v>
                </c:pt>
                <c:pt idx="18">
                  <c:v>0.30569553375244102</c:v>
                </c:pt>
                <c:pt idx="19">
                  <c:v>0.30569553375244102</c:v>
                </c:pt>
                <c:pt idx="20">
                  <c:v>0.30569553375244102</c:v>
                </c:pt>
                <c:pt idx="21">
                  <c:v>0.30569553375244102</c:v>
                </c:pt>
                <c:pt idx="22">
                  <c:v>0.30569553375244102</c:v>
                </c:pt>
                <c:pt idx="23">
                  <c:v>0.30569553375244102</c:v>
                </c:pt>
                <c:pt idx="24">
                  <c:v>0.30569553375244102</c:v>
                </c:pt>
                <c:pt idx="25">
                  <c:v>0.30569553375244102</c:v>
                </c:pt>
                <c:pt idx="26">
                  <c:v>0.30569553375244102</c:v>
                </c:pt>
                <c:pt idx="27">
                  <c:v>0.30569553375244102</c:v>
                </c:pt>
                <c:pt idx="28">
                  <c:v>0.30569553375244102</c:v>
                </c:pt>
                <c:pt idx="29">
                  <c:v>0.30569553375244102</c:v>
                </c:pt>
                <c:pt idx="30">
                  <c:v>0.30569553375244102</c:v>
                </c:pt>
                <c:pt idx="31">
                  <c:v>0.30569553375244102</c:v>
                </c:pt>
                <c:pt idx="32">
                  <c:v>0.30569553375244102</c:v>
                </c:pt>
                <c:pt idx="33">
                  <c:v>0.30569553375244102</c:v>
                </c:pt>
                <c:pt idx="34">
                  <c:v>0.30569553375244102</c:v>
                </c:pt>
                <c:pt idx="35">
                  <c:v>0.30569553375244102</c:v>
                </c:pt>
                <c:pt idx="36">
                  <c:v>0.30569553375244102</c:v>
                </c:pt>
                <c:pt idx="37">
                  <c:v>0.30569553375244102</c:v>
                </c:pt>
                <c:pt idx="38">
                  <c:v>0.30569553375244102</c:v>
                </c:pt>
              </c:numCache>
            </c:numRef>
          </c:yVal>
          <c:smooth val="0"/>
          <c:extLst>
            <c:ext xmlns:c16="http://schemas.microsoft.com/office/drawing/2014/chart" uri="{C3380CC4-5D6E-409C-BE32-E72D297353CC}">
              <c16:uniqueId val="{00000010-2F3A-E94D-A7D3-8EB884F954C9}"/>
            </c:ext>
          </c:extLst>
        </c:ser>
        <c:ser>
          <c:idx val="4"/>
          <c:order val="9"/>
          <c:tx>
            <c:strRef>
              <c:f>'Rd 7- Masked inputs'!$AV$16</c:f>
              <c:strCache>
                <c:ptCount val="1"/>
                <c:pt idx="0">
                  <c:v>16 "Bayes" error</c:v>
                </c:pt>
              </c:strCache>
            </c:strRef>
          </c:tx>
          <c:spPr>
            <a:ln w="19050" cap="rnd">
              <a:solidFill>
                <a:schemeClr val="accent6">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inputs'!$AV$17:$AV$55</c:f>
              <c:numCache>
                <c:formatCode>0.00000</c:formatCode>
                <c:ptCount val="39"/>
                <c:pt idx="0">
                  <c:v>0.241824150085449</c:v>
                </c:pt>
                <c:pt idx="1">
                  <c:v>0.241824150085449</c:v>
                </c:pt>
                <c:pt idx="2">
                  <c:v>0.241824150085449</c:v>
                </c:pt>
                <c:pt idx="3">
                  <c:v>0.241824150085449</c:v>
                </c:pt>
                <c:pt idx="4">
                  <c:v>0.241824150085449</c:v>
                </c:pt>
                <c:pt idx="5">
                  <c:v>0.241824150085449</c:v>
                </c:pt>
                <c:pt idx="6">
                  <c:v>0.241824150085449</c:v>
                </c:pt>
                <c:pt idx="7">
                  <c:v>0.241824150085449</c:v>
                </c:pt>
                <c:pt idx="8">
                  <c:v>0.241824150085449</c:v>
                </c:pt>
                <c:pt idx="9">
                  <c:v>0.241824150085449</c:v>
                </c:pt>
                <c:pt idx="10">
                  <c:v>0.241824150085449</c:v>
                </c:pt>
                <c:pt idx="11">
                  <c:v>0.241824150085449</c:v>
                </c:pt>
                <c:pt idx="12">
                  <c:v>0.241824150085449</c:v>
                </c:pt>
                <c:pt idx="13">
                  <c:v>0.241824150085449</c:v>
                </c:pt>
                <c:pt idx="14">
                  <c:v>0.241824150085449</c:v>
                </c:pt>
                <c:pt idx="15">
                  <c:v>0.241824150085449</c:v>
                </c:pt>
                <c:pt idx="16">
                  <c:v>0.241824150085449</c:v>
                </c:pt>
                <c:pt idx="17">
                  <c:v>0.241824150085449</c:v>
                </c:pt>
                <c:pt idx="18">
                  <c:v>0.241824150085449</c:v>
                </c:pt>
                <c:pt idx="19">
                  <c:v>0.241824150085449</c:v>
                </c:pt>
                <c:pt idx="20">
                  <c:v>0.241824150085449</c:v>
                </c:pt>
                <c:pt idx="21">
                  <c:v>0.241824150085449</c:v>
                </c:pt>
                <c:pt idx="22">
                  <c:v>0.241824150085449</c:v>
                </c:pt>
                <c:pt idx="23">
                  <c:v>0.241824150085449</c:v>
                </c:pt>
                <c:pt idx="24">
                  <c:v>0.241824150085449</c:v>
                </c:pt>
                <c:pt idx="25">
                  <c:v>0.241824150085449</c:v>
                </c:pt>
                <c:pt idx="26">
                  <c:v>0.241824150085449</c:v>
                </c:pt>
                <c:pt idx="27">
                  <c:v>0.241824150085449</c:v>
                </c:pt>
                <c:pt idx="28">
                  <c:v>0.241824150085449</c:v>
                </c:pt>
                <c:pt idx="29">
                  <c:v>0.241824150085449</c:v>
                </c:pt>
                <c:pt idx="30">
                  <c:v>0.241824150085449</c:v>
                </c:pt>
                <c:pt idx="31">
                  <c:v>0.241824150085449</c:v>
                </c:pt>
                <c:pt idx="32">
                  <c:v>0.241824150085449</c:v>
                </c:pt>
                <c:pt idx="33">
                  <c:v>0.241824150085449</c:v>
                </c:pt>
                <c:pt idx="34">
                  <c:v>0.241824150085449</c:v>
                </c:pt>
                <c:pt idx="35">
                  <c:v>0.241824150085449</c:v>
                </c:pt>
                <c:pt idx="36">
                  <c:v>0.241824150085449</c:v>
                </c:pt>
                <c:pt idx="37">
                  <c:v>0.241824150085449</c:v>
                </c:pt>
                <c:pt idx="38">
                  <c:v>0.241824150085449</c:v>
                </c:pt>
              </c:numCache>
            </c:numRef>
          </c:yVal>
          <c:smooth val="0"/>
          <c:extLst>
            <c:ext xmlns:c16="http://schemas.microsoft.com/office/drawing/2014/chart" uri="{C3380CC4-5D6E-409C-BE32-E72D297353CC}">
              <c16:uniqueId val="{00000011-2F3A-E94D-A7D3-8EB884F954C9}"/>
            </c:ext>
          </c:extLst>
        </c:ser>
        <c:ser>
          <c:idx val="6"/>
          <c:order val="10"/>
          <c:tx>
            <c:strRef>
              <c:f>'Rd 7- Masked inputs'!$AW$16</c:f>
              <c:strCache>
                <c:ptCount val="1"/>
                <c:pt idx="0">
                  <c:v>19 "Bayes" error</c:v>
                </c:pt>
              </c:strCache>
            </c:strRef>
          </c:tx>
          <c:spPr>
            <a:ln w="19050" cap="rnd">
              <a:solidFill>
                <a:schemeClr val="accent2">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inputs'!$AW$17:$AW$55</c:f>
              <c:numCache>
                <c:formatCode>0.00000</c:formatCode>
                <c:ptCount val="39"/>
                <c:pt idx="0">
                  <c:v>0.18020725250244099</c:v>
                </c:pt>
                <c:pt idx="1">
                  <c:v>0.18020725250244099</c:v>
                </c:pt>
                <c:pt idx="2">
                  <c:v>0.18020725250244099</c:v>
                </c:pt>
                <c:pt idx="3">
                  <c:v>0.18020725250244099</c:v>
                </c:pt>
                <c:pt idx="4">
                  <c:v>0.18020725250244099</c:v>
                </c:pt>
                <c:pt idx="5">
                  <c:v>0.18020725250244099</c:v>
                </c:pt>
                <c:pt idx="6">
                  <c:v>0.18020725250244099</c:v>
                </c:pt>
                <c:pt idx="7">
                  <c:v>0.18020725250244099</c:v>
                </c:pt>
                <c:pt idx="8">
                  <c:v>0.18020725250244099</c:v>
                </c:pt>
                <c:pt idx="9">
                  <c:v>0.18020725250244099</c:v>
                </c:pt>
                <c:pt idx="10">
                  <c:v>0.18020725250244099</c:v>
                </c:pt>
                <c:pt idx="11">
                  <c:v>0.18020725250244099</c:v>
                </c:pt>
                <c:pt idx="12">
                  <c:v>0.18020725250244099</c:v>
                </c:pt>
                <c:pt idx="13">
                  <c:v>0.18020725250244099</c:v>
                </c:pt>
                <c:pt idx="14">
                  <c:v>0.18020725250244099</c:v>
                </c:pt>
                <c:pt idx="15">
                  <c:v>0.18020725250244099</c:v>
                </c:pt>
                <c:pt idx="16">
                  <c:v>0.18020725250244099</c:v>
                </c:pt>
                <c:pt idx="17">
                  <c:v>0.18020725250244099</c:v>
                </c:pt>
                <c:pt idx="18">
                  <c:v>0.18020725250244099</c:v>
                </c:pt>
                <c:pt idx="19">
                  <c:v>0.18020725250244099</c:v>
                </c:pt>
                <c:pt idx="20">
                  <c:v>0.18020725250244099</c:v>
                </c:pt>
                <c:pt idx="21">
                  <c:v>0.18020725250244099</c:v>
                </c:pt>
                <c:pt idx="22">
                  <c:v>0.18020725250244099</c:v>
                </c:pt>
                <c:pt idx="23">
                  <c:v>0.18020725250244099</c:v>
                </c:pt>
                <c:pt idx="24">
                  <c:v>0.18020725250244099</c:v>
                </c:pt>
                <c:pt idx="25">
                  <c:v>0.18020725250244099</c:v>
                </c:pt>
                <c:pt idx="26">
                  <c:v>0.18020725250244099</c:v>
                </c:pt>
                <c:pt idx="27">
                  <c:v>0.18020725250244099</c:v>
                </c:pt>
                <c:pt idx="28">
                  <c:v>0.18020725250244099</c:v>
                </c:pt>
                <c:pt idx="29">
                  <c:v>0.18020725250244099</c:v>
                </c:pt>
                <c:pt idx="30">
                  <c:v>0.18020725250244099</c:v>
                </c:pt>
                <c:pt idx="31">
                  <c:v>0.18020725250244099</c:v>
                </c:pt>
                <c:pt idx="32">
                  <c:v>0.18020725250244099</c:v>
                </c:pt>
                <c:pt idx="33">
                  <c:v>0.18020725250244099</c:v>
                </c:pt>
                <c:pt idx="34">
                  <c:v>0.18020725250244099</c:v>
                </c:pt>
                <c:pt idx="35">
                  <c:v>0.18020725250244099</c:v>
                </c:pt>
                <c:pt idx="36">
                  <c:v>0.18020725250244099</c:v>
                </c:pt>
                <c:pt idx="37">
                  <c:v>0.18020725250244099</c:v>
                </c:pt>
                <c:pt idx="38">
                  <c:v>0.18020725250244099</c:v>
                </c:pt>
              </c:numCache>
            </c:numRef>
          </c:yVal>
          <c:smooth val="0"/>
          <c:extLst>
            <c:ext xmlns:c16="http://schemas.microsoft.com/office/drawing/2014/chart" uri="{C3380CC4-5D6E-409C-BE32-E72D297353CC}">
              <c16:uniqueId val="{00000012-2F3A-E94D-A7D3-8EB884F954C9}"/>
            </c:ext>
          </c:extLst>
        </c:ser>
        <c:dLbls>
          <c:showLegendKey val="0"/>
          <c:showVal val="0"/>
          <c:showCatName val="0"/>
          <c:showSerName val="0"/>
          <c:showPercent val="0"/>
          <c:showBubbleSize val="0"/>
        </c:dLbls>
        <c:axId val="1358537904"/>
        <c:axId val="1358540384"/>
      </c:scatterChart>
      <c:valAx>
        <c:axId val="1358537904"/>
        <c:scaling>
          <c:logBase val="10"/>
          <c:orientation val="minMax"/>
          <c:max val="1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40384"/>
        <c:crosses val="autoZero"/>
        <c:crossBetween val="midCat"/>
      </c:valAx>
      <c:valAx>
        <c:axId val="1358540384"/>
        <c:scaling>
          <c:logBase val="2"/>
          <c:orientation val="minMax"/>
          <c:max val="0.5"/>
          <c:min val="0.1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Classification Error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37904"/>
        <c:crosses val="autoZero"/>
        <c:crossBetween val="midCat"/>
      </c:valAx>
      <c:spPr>
        <a:noFill/>
        <a:ln>
          <a:noFill/>
        </a:ln>
        <a:effectLst/>
      </c:spPr>
    </c:plotArea>
    <c:legend>
      <c:legendPos val="b"/>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Partially Observable</a:t>
            </a:r>
            <a:r>
              <a:rPr lang="en-US" sz="1600" baseline="0" dirty="0"/>
              <a:t> Input Dimensions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434770353434913E-2"/>
          <c:y val="7.5690601604230301E-2"/>
          <c:w val="0.87005458901642674"/>
          <c:h val="0.82595348149647163"/>
        </c:manualLayout>
      </c:layout>
      <c:scatterChart>
        <c:scatterStyle val="lineMarker"/>
        <c:varyColors val="0"/>
        <c:ser>
          <c:idx val="0"/>
          <c:order val="0"/>
          <c:tx>
            <c:strRef>
              <c:f>'Rd 7- Masked inputs'!$Z$16</c:f>
              <c:strCache>
                <c:ptCount val="1"/>
                <c:pt idx="0">
                  <c:v>4</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inputs'!$Z$17:$Z$55</c:f>
              <c:numCache>
                <c:formatCode>0.000000</c:formatCode>
                <c:ptCount val="39"/>
                <c:pt idx="0">
                  <c:v>0.45839535273038401</c:v>
                </c:pt>
                <c:pt idx="1">
                  <c:v>0.456204628457828</c:v>
                </c:pt>
                <c:pt idx="2">
                  <c:v>0.450771721460485</c:v>
                </c:pt>
                <c:pt idx="3">
                  <c:v>0.45282389900901099</c:v>
                </c:pt>
                <c:pt idx="4">
                  <c:v>0.44697168138292098</c:v>
                </c:pt>
                <c:pt idx="5">
                  <c:v>0.44033109224759598</c:v>
                </c:pt>
                <c:pt idx="6">
                  <c:v>0.436109166086455</c:v>
                </c:pt>
                <c:pt idx="7">
                  <c:v>0.42039042343327998</c:v>
                </c:pt>
                <c:pt idx="8">
                  <c:v>0.41310259911321801</c:v>
                </c:pt>
                <c:pt idx="9">
                  <c:v>0.41139345108323699</c:v>
                </c:pt>
                <c:pt idx="10">
                  <c:v>0.40023126994093799</c:v>
                </c:pt>
                <c:pt idx="11">
                  <c:v>0.39821309851319903</c:v>
                </c:pt>
                <c:pt idx="12">
                  <c:v>0.389519869048019</c:v>
                </c:pt>
                <c:pt idx="13">
                  <c:v>0.38327330545662203</c:v>
                </c:pt>
                <c:pt idx="14">
                  <c:v>0.38071877247578301</c:v>
                </c:pt>
                <c:pt idx="15">
                  <c:v>0.37853650042885201</c:v>
                </c:pt>
                <c:pt idx="16">
                  <c:v>0.37554281051844701</c:v>
                </c:pt>
                <c:pt idx="17">
                  <c:v>0.37457771041766302</c:v>
                </c:pt>
                <c:pt idx="18">
                  <c:v>0.37397415736788298</c:v>
                </c:pt>
                <c:pt idx="19">
                  <c:v>0.373561113875433</c:v>
                </c:pt>
                <c:pt idx="20">
                  <c:v>0.37330124669345199</c:v>
                </c:pt>
                <c:pt idx="21">
                  <c:v>0.37300455193770499</c:v>
                </c:pt>
                <c:pt idx="22">
                  <c:v>0.37289792277973199</c:v>
                </c:pt>
                <c:pt idx="23">
                  <c:v>0.37273082482947101</c:v>
                </c:pt>
                <c:pt idx="24">
                  <c:v>0.37170729064941399</c:v>
                </c:pt>
                <c:pt idx="25">
                  <c:v>0.37170264816284099</c:v>
                </c:pt>
                <c:pt idx="26">
                  <c:v>0.37165523529052702</c:v>
                </c:pt>
                <c:pt idx="27">
                  <c:v>0.371768508911132</c:v>
                </c:pt>
                <c:pt idx="28">
                  <c:v>0.37177760314941399</c:v>
                </c:pt>
                <c:pt idx="29">
                  <c:v>0.371849269866943</c:v>
                </c:pt>
                <c:pt idx="30">
                  <c:v>0.37161119079589799</c:v>
                </c:pt>
                <c:pt idx="31">
                  <c:v>0.37161163330078101</c:v>
                </c:pt>
                <c:pt idx="32">
                  <c:v>0.37161838150024401</c:v>
                </c:pt>
                <c:pt idx="33">
                  <c:v>0.371634975433349</c:v>
                </c:pt>
                <c:pt idx="34">
                  <c:v>0.37162380218505803</c:v>
                </c:pt>
                <c:pt idx="35">
                  <c:v>0.37163663482665998</c:v>
                </c:pt>
                <c:pt idx="36">
                  <c:v>0.37167336273193302</c:v>
                </c:pt>
                <c:pt idx="37">
                  <c:v>0.37163475418090802</c:v>
                </c:pt>
                <c:pt idx="38">
                  <c:v>0.37167314147949199</c:v>
                </c:pt>
              </c:numCache>
            </c:numRef>
          </c:yVal>
          <c:smooth val="0"/>
          <c:extLst>
            <c:ext xmlns:c16="http://schemas.microsoft.com/office/drawing/2014/chart" uri="{C3380CC4-5D6E-409C-BE32-E72D297353CC}">
              <c16:uniqueId val="{00000000-2F3A-E94D-A7D3-8EB884F954C9}"/>
            </c:ext>
          </c:extLst>
        </c:ser>
        <c:ser>
          <c:idx val="2"/>
          <c:order val="1"/>
          <c:tx>
            <c:strRef>
              <c:f>'Rd 7- Masked inputs'!$AB$16</c:f>
              <c:strCache>
                <c:ptCount val="1"/>
                <c:pt idx="0">
                  <c:v>10</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inputs'!$AB$17:$AB$55</c:f>
              <c:numCache>
                <c:formatCode>0.000000</c:formatCode>
                <c:ptCount val="39"/>
                <c:pt idx="0">
                  <c:v>0.45764183884032</c:v>
                </c:pt>
                <c:pt idx="1">
                  <c:v>0.452974104723393</c:v>
                </c:pt>
                <c:pt idx="2">
                  <c:v>0.44774589791203101</c:v>
                </c:pt>
                <c:pt idx="3">
                  <c:v>0.445222675290882</c:v>
                </c:pt>
                <c:pt idx="4">
                  <c:v>0.43793555437508203</c:v>
                </c:pt>
                <c:pt idx="5">
                  <c:v>0.42743185588291699</c:v>
                </c:pt>
                <c:pt idx="6">
                  <c:v>0.417590521078194</c:v>
                </c:pt>
                <c:pt idx="7">
                  <c:v>0.401230720851732</c:v>
                </c:pt>
                <c:pt idx="8">
                  <c:v>0.387370307166297</c:v>
                </c:pt>
                <c:pt idx="9">
                  <c:v>0.37788635387755198</c:v>
                </c:pt>
                <c:pt idx="10">
                  <c:v>0.36507991208868501</c:v>
                </c:pt>
                <c:pt idx="11">
                  <c:v>0.35120366169856099</c:v>
                </c:pt>
                <c:pt idx="12">
                  <c:v>0.344095887808964</c:v>
                </c:pt>
                <c:pt idx="13">
                  <c:v>0.33410770662369199</c:v>
                </c:pt>
                <c:pt idx="14">
                  <c:v>0.326342986180232</c:v>
                </c:pt>
                <c:pt idx="15">
                  <c:v>0.32327520067446602</c:v>
                </c:pt>
                <c:pt idx="16">
                  <c:v>0.31795423371451198</c:v>
                </c:pt>
                <c:pt idx="17">
                  <c:v>0.31535811972828998</c:v>
                </c:pt>
                <c:pt idx="18">
                  <c:v>0.31280467925369199</c:v>
                </c:pt>
                <c:pt idx="19">
                  <c:v>0.311862808090072</c:v>
                </c:pt>
                <c:pt idx="20">
                  <c:v>0.31044063442779202</c:v>
                </c:pt>
                <c:pt idx="21">
                  <c:v>0.309700306375228</c:v>
                </c:pt>
                <c:pt idx="22">
                  <c:v>0.30897258967187102</c:v>
                </c:pt>
                <c:pt idx="23">
                  <c:v>0.30864018739776</c:v>
                </c:pt>
                <c:pt idx="24">
                  <c:v>0.30790628814697202</c:v>
                </c:pt>
                <c:pt idx="25">
                  <c:v>0.30771115875244098</c:v>
                </c:pt>
                <c:pt idx="26">
                  <c:v>0.30760160446166901</c:v>
                </c:pt>
                <c:pt idx="27">
                  <c:v>0.30768542480468702</c:v>
                </c:pt>
                <c:pt idx="28">
                  <c:v>0.30747814559936498</c:v>
                </c:pt>
                <c:pt idx="29">
                  <c:v>0.30757215499877899</c:v>
                </c:pt>
                <c:pt idx="30">
                  <c:v>0.307381389617919</c:v>
                </c:pt>
                <c:pt idx="31">
                  <c:v>0.307305519104003</c:v>
                </c:pt>
                <c:pt idx="32">
                  <c:v>0.30729402542114198</c:v>
                </c:pt>
                <c:pt idx="33">
                  <c:v>0.30728408050537098</c:v>
                </c:pt>
                <c:pt idx="34">
                  <c:v>0.30719638061523402</c:v>
                </c:pt>
                <c:pt idx="35">
                  <c:v>0.30718894577026301</c:v>
                </c:pt>
                <c:pt idx="36">
                  <c:v>0.30728665542602501</c:v>
                </c:pt>
                <c:pt idx="37">
                  <c:v>0.307161197662353</c:v>
                </c:pt>
                <c:pt idx="38">
                  <c:v>0.30729040527343698</c:v>
                </c:pt>
              </c:numCache>
            </c:numRef>
          </c:yVal>
          <c:smooth val="0"/>
          <c:extLst>
            <c:ext xmlns:c16="http://schemas.microsoft.com/office/drawing/2014/chart" uri="{C3380CC4-5D6E-409C-BE32-E72D297353CC}">
              <c16:uniqueId val="{00000001-2F3A-E94D-A7D3-8EB884F954C9}"/>
            </c:ext>
          </c:extLst>
        </c:ser>
        <c:ser>
          <c:idx val="5"/>
          <c:order val="2"/>
          <c:tx>
            <c:strRef>
              <c:f>'Rd 7- Masked inputs'!$AE$16</c:f>
              <c:strCache>
                <c:ptCount val="1"/>
                <c:pt idx="0">
                  <c:v>16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inputs'!$AE$17:$AE$55</c:f>
              <c:numCache>
                <c:formatCode>0.000000</c:formatCode>
                <c:ptCount val="39"/>
                <c:pt idx="0">
                  <c:v>0.46073544611696299</c:v>
                </c:pt>
                <c:pt idx="1">
                  <c:v>0.45257170010456899</c:v>
                </c:pt>
                <c:pt idx="2">
                  <c:v>0.44671079847547701</c:v>
                </c:pt>
                <c:pt idx="3">
                  <c:v>0.44187197318443799</c:v>
                </c:pt>
                <c:pt idx="4">
                  <c:v>0.43195392774498897</c:v>
                </c:pt>
                <c:pt idx="5">
                  <c:v>0.41884504045758902</c:v>
                </c:pt>
                <c:pt idx="6">
                  <c:v>0.396367952421114</c:v>
                </c:pt>
                <c:pt idx="7">
                  <c:v>0.37742426425595799</c:v>
                </c:pt>
                <c:pt idx="8">
                  <c:v>0.35999540441176398</c:v>
                </c:pt>
                <c:pt idx="9">
                  <c:v>0.339266259986234</c:v>
                </c:pt>
                <c:pt idx="10">
                  <c:v>0.32306559244791599</c:v>
                </c:pt>
                <c:pt idx="11">
                  <c:v>0.307446250432654</c:v>
                </c:pt>
                <c:pt idx="12">
                  <c:v>0.295115670492482</c:v>
                </c:pt>
                <c:pt idx="13">
                  <c:v>0.283843370584341</c:v>
                </c:pt>
                <c:pt idx="14">
                  <c:v>0.271263581735116</c:v>
                </c:pt>
                <c:pt idx="15">
                  <c:v>0.26496722034572301</c:v>
                </c:pt>
                <c:pt idx="16">
                  <c:v>0.25833796625551902</c:v>
                </c:pt>
                <c:pt idx="17">
                  <c:v>0.253828443329909</c:v>
                </c:pt>
                <c:pt idx="18">
                  <c:v>0.25032018475471102</c:v>
                </c:pt>
                <c:pt idx="19">
                  <c:v>0.248508305225557</c:v>
                </c:pt>
                <c:pt idx="20">
                  <c:v>0.24674133695026801</c:v>
                </c:pt>
                <c:pt idx="21">
                  <c:v>0.24587878638767699</c:v>
                </c:pt>
                <c:pt idx="22">
                  <c:v>0.24496151371608799</c:v>
                </c:pt>
                <c:pt idx="23">
                  <c:v>0.244597903268779</c:v>
                </c:pt>
                <c:pt idx="24">
                  <c:v>0.244155887603759</c:v>
                </c:pt>
                <c:pt idx="25">
                  <c:v>0.24403311920165999</c:v>
                </c:pt>
                <c:pt idx="26">
                  <c:v>0.243943817138671</c:v>
                </c:pt>
                <c:pt idx="27">
                  <c:v>0.243920974731445</c:v>
                </c:pt>
                <c:pt idx="28">
                  <c:v>0.24381975173950099</c:v>
                </c:pt>
                <c:pt idx="29">
                  <c:v>0.243776268005371</c:v>
                </c:pt>
                <c:pt idx="30">
                  <c:v>0.24366530609130799</c:v>
                </c:pt>
                <c:pt idx="31">
                  <c:v>0.24372600173950101</c:v>
                </c:pt>
                <c:pt idx="32">
                  <c:v>0.24365085601806599</c:v>
                </c:pt>
                <c:pt idx="33">
                  <c:v>0.243655967712402</c:v>
                </c:pt>
                <c:pt idx="34">
                  <c:v>0.24366116333007801</c:v>
                </c:pt>
                <c:pt idx="35">
                  <c:v>0.24368563461303699</c:v>
                </c:pt>
                <c:pt idx="36">
                  <c:v>0.243698207855224</c:v>
                </c:pt>
                <c:pt idx="37">
                  <c:v>0.24367331314086901</c:v>
                </c:pt>
                <c:pt idx="38">
                  <c:v>0.243784019470214</c:v>
                </c:pt>
              </c:numCache>
            </c:numRef>
          </c:yVal>
          <c:smooth val="0"/>
          <c:extLst>
            <c:ext xmlns:c16="http://schemas.microsoft.com/office/drawing/2014/chart" uri="{C3380CC4-5D6E-409C-BE32-E72D297353CC}">
              <c16:uniqueId val="{00000002-2F3A-E94D-A7D3-8EB884F954C9}"/>
            </c:ext>
          </c:extLst>
        </c:ser>
        <c:ser>
          <c:idx val="7"/>
          <c:order val="3"/>
          <c:tx>
            <c:strRef>
              <c:f>'Rd 7- Masked inputs'!$AG$16</c:f>
              <c:strCache>
                <c:ptCount val="1"/>
                <c:pt idx="0">
                  <c:v>19</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inputs'!$AG$17:$AG$55</c:f>
              <c:numCache>
                <c:formatCode>0.000000</c:formatCode>
                <c:ptCount val="39"/>
                <c:pt idx="0">
                  <c:v>0.45979214085679099</c:v>
                </c:pt>
                <c:pt idx="1">
                  <c:v>0.44655405847649798</c:v>
                </c:pt>
                <c:pt idx="2">
                  <c:v>0.44170348588810399</c:v>
                </c:pt>
                <c:pt idx="3">
                  <c:v>0.43265367809094801</c:v>
                </c:pt>
                <c:pt idx="4">
                  <c:v>0.41778561047145202</c:v>
                </c:pt>
                <c:pt idx="5">
                  <c:v>0.39744465386689498</c:v>
                </c:pt>
                <c:pt idx="6">
                  <c:v>0.36385890415736599</c:v>
                </c:pt>
                <c:pt idx="7">
                  <c:v>0.330588041033063</c:v>
                </c:pt>
                <c:pt idx="8">
                  <c:v>0.30332339893687799</c:v>
                </c:pt>
                <c:pt idx="9">
                  <c:v>0.27795182413129599</c:v>
                </c:pt>
                <c:pt idx="10">
                  <c:v>0.24397647191607699</c:v>
                </c:pt>
                <c:pt idx="11">
                  <c:v>0.23096278093863201</c:v>
                </c:pt>
                <c:pt idx="12">
                  <c:v>0.215416738431747</c:v>
                </c:pt>
                <c:pt idx="13">
                  <c:v>0.203199815750122</c:v>
                </c:pt>
                <c:pt idx="14">
                  <c:v>0.19381579230813401</c:v>
                </c:pt>
                <c:pt idx="15">
                  <c:v>0.18893655141194601</c:v>
                </c:pt>
                <c:pt idx="16">
                  <c:v>0.184700012207031</c:v>
                </c:pt>
                <c:pt idx="17">
                  <c:v>0.18305143337805199</c:v>
                </c:pt>
                <c:pt idx="18">
                  <c:v>0.18200877754751699</c:v>
                </c:pt>
                <c:pt idx="19">
                  <c:v>0.181755430802055</c:v>
                </c:pt>
                <c:pt idx="20">
                  <c:v>0.18157628083976499</c:v>
                </c:pt>
                <c:pt idx="21">
                  <c:v>0.18151104114060801</c:v>
                </c:pt>
                <c:pt idx="22">
                  <c:v>0.18145167542211099</c:v>
                </c:pt>
                <c:pt idx="23">
                  <c:v>0.18141774035316199</c:v>
                </c:pt>
                <c:pt idx="24">
                  <c:v>0.18126913070678699</c:v>
                </c:pt>
                <c:pt idx="25">
                  <c:v>0.181287895202636</c:v>
                </c:pt>
                <c:pt idx="26">
                  <c:v>0.181267959594726</c:v>
                </c:pt>
                <c:pt idx="27">
                  <c:v>0.18128091812133701</c:v>
                </c:pt>
                <c:pt idx="28">
                  <c:v>0.18126211929321201</c:v>
                </c:pt>
                <c:pt idx="29">
                  <c:v>0.181244323730468</c:v>
                </c:pt>
                <c:pt idx="30">
                  <c:v>0.18122732925415</c:v>
                </c:pt>
                <c:pt idx="31">
                  <c:v>0.181243553161621</c:v>
                </c:pt>
                <c:pt idx="32">
                  <c:v>0.18121664810180599</c:v>
                </c:pt>
                <c:pt idx="33">
                  <c:v>0.18122728729248</c:v>
                </c:pt>
                <c:pt idx="34">
                  <c:v>0.18127830123901301</c:v>
                </c:pt>
                <c:pt idx="35">
                  <c:v>0.18118718719482399</c:v>
                </c:pt>
                <c:pt idx="36">
                  <c:v>0.181215660095214</c:v>
                </c:pt>
                <c:pt idx="37">
                  <c:v>0.18117891311645501</c:v>
                </c:pt>
                <c:pt idx="38">
                  <c:v>0.18121943664550699</c:v>
                </c:pt>
              </c:numCache>
            </c:numRef>
          </c:yVal>
          <c:smooth val="0"/>
          <c:extLst>
            <c:ext xmlns:c16="http://schemas.microsoft.com/office/drawing/2014/chart" uri="{C3380CC4-5D6E-409C-BE32-E72D297353CC}">
              <c16:uniqueId val="{00000003-2F3A-E94D-A7D3-8EB884F954C9}"/>
            </c:ext>
          </c:extLst>
        </c:ser>
        <c:ser>
          <c:idx val="8"/>
          <c:order val="4"/>
          <c:tx>
            <c:strRef>
              <c:f>'Rd 7- Masked inputs'!$AH$16</c:f>
              <c:strCache>
                <c:ptCount val="1"/>
                <c:pt idx="0">
                  <c:v>20</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inputs'!$AH$17:$AH$55</c:f>
              <c:numCache>
                <c:formatCode>0.000000</c:formatCode>
                <c:ptCount val="39"/>
                <c:pt idx="0">
                  <c:v>0.45530439677991302</c:v>
                </c:pt>
                <c:pt idx="1">
                  <c:v>0.437348514133029</c:v>
                </c:pt>
                <c:pt idx="2">
                  <c:v>0.43395164685371501</c:v>
                </c:pt>
                <c:pt idx="3">
                  <c:v>0.425966691601183</c:v>
                </c:pt>
                <c:pt idx="4">
                  <c:v>0.40155351058296501</c:v>
                </c:pt>
                <c:pt idx="5">
                  <c:v>0.37468508377815901</c:v>
                </c:pt>
                <c:pt idx="6">
                  <c:v>0.33159117646269698</c:v>
                </c:pt>
                <c:pt idx="7">
                  <c:v>0.28504061698913502</c:v>
                </c:pt>
                <c:pt idx="8">
                  <c:v>0.24547962708906601</c:v>
                </c:pt>
                <c:pt idx="9">
                  <c:v>0.20458924626729499</c:v>
                </c:pt>
                <c:pt idx="10">
                  <c:v>0.15754525320870499</c:v>
                </c:pt>
                <c:pt idx="11">
                  <c:v>0.12637742899231899</c:v>
                </c:pt>
                <c:pt idx="12">
                  <c:v>9.6547036800744307E-2</c:v>
                </c:pt>
                <c:pt idx="13">
                  <c:v>7.2910065346575695E-2</c:v>
                </c:pt>
                <c:pt idx="14">
                  <c:v>5.2272016351873202E-2</c:v>
                </c:pt>
                <c:pt idx="15">
                  <c:v>4.3463730230563997E-2</c:v>
                </c:pt>
                <c:pt idx="16">
                  <c:v>3.5653365285773002E-2</c:v>
                </c:pt>
                <c:pt idx="17">
                  <c:v>3.2341861724853503E-2</c:v>
                </c:pt>
                <c:pt idx="18">
                  <c:v>2.73587208428747E-2</c:v>
                </c:pt>
                <c:pt idx="19">
                  <c:v>2.6236199043892499E-2</c:v>
                </c:pt>
                <c:pt idx="20">
                  <c:v>2.4121199223303601E-2</c:v>
                </c:pt>
                <c:pt idx="21">
                  <c:v>2.3010487459143799E-2</c:v>
                </c:pt>
                <c:pt idx="22">
                  <c:v>2.2383643839309301E-2</c:v>
                </c:pt>
                <c:pt idx="23">
                  <c:v>2.19223853385094E-2</c:v>
                </c:pt>
                <c:pt idx="24">
                  <c:v>1.7483003211743901E-2</c:v>
                </c:pt>
                <c:pt idx="25">
                  <c:v>1.8257966760086598E-2</c:v>
                </c:pt>
                <c:pt idx="26">
                  <c:v>1.46075002717466E-2</c:v>
                </c:pt>
                <c:pt idx="27">
                  <c:v>1.40237269607493E-2</c:v>
                </c:pt>
                <c:pt idx="28">
                  <c:v>1.2535421815637E-2</c:v>
                </c:pt>
                <c:pt idx="29">
                  <c:v>1.1900853175742901E-2</c:v>
                </c:pt>
                <c:pt idx="30">
                  <c:v>1.0696641096832001E-2</c:v>
                </c:pt>
                <c:pt idx="31">
                  <c:v>9.9385063927452805E-3</c:v>
                </c:pt>
                <c:pt idx="32">
                  <c:v>8.9461008707682199E-3</c:v>
                </c:pt>
                <c:pt idx="33">
                  <c:v>7.92271007191051E-3</c:v>
                </c:pt>
                <c:pt idx="34">
                  <c:v>6.9700962788349797E-3</c:v>
                </c:pt>
                <c:pt idx="35">
                  <c:v>6.4049491399451102E-3</c:v>
                </c:pt>
                <c:pt idx="36">
                  <c:v>5.8601621597532197E-3</c:v>
                </c:pt>
                <c:pt idx="37">
                  <c:v>5.4987442394918602E-3</c:v>
                </c:pt>
              </c:numCache>
            </c:numRef>
          </c:yVal>
          <c:smooth val="0"/>
          <c:extLst>
            <c:ext xmlns:c16="http://schemas.microsoft.com/office/drawing/2014/chart" uri="{C3380CC4-5D6E-409C-BE32-E72D297353CC}">
              <c16:uniqueId val="{00000004-2F3A-E94D-A7D3-8EB884F954C9}"/>
            </c:ext>
          </c:extLst>
        </c:ser>
        <c:ser>
          <c:idx val="13"/>
          <c:order val="5"/>
          <c:tx>
            <c:strRef>
              <c:f>'Rd 7- Masked inputs'!$AK$16</c:f>
              <c:strCache>
                <c:ptCount val="1"/>
                <c:pt idx="0">
                  <c:v>4 (Power Region)</c:v>
                </c:pt>
              </c:strCache>
            </c:strRef>
          </c:tx>
          <c:spPr>
            <a:ln w="19050" cap="rnd">
              <a:solidFill>
                <a:srgbClr val="0070C0"/>
              </a:solidFill>
              <a:round/>
            </a:ln>
            <a:effectLst/>
          </c:spPr>
          <c:marker>
            <c:symbol val="circle"/>
            <c:size val="5"/>
            <c:spPr>
              <a:solidFill>
                <a:srgbClr val="0070C0"/>
              </a:solidFill>
              <a:ln w="9525">
                <a:solidFill>
                  <a:srgbClr val="0070C0"/>
                </a:solidFill>
              </a:ln>
              <a:effectLst/>
            </c:spPr>
          </c:marker>
          <c:trendline>
            <c:spPr>
              <a:ln w="19050" cap="rnd">
                <a:solidFill>
                  <a:srgbClr val="0070C0"/>
                </a:solidFill>
                <a:prstDash val="sysDot"/>
              </a:ln>
              <a:effectLst/>
            </c:spPr>
            <c:trendlineType val="power"/>
            <c:dispRSqr val="0"/>
            <c:dispEq val="1"/>
            <c:trendlineLbl>
              <c:layout>
                <c:manualLayout>
                  <c:x val="-0.18193695485366199"/>
                  <c:y val="-0.18840857186866369"/>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inputs'!$AK$17:$AK$55</c:f>
              <c:numCache>
                <c:formatCode>General</c:formatCode>
                <c:ptCount val="39"/>
                <c:pt idx="5" formatCode="0.0000">
                  <c:v>0.44033109224759598</c:v>
                </c:pt>
                <c:pt idx="6" formatCode="0.0000">
                  <c:v>0.436109166086455</c:v>
                </c:pt>
                <c:pt idx="7" formatCode="0.0000">
                  <c:v>0.42039042343327998</c:v>
                </c:pt>
                <c:pt idx="8" formatCode="0.0000">
                  <c:v>0.41310259911321801</c:v>
                </c:pt>
                <c:pt idx="9" formatCode="0.0000">
                  <c:v>0.41139345108323699</c:v>
                </c:pt>
                <c:pt idx="10" formatCode="0.0000">
                  <c:v>0.40023126994093799</c:v>
                </c:pt>
                <c:pt idx="11" formatCode="0.0000">
                  <c:v>0.39821309851319903</c:v>
                </c:pt>
                <c:pt idx="12" formatCode="0.0000">
                  <c:v>0.389519869048019</c:v>
                </c:pt>
                <c:pt idx="13" formatCode="0.0000">
                  <c:v>0.38327330545662203</c:v>
                </c:pt>
              </c:numCache>
            </c:numRef>
          </c:yVal>
          <c:smooth val="0"/>
          <c:extLst>
            <c:ext xmlns:c16="http://schemas.microsoft.com/office/drawing/2014/chart" uri="{C3380CC4-5D6E-409C-BE32-E72D297353CC}">
              <c16:uniqueId val="{00000006-2F3A-E94D-A7D3-8EB884F954C9}"/>
            </c:ext>
          </c:extLst>
        </c:ser>
        <c:ser>
          <c:idx val="14"/>
          <c:order val="6"/>
          <c:tx>
            <c:strRef>
              <c:f>'Rd 7- Masked inputs'!$AM$16</c:f>
              <c:strCache>
                <c:ptCount val="1"/>
                <c:pt idx="0">
                  <c:v>10 (Power Region)</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lumMod val="75000"/>
                  </a:schemeClr>
                </a:solidFill>
                <a:prstDash val="sysDot"/>
              </a:ln>
              <a:effectLst/>
            </c:spPr>
            <c:trendlineType val="power"/>
            <c:dispRSqr val="0"/>
            <c:dispEq val="1"/>
            <c:trendlineLbl>
              <c:layout>
                <c:manualLayout>
                  <c:x val="-0.2551231932852065"/>
                  <c:y val="-0.36555755268835244"/>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inputs'!$AM$17:$AM$55</c:f>
              <c:numCache>
                <c:formatCode>General</c:formatCode>
                <c:ptCount val="39"/>
                <c:pt idx="5" formatCode="0.0000">
                  <c:v>0.42743185588291699</c:v>
                </c:pt>
                <c:pt idx="6" formatCode="0.0000">
                  <c:v>0.417590521078194</c:v>
                </c:pt>
                <c:pt idx="7" formatCode="0.0000">
                  <c:v>0.401230720851732</c:v>
                </c:pt>
                <c:pt idx="8" formatCode="0.0000">
                  <c:v>0.387370307166297</c:v>
                </c:pt>
                <c:pt idx="9" formatCode="0.0000">
                  <c:v>0.37788635387755198</c:v>
                </c:pt>
                <c:pt idx="10" formatCode="0.0000">
                  <c:v>0.36507991208868501</c:v>
                </c:pt>
                <c:pt idx="11" formatCode="0.0000">
                  <c:v>0.35120366169856099</c:v>
                </c:pt>
                <c:pt idx="12" formatCode="0.0000">
                  <c:v>0.344095887808964</c:v>
                </c:pt>
                <c:pt idx="13" formatCode="0.0000">
                  <c:v>0.33410770662369199</c:v>
                </c:pt>
              </c:numCache>
            </c:numRef>
          </c:yVal>
          <c:smooth val="0"/>
          <c:extLst>
            <c:ext xmlns:c16="http://schemas.microsoft.com/office/drawing/2014/chart" uri="{C3380CC4-5D6E-409C-BE32-E72D297353CC}">
              <c16:uniqueId val="{00000008-2F3A-E94D-A7D3-8EB884F954C9}"/>
            </c:ext>
          </c:extLst>
        </c:ser>
        <c:ser>
          <c:idx val="11"/>
          <c:order val="7"/>
          <c:tx>
            <c:strRef>
              <c:f>'Rd 7- Masked inputs'!$AP$16</c:f>
              <c:strCache>
                <c:ptCount val="1"/>
                <c:pt idx="0">
                  <c:v>16 (Power Region)</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trendline>
            <c:spPr>
              <a:ln w="19050" cap="rnd">
                <a:solidFill>
                  <a:schemeClr val="accent6">
                    <a:lumMod val="60000"/>
                  </a:schemeClr>
                </a:solidFill>
                <a:prstDash val="sysDot"/>
              </a:ln>
              <a:effectLst/>
            </c:spPr>
            <c:trendlineType val="power"/>
            <c:dispRSqr val="0"/>
            <c:dispEq val="1"/>
            <c:trendlineLbl>
              <c:layout>
                <c:manualLayout>
                  <c:x val="-0.26254516982727572"/>
                  <c:y val="-0.2881011279338778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inputs'!$AP$17:$AP$55</c:f>
              <c:numCache>
                <c:formatCode>General</c:formatCode>
                <c:ptCount val="39"/>
                <c:pt idx="5" formatCode="0.0000">
                  <c:v>0.41884504045758902</c:v>
                </c:pt>
                <c:pt idx="6" formatCode="0.0000">
                  <c:v>0.396367952421114</c:v>
                </c:pt>
                <c:pt idx="7" formatCode="0.0000">
                  <c:v>0.37742426425595799</c:v>
                </c:pt>
                <c:pt idx="8" formatCode="0.0000">
                  <c:v>0.35999540441176398</c:v>
                </c:pt>
                <c:pt idx="9" formatCode="0.0000">
                  <c:v>0.339266259986234</c:v>
                </c:pt>
                <c:pt idx="10" formatCode="0.0000">
                  <c:v>0.32306559244791599</c:v>
                </c:pt>
                <c:pt idx="11" formatCode="0.0000">
                  <c:v>0.307446250432654</c:v>
                </c:pt>
                <c:pt idx="12" formatCode="0.0000">
                  <c:v>0.295115670492482</c:v>
                </c:pt>
                <c:pt idx="13" formatCode="0.0000">
                  <c:v>0.283843370584341</c:v>
                </c:pt>
              </c:numCache>
            </c:numRef>
          </c:yVal>
          <c:smooth val="0"/>
          <c:extLst>
            <c:ext xmlns:c16="http://schemas.microsoft.com/office/drawing/2014/chart" uri="{C3380CC4-5D6E-409C-BE32-E72D297353CC}">
              <c16:uniqueId val="{0000000A-2F3A-E94D-A7D3-8EB884F954C9}"/>
            </c:ext>
          </c:extLst>
        </c:ser>
        <c:ser>
          <c:idx val="12"/>
          <c:order val="8"/>
          <c:tx>
            <c:strRef>
              <c:f>'Rd 7- Masked inputs'!$AR$16</c:f>
              <c:strCache>
                <c:ptCount val="1"/>
                <c:pt idx="0">
                  <c:v>19 (Power Region)</c:v>
                </c:pt>
              </c:strCache>
            </c:strRef>
          </c:tx>
          <c:spPr>
            <a:ln w="19050" cap="rnd">
              <a:solidFill>
                <a:srgbClr val="C00000"/>
              </a:solidFill>
              <a:round/>
            </a:ln>
            <a:effectLst/>
          </c:spPr>
          <c:marker>
            <c:symbol val="circle"/>
            <c:size val="5"/>
            <c:spPr>
              <a:solidFill>
                <a:srgbClr val="C00000"/>
              </a:solidFill>
              <a:ln w="9525">
                <a:solidFill>
                  <a:srgbClr val="C00000"/>
                </a:solidFill>
              </a:ln>
              <a:effectLst/>
            </c:spPr>
          </c:marker>
          <c:trendline>
            <c:spPr>
              <a:ln w="19050" cap="rnd">
                <a:solidFill>
                  <a:srgbClr val="C00000"/>
                </a:solidFill>
                <a:prstDash val="sysDot"/>
              </a:ln>
              <a:effectLst/>
            </c:spPr>
            <c:trendlineType val="power"/>
            <c:dispRSqr val="0"/>
            <c:dispEq val="1"/>
            <c:trendlineLbl>
              <c:layout>
                <c:manualLayout>
                  <c:x val="-0.3442194835496955"/>
                  <c:y val="-0.11134954665796019"/>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inputs'!$AR$17:$AR$55</c:f>
              <c:numCache>
                <c:formatCode>General</c:formatCode>
                <c:ptCount val="39"/>
                <c:pt idx="5" formatCode="0.0000">
                  <c:v>0.39744465386689498</c:v>
                </c:pt>
                <c:pt idx="6" formatCode="0.0000">
                  <c:v>0.36385890415736599</c:v>
                </c:pt>
                <c:pt idx="7" formatCode="0.0000">
                  <c:v>0.330588041033063</c:v>
                </c:pt>
                <c:pt idx="8" formatCode="0.0000">
                  <c:v>0.30332339893687799</c:v>
                </c:pt>
                <c:pt idx="9" formatCode="0.0000">
                  <c:v>0.27795182413129599</c:v>
                </c:pt>
                <c:pt idx="10" formatCode="0.0000">
                  <c:v>0.24397647191607699</c:v>
                </c:pt>
                <c:pt idx="11" formatCode="0.0000">
                  <c:v>0.23096278093863201</c:v>
                </c:pt>
                <c:pt idx="12" formatCode="0.0000">
                  <c:v>0.215416738431747</c:v>
                </c:pt>
                <c:pt idx="13" formatCode="0.0000">
                  <c:v>0.203199815750122</c:v>
                </c:pt>
              </c:numCache>
            </c:numRef>
          </c:yVal>
          <c:smooth val="0"/>
          <c:extLst>
            <c:ext xmlns:c16="http://schemas.microsoft.com/office/drawing/2014/chart" uri="{C3380CC4-5D6E-409C-BE32-E72D297353CC}">
              <c16:uniqueId val="{0000000C-2F3A-E94D-A7D3-8EB884F954C9}"/>
            </c:ext>
          </c:extLst>
        </c:ser>
        <c:ser>
          <c:idx val="15"/>
          <c:order val="9"/>
          <c:tx>
            <c:strRef>
              <c:f>'Rd 7- Masked inputs'!$AS$16</c:f>
              <c:strCache>
                <c:ptCount val="1"/>
                <c:pt idx="0">
                  <c:v>20 (Power Region)</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trendline>
            <c:spPr>
              <a:ln w="19050" cap="rnd">
                <a:solidFill>
                  <a:srgbClr val="00B050"/>
                </a:solidFill>
                <a:prstDash val="sysDot"/>
              </a:ln>
              <a:effectLst/>
            </c:spPr>
            <c:trendlineType val="power"/>
            <c:dispRSqr val="0"/>
            <c:dispEq val="1"/>
            <c:trendlineLbl>
              <c:layout>
                <c:manualLayout>
                  <c:x val="-0.62541373964515579"/>
                  <c:y val="-5.1636174605285204E-2"/>
                </c:manualLayout>
              </c:layout>
              <c:numFmt formatCode="#,##0.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rendlineLbl>
          </c:trendline>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inputs'!$AS$17:$AS$55</c:f>
              <c:numCache>
                <c:formatCode>General</c:formatCode>
                <c:ptCount val="39"/>
                <c:pt idx="6" formatCode="0.0000">
                  <c:v>0.33159117646269698</c:v>
                </c:pt>
                <c:pt idx="7" formatCode="0.0000">
                  <c:v>0.28504061698913502</c:v>
                </c:pt>
                <c:pt idx="8" formatCode="0.0000">
                  <c:v>0.24547962708906601</c:v>
                </c:pt>
                <c:pt idx="9" formatCode="0.0000">
                  <c:v>0.20458924626729499</c:v>
                </c:pt>
                <c:pt idx="10" formatCode="0.0000">
                  <c:v>0.15754525320870499</c:v>
                </c:pt>
                <c:pt idx="11" formatCode="0.0000">
                  <c:v>0.12637742899231899</c:v>
                </c:pt>
                <c:pt idx="12" formatCode="0.0000">
                  <c:v>9.6547036800744307E-2</c:v>
                </c:pt>
                <c:pt idx="13" formatCode="0.0000">
                  <c:v>7.2910065346575695E-2</c:v>
                </c:pt>
                <c:pt idx="14" formatCode="0.0000">
                  <c:v>5.2272016351873202E-2</c:v>
                </c:pt>
                <c:pt idx="15" formatCode="0.0000">
                  <c:v>4.3463730230563997E-2</c:v>
                </c:pt>
                <c:pt idx="16" formatCode="0.0000">
                  <c:v>3.5653365285773002E-2</c:v>
                </c:pt>
                <c:pt idx="17" formatCode="0.0000">
                  <c:v>3.2341861724853503E-2</c:v>
                </c:pt>
                <c:pt idx="18" formatCode="0.0000">
                  <c:v>2.73587208428747E-2</c:v>
                </c:pt>
                <c:pt idx="19" formatCode="0.0000">
                  <c:v>2.6236199043892499E-2</c:v>
                </c:pt>
                <c:pt idx="20" formatCode="0.0000">
                  <c:v>2.4121199223303601E-2</c:v>
                </c:pt>
                <c:pt idx="21" formatCode="0.0000">
                  <c:v>2.3010487459143799E-2</c:v>
                </c:pt>
                <c:pt idx="22" formatCode="0.0000">
                  <c:v>2.2383643839309301E-2</c:v>
                </c:pt>
                <c:pt idx="23" formatCode="0.0000">
                  <c:v>2.19223853385094E-2</c:v>
                </c:pt>
                <c:pt idx="24" formatCode="0.0000">
                  <c:v>1.7483003211743901E-2</c:v>
                </c:pt>
              </c:numCache>
            </c:numRef>
          </c:yVal>
          <c:smooth val="0"/>
          <c:extLst>
            <c:ext xmlns:c16="http://schemas.microsoft.com/office/drawing/2014/chart" uri="{C3380CC4-5D6E-409C-BE32-E72D297353CC}">
              <c16:uniqueId val="{0000000E-2F3A-E94D-A7D3-8EB884F954C9}"/>
            </c:ext>
          </c:extLst>
        </c:ser>
        <c:ser>
          <c:idx val="1"/>
          <c:order val="10"/>
          <c:tx>
            <c:strRef>
              <c:f>'Rd 7- Masked inputs'!$AT$16</c:f>
              <c:strCache>
                <c:ptCount val="1"/>
                <c:pt idx="0">
                  <c:v>4 "Bayes" error</c:v>
                </c:pt>
              </c:strCache>
            </c:strRef>
          </c:tx>
          <c:spPr>
            <a:ln w="19050" cap="rnd">
              <a:solidFill>
                <a:schemeClr val="accent4">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inputs'!$AT$17:$AT$55</c:f>
              <c:numCache>
                <c:formatCode>0.00000</c:formatCode>
                <c:ptCount val="39"/>
                <c:pt idx="0">
                  <c:v>0.37161159515380798</c:v>
                </c:pt>
                <c:pt idx="1">
                  <c:v>0.37161159515380798</c:v>
                </c:pt>
                <c:pt idx="2">
                  <c:v>0.37161159515380798</c:v>
                </c:pt>
                <c:pt idx="3">
                  <c:v>0.37161159515380798</c:v>
                </c:pt>
                <c:pt idx="4">
                  <c:v>0.37161159515380798</c:v>
                </c:pt>
                <c:pt idx="5">
                  <c:v>0.37161159515380798</c:v>
                </c:pt>
                <c:pt idx="6">
                  <c:v>0.37161159515380798</c:v>
                </c:pt>
                <c:pt idx="7">
                  <c:v>0.37161159515380798</c:v>
                </c:pt>
                <c:pt idx="8">
                  <c:v>0.37161159515380798</c:v>
                </c:pt>
                <c:pt idx="9">
                  <c:v>0.37161159515380798</c:v>
                </c:pt>
                <c:pt idx="10">
                  <c:v>0.37161159515380798</c:v>
                </c:pt>
                <c:pt idx="11">
                  <c:v>0.37161159515380798</c:v>
                </c:pt>
                <c:pt idx="12">
                  <c:v>0.37161159515380798</c:v>
                </c:pt>
                <c:pt idx="13">
                  <c:v>0.37161159515380798</c:v>
                </c:pt>
                <c:pt idx="14">
                  <c:v>0.37161159515380798</c:v>
                </c:pt>
                <c:pt idx="15">
                  <c:v>0.37161159515380798</c:v>
                </c:pt>
                <c:pt idx="16">
                  <c:v>0.37161159515380798</c:v>
                </c:pt>
                <c:pt idx="17">
                  <c:v>0.37161159515380798</c:v>
                </c:pt>
                <c:pt idx="18">
                  <c:v>0.37161159515380798</c:v>
                </c:pt>
                <c:pt idx="19">
                  <c:v>0.37161159515380798</c:v>
                </c:pt>
                <c:pt idx="20">
                  <c:v>0.37161159515380798</c:v>
                </c:pt>
                <c:pt idx="21">
                  <c:v>0.37161159515380798</c:v>
                </c:pt>
                <c:pt idx="22">
                  <c:v>0.37161159515380798</c:v>
                </c:pt>
                <c:pt idx="23">
                  <c:v>0.37161159515380798</c:v>
                </c:pt>
                <c:pt idx="24">
                  <c:v>0.37161159515380798</c:v>
                </c:pt>
                <c:pt idx="25">
                  <c:v>0.37161159515380798</c:v>
                </c:pt>
                <c:pt idx="26">
                  <c:v>0.37161159515380798</c:v>
                </c:pt>
                <c:pt idx="27">
                  <c:v>0.37161159515380798</c:v>
                </c:pt>
                <c:pt idx="28">
                  <c:v>0.37161159515380798</c:v>
                </c:pt>
                <c:pt idx="29">
                  <c:v>0.37161159515380798</c:v>
                </c:pt>
                <c:pt idx="30">
                  <c:v>0.37161159515380798</c:v>
                </c:pt>
                <c:pt idx="31">
                  <c:v>0.37161159515380798</c:v>
                </c:pt>
                <c:pt idx="32">
                  <c:v>0.37161159515380798</c:v>
                </c:pt>
                <c:pt idx="33">
                  <c:v>0.37161159515380798</c:v>
                </c:pt>
                <c:pt idx="34">
                  <c:v>0.37161159515380798</c:v>
                </c:pt>
                <c:pt idx="35">
                  <c:v>0.37161159515380798</c:v>
                </c:pt>
                <c:pt idx="36">
                  <c:v>0.37161159515380798</c:v>
                </c:pt>
                <c:pt idx="37">
                  <c:v>0.37161159515380798</c:v>
                </c:pt>
                <c:pt idx="38">
                  <c:v>0.37161159515380798</c:v>
                </c:pt>
              </c:numCache>
            </c:numRef>
          </c:yVal>
          <c:smooth val="0"/>
          <c:extLst>
            <c:ext xmlns:c16="http://schemas.microsoft.com/office/drawing/2014/chart" uri="{C3380CC4-5D6E-409C-BE32-E72D297353CC}">
              <c16:uniqueId val="{0000000F-2F3A-E94D-A7D3-8EB884F954C9}"/>
            </c:ext>
          </c:extLst>
        </c:ser>
        <c:ser>
          <c:idx val="3"/>
          <c:order val="11"/>
          <c:tx>
            <c:strRef>
              <c:f>'Rd 7- Masked inputs'!$AU$16</c:f>
              <c:strCache>
                <c:ptCount val="1"/>
                <c:pt idx="0">
                  <c:v>10 "Bayes" error</c:v>
                </c:pt>
              </c:strCache>
            </c:strRef>
          </c:tx>
          <c:spPr>
            <a:ln w="19050" cap="rnd">
              <a:solidFill>
                <a:schemeClr val="accent3">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inputs'!$AU$17:$AU$55</c:f>
              <c:numCache>
                <c:formatCode>0.00000</c:formatCode>
                <c:ptCount val="39"/>
                <c:pt idx="0">
                  <c:v>0.30569553375244102</c:v>
                </c:pt>
                <c:pt idx="1">
                  <c:v>0.30569553375244102</c:v>
                </c:pt>
                <c:pt idx="2">
                  <c:v>0.30569553375244102</c:v>
                </c:pt>
                <c:pt idx="3">
                  <c:v>0.30569553375244102</c:v>
                </c:pt>
                <c:pt idx="4">
                  <c:v>0.30569553375244102</c:v>
                </c:pt>
                <c:pt idx="5">
                  <c:v>0.30569553375244102</c:v>
                </c:pt>
                <c:pt idx="6">
                  <c:v>0.30569553375244102</c:v>
                </c:pt>
                <c:pt idx="7">
                  <c:v>0.30569553375244102</c:v>
                </c:pt>
                <c:pt idx="8">
                  <c:v>0.30569553375244102</c:v>
                </c:pt>
                <c:pt idx="9">
                  <c:v>0.30569553375244102</c:v>
                </c:pt>
                <c:pt idx="10">
                  <c:v>0.30569553375244102</c:v>
                </c:pt>
                <c:pt idx="11">
                  <c:v>0.30569553375244102</c:v>
                </c:pt>
                <c:pt idx="12">
                  <c:v>0.30569553375244102</c:v>
                </c:pt>
                <c:pt idx="13">
                  <c:v>0.30569553375244102</c:v>
                </c:pt>
                <c:pt idx="14">
                  <c:v>0.30569553375244102</c:v>
                </c:pt>
                <c:pt idx="15">
                  <c:v>0.30569553375244102</c:v>
                </c:pt>
                <c:pt idx="16">
                  <c:v>0.30569553375244102</c:v>
                </c:pt>
                <c:pt idx="17">
                  <c:v>0.30569553375244102</c:v>
                </c:pt>
                <c:pt idx="18">
                  <c:v>0.30569553375244102</c:v>
                </c:pt>
                <c:pt idx="19">
                  <c:v>0.30569553375244102</c:v>
                </c:pt>
                <c:pt idx="20">
                  <c:v>0.30569553375244102</c:v>
                </c:pt>
                <c:pt idx="21">
                  <c:v>0.30569553375244102</c:v>
                </c:pt>
                <c:pt idx="22">
                  <c:v>0.30569553375244102</c:v>
                </c:pt>
                <c:pt idx="23">
                  <c:v>0.30569553375244102</c:v>
                </c:pt>
                <c:pt idx="24">
                  <c:v>0.30569553375244102</c:v>
                </c:pt>
                <c:pt idx="25">
                  <c:v>0.30569553375244102</c:v>
                </c:pt>
                <c:pt idx="26">
                  <c:v>0.30569553375244102</c:v>
                </c:pt>
                <c:pt idx="27">
                  <c:v>0.30569553375244102</c:v>
                </c:pt>
                <c:pt idx="28">
                  <c:v>0.30569553375244102</c:v>
                </c:pt>
                <c:pt idx="29">
                  <c:v>0.30569553375244102</c:v>
                </c:pt>
                <c:pt idx="30">
                  <c:v>0.30569553375244102</c:v>
                </c:pt>
                <c:pt idx="31">
                  <c:v>0.30569553375244102</c:v>
                </c:pt>
                <c:pt idx="32">
                  <c:v>0.30569553375244102</c:v>
                </c:pt>
                <c:pt idx="33">
                  <c:v>0.30569553375244102</c:v>
                </c:pt>
                <c:pt idx="34">
                  <c:v>0.30569553375244102</c:v>
                </c:pt>
                <c:pt idx="35">
                  <c:v>0.30569553375244102</c:v>
                </c:pt>
                <c:pt idx="36">
                  <c:v>0.30569553375244102</c:v>
                </c:pt>
                <c:pt idx="37">
                  <c:v>0.30569553375244102</c:v>
                </c:pt>
                <c:pt idx="38">
                  <c:v>0.30569553375244102</c:v>
                </c:pt>
              </c:numCache>
            </c:numRef>
          </c:yVal>
          <c:smooth val="0"/>
          <c:extLst>
            <c:ext xmlns:c16="http://schemas.microsoft.com/office/drawing/2014/chart" uri="{C3380CC4-5D6E-409C-BE32-E72D297353CC}">
              <c16:uniqueId val="{00000010-2F3A-E94D-A7D3-8EB884F954C9}"/>
            </c:ext>
          </c:extLst>
        </c:ser>
        <c:ser>
          <c:idx val="4"/>
          <c:order val="12"/>
          <c:tx>
            <c:strRef>
              <c:f>'Rd 7- Masked inputs'!$AV$16</c:f>
              <c:strCache>
                <c:ptCount val="1"/>
                <c:pt idx="0">
                  <c:v>16 "Bayes" error</c:v>
                </c:pt>
              </c:strCache>
            </c:strRef>
          </c:tx>
          <c:spPr>
            <a:ln w="19050" cap="rnd">
              <a:solidFill>
                <a:schemeClr val="accent6">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inputs'!$AV$17:$AV$55</c:f>
              <c:numCache>
                <c:formatCode>0.00000</c:formatCode>
                <c:ptCount val="39"/>
                <c:pt idx="0">
                  <c:v>0.241824150085449</c:v>
                </c:pt>
                <c:pt idx="1">
                  <c:v>0.241824150085449</c:v>
                </c:pt>
                <c:pt idx="2">
                  <c:v>0.241824150085449</c:v>
                </c:pt>
                <c:pt idx="3">
                  <c:v>0.241824150085449</c:v>
                </c:pt>
                <c:pt idx="4">
                  <c:v>0.241824150085449</c:v>
                </c:pt>
                <c:pt idx="5">
                  <c:v>0.241824150085449</c:v>
                </c:pt>
                <c:pt idx="6">
                  <c:v>0.241824150085449</c:v>
                </c:pt>
                <c:pt idx="7">
                  <c:v>0.241824150085449</c:v>
                </c:pt>
                <c:pt idx="8">
                  <c:v>0.241824150085449</c:v>
                </c:pt>
                <c:pt idx="9">
                  <c:v>0.241824150085449</c:v>
                </c:pt>
                <c:pt idx="10">
                  <c:v>0.241824150085449</c:v>
                </c:pt>
                <c:pt idx="11">
                  <c:v>0.241824150085449</c:v>
                </c:pt>
                <c:pt idx="12">
                  <c:v>0.241824150085449</c:v>
                </c:pt>
                <c:pt idx="13">
                  <c:v>0.241824150085449</c:v>
                </c:pt>
                <c:pt idx="14">
                  <c:v>0.241824150085449</c:v>
                </c:pt>
                <c:pt idx="15">
                  <c:v>0.241824150085449</c:v>
                </c:pt>
                <c:pt idx="16">
                  <c:v>0.241824150085449</c:v>
                </c:pt>
                <c:pt idx="17">
                  <c:v>0.241824150085449</c:v>
                </c:pt>
                <c:pt idx="18">
                  <c:v>0.241824150085449</c:v>
                </c:pt>
                <c:pt idx="19">
                  <c:v>0.241824150085449</c:v>
                </c:pt>
                <c:pt idx="20">
                  <c:v>0.241824150085449</c:v>
                </c:pt>
                <c:pt idx="21">
                  <c:v>0.241824150085449</c:v>
                </c:pt>
                <c:pt idx="22">
                  <c:v>0.241824150085449</c:v>
                </c:pt>
                <c:pt idx="23">
                  <c:v>0.241824150085449</c:v>
                </c:pt>
                <c:pt idx="24">
                  <c:v>0.241824150085449</c:v>
                </c:pt>
                <c:pt idx="25">
                  <c:v>0.241824150085449</c:v>
                </c:pt>
                <c:pt idx="26">
                  <c:v>0.241824150085449</c:v>
                </c:pt>
                <c:pt idx="27">
                  <c:v>0.241824150085449</c:v>
                </c:pt>
                <c:pt idx="28">
                  <c:v>0.241824150085449</c:v>
                </c:pt>
                <c:pt idx="29">
                  <c:v>0.241824150085449</c:v>
                </c:pt>
                <c:pt idx="30">
                  <c:v>0.241824150085449</c:v>
                </c:pt>
                <c:pt idx="31">
                  <c:v>0.241824150085449</c:v>
                </c:pt>
                <c:pt idx="32">
                  <c:v>0.241824150085449</c:v>
                </c:pt>
                <c:pt idx="33">
                  <c:v>0.241824150085449</c:v>
                </c:pt>
                <c:pt idx="34">
                  <c:v>0.241824150085449</c:v>
                </c:pt>
                <c:pt idx="35">
                  <c:v>0.241824150085449</c:v>
                </c:pt>
                <c:pt idx="36">
                  <c:v>0.241824150085449</c:v>
                </c:pt>
                <c:pt idx="37">
                  <c:v>0.241824150085449</c:v>
                </c:pt>
                <c:pt idx="38">
                  <c:v>0.241824150085449</c:v>
                </c:pt>
              </c:numCache>
            </c:numRef>
          </c:yVal>
          <c:smooth val="0"/>
          <c:extLst>
            <c:ext xmlns:c16="http://schemas.microsoft.com/office/drawing/2014/chart" uri="{C3380CC4-5D6E-409C-BE32-E72D297353CC}">
              <c16:uniqueId val="{00000011-2F3A-E94D-A7D3-8EB884F954C9}"/>
            </c:ext>
          </c:extLst>
        </c:ser>
        <c:ser>
          <c:idx val="6"/>
          <c:order val="13"/>
          <c:tx>
            <c:strRef>
              <c:f>'Rd 7- Masked inputs'!$AW$16</c:f>
              <c:strCache>
                <c:ptCount val="1"/>
                <c:pt idx="0">
                  <c:v>19 "Bayes" error</c:v>
                </c:pt>
              </c:strCache>
            </c:strRef>
          </c:tx>
          <c:spPr>
            <a:ln w="19050" cap="rnd">
              <a:solidFill>
                <a:schemeClr val="accent2">
                  <a:lumMod val="75000"/>
                  <a:alpha val="50000"/>
                </a:schemeClr>
              </a:solidFill>
              <a:prstDash val="dash"/>
              <a:round/>
            </a:ln>
            <a:effectLst/>
          </c:spPr>
          <c:marker>
            <c:symbol val="none"/>
          </c:marker>
          <c:xVal>
            <c:numRef>
              <c:f>'Rd 7- Masked inputs'!$Y$17:$Y$55</c:f>
              <c:numCache>
                <c:formatCode>General</c:formatCode>
                <c:ptCount val="39"/>
                <c:pt idx="0">
                  <c:v>1</c:v>
                </c:pt>
                <c:pt idx="1">
                  <c:v>2</c:v>
                </c:pt>
                <c:pt idx="2">
                  <c:v>3</c:v>
                </c:pt>
                <c:pt idx="3">
                  <c:v>4</c:v>
                </c:pt>
                <c:pt idx="4">
                  <c:v>6</c:v>
                </c:pt>
                <c:pt idx="5">
                  <c:v>8</c:v>
                </c:pt>
                <c:pt idx="6">
                  <c:v>12</c:v>
                </c:pt>
                <c:pt idx="7">
                  <c:v>16</c:v>
                </c:pt>
                <c:pt idx="8">
                  <c:v>24</c:v>
                </c:pt>
                <c:pt idx="9">
                  <c:v>32</c:v>
                </c:pt>
                <c:pt idx="10">
                  <c:v>48</c:v>
                </c:pt>
                <c:pt idx="11">
                  <c:v>64</c:v>
                </c:pt>
                <c:pt idx="12">
                  <c:v>96</c:v>
                </c:pt>
                <c:pt idx="13">
                  <c:v>128</c:v>
                </c:pt>
                <c:pt idx="14">
                  <c:v>192</c:v>
                </c:pt>
                <c:pt idx="15">
                  <c:v>256</c:v>
                </c:pt>
                <c:pt idx="16">
                  <c:v>384</c:v>
                </c:pt>
                <c:pt idx="17">
                  <c:v>512</c:v>
                </c:pt>
                <c:pt idx="18">
                  <c:v>768</c:v>
                </c:pt>
                <c:pt idx="19">
                  <c:v>1024</c:v>
                </c:pt>
                <c:pt idx="20">
                  <c:v>1536</c:v>
                </c:pt>
                <c:pt idx="21">
                  <c:v>2048</c:v>
                </c:pt>
                <c:pt idx="22">
                  <c:v>3072</c:v>
                </c:pt>
                <c:pt idx="23">
                  <c:v>4096</c:v>
                </c:pt>
                <c:pt idx="24">
                  <c:v>6144</c:v>
                </c:pt>
                <c:pt idx="25">
                  <c:v>8192</c:v>
                </c:pt>
                <c:pt idx="26">
                  <c:v>12288</c:v>
                </c:pt>
                <c:pt idx="27">
                  <c:v>16384</c:v>
                </c:pt>
                <c:pt idx="28">
                  <c:v>24576</c:v>
                </c:pt>
                <c:pt idx="29">
                  <c:v>32768</c:v>
                </c:pt>
                <c:pt idx="30">
                  <c:v>49152</c:v>
                </c:pt>
                <c:pt idx="31">
                  <c:v>65536</c:v>
                </c:pt>
                <c:pt idx="32">
                  <c:v>98304</c:v>
                </c:pt>
                <c:pt idx="33">
                  <c:v>131072</c:v>
                </c:pt>
                <c:pt idx="34">
                  <c:v>196608</c:v>
                </c:pt>
                <c:pt idx="35">
                  <c:v>262144</c:v>
                </c:pt>
                <c:pt idx="36">
                  <c:v>393216</c:v>
                </c:pt>
                <c:pt idx="37">
                  <c:v>524288</c:v>
                </c:pt>
                <c:pt idx="38">
                  <c:v>786432</c:v>
                </c:pt>
              </c:numCache>
            </c:numRef>
          </c:xVal>
          <c:yVal>
            <c:numRef>
              <c:f>'Rd 7- Masked inputs'!$AW$17:$AW$55</c:f>
              <c:numCache>
                <c:formatCode>0.00000</c:formatCode>
                <c:ptCount val="39"/>
                <c:pt idx="0">
                  <c:v>0.18020725250244099</c:v>
                </c:pt>
                <c:pt idx="1">
                  <c:v>0.18020725250244099</c:v>
                </c:pt>
                <c:pt idx="2">
                  <c:v>0.18020725250244099</c:v>
                </c:pt>
                <c:pt idx="3">
                  <c:v>0.18020725250244099</c:v>
                </c:pt>
                <c:pt idx="4">
                  <c:v>0.18020725250244099</c:v>
                </c:pt>
                <c:pt idx="5">
                  <c:v>0.18020725250244099</c:v>
                </c:pt>
                <c:pt idx="6">
                  <c:v>0.18020725250244099</c:v>
                </c:pt>
                <c:pt idx="7">
                  <c:v>0.18020725250244099</c:v>
                </c:pt>
                <c:pt idx="8">
                  <c:v>0.18020725250244099</c:v>
                </c:pt>
                <c:pt idx="9">
                  <c:v>0.18020725250244099</c:v>
                </c:pt>
                <c:pt idx="10">
                  <c:v>0.18020725250244099</c:v>
                </c:pt>
                <c:pt idx="11">
                  <c:v>0.18020725250244099</c:v>
                </c:pt>
                <c:pt idx="12">
                  <c:v>0.18020725250244099</c:v>
                </c:pt>
                <c:pt idx="13">
                  <c:v>0.18020725250244099</c:v>
                </c:pt>
                <c:pt idx="14">
                  <c:v>0.18020725250244099</c:v>
                </c:pt>
                <c:pt idx="15">
                  <c:v>0.18020725250244099</c:v>
                </c:pt>
                <c:pt idx="16">
                  <c:v>0.18020725250244099</c:v>
                </c:pt>
                <c:pt idx="17">
                  <c:v>0.18020725250244099</c:v>
                </c:pt>
                <c:pt idx="18">
                  <c:v>0.18020725250244099</c:v>
                </c:pt>
                <c:pt idx="19">
                  <c:v>0.18020725250244099</c:v>
                </c:pt>
                <c:pt idx="20">
                  <c:v>0.18020725250244099</c:v>
                </c:pt>
                <c:pt idx="21">
                  <c:v>0.18020725250244099</c:v>
                </c:pt>
                <c:pt idx="22">
                  <c:v>0.18020725250244099</c:v>
                </c:pt>
                <c:pt idx="23">
                  <c:v>0.18020725250244099</c:v>
                </c:pt>
                <c:pt idx="24">
                  <c:v>0.18020725250244099</c:v>
                </c:pt>
                <c:pt idx="25">
                  <c:v>0.18020725250244099</c:v>
                </c:pt>
                <c:pt idx="26">
                  <c:v>0.18020725250244099</c:v>
                </c:pt>
                <c:pt idx="27">
                  <c:v>0.18020725250244099</c:v>
                </c:pt>
                <c:pt idx="28">
                  <c:v>0.18020725250244099</c:v>
                </c:pt>
                <c:pt idx="29">
                  <c:v>0.18020725250244099</c:v>
                </c:pt>
                <c:pt idx="30">
                  <c:v>0.18020725250244099</c:v>
                </c:pt>
                <c:pt idx="31">
                  <c:v>0.18020725250244099</c:v>
                </c:pt>
                <c:pt idx="32">
                  <c:v>0.18020725250244099</c:v>
                </c:pt>
                <c:pt idx="33">
                  <c:v>0.18020725250244099</c:v>
                </c:pt>
                <c:pt idx="34">
                  <c:v>0.18020725250244099</c:v>
                </c:pt>
                <c:pt idx="35">
                  <c:v>0.18020725250244099</c:v>
                </c:pt>
                <c:pt idx="36">
                  <c:v>0.18020725250244099</c:v>
                </c:pt>
                <c:pt idx="37">
                  <c:v>0.18020725250244099</c:v>
                </c:pt>
                <c:pt idx="38">
                  <c:v>0.18020725250244099</c:v>
                </c:pt>
              </c:numCache>
            </c:numRef>
          </c:yVal>
          <c:smooth val="0"/>
          <c:extLst>
            <c:ext xmlns:c16="http://schemas.microsoft.com/office/drawing/2014/chart" uri="{C3380CC4-5D6E-409C-BE32-E72D297353CC}">
              <c16:uniqueId val="{00000012-2F3A-E94D-A7D3-8EB884F954C9}"/>
            </c:ext>
          </c:extLst>
        </c:ser>
        <c:dLbls>
          <c:showLegendKey val="0"/>
          <c:showVal val="0"/>
          <c:showCatName val="0"/>
          <c:showSerName val="0"/>
          <c:showPercent val="0"/>
          <c:showBubbleSize val="0"/>
        </c:dLbls>
        <c:axId val="1358537904"/>
        <c:axId val="1358540384"/>
      </c:scatterChart>
      <c:valAx>
        <c:axId val="1358537904"/>
        <c:scaling>
          <c:logBase val="10"/>
          <c:orientation val="minMax"/>
          <c:max val="10000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40384"/>
        <c:crosses val="autoZero"/>
        <c:crossBetween val="midCat"/>
      </c:valAx>
      <c:valAx>
        <c:axId val="1358540384"/>
        <c:scaling>
          <c:logBase val="2"/>
          <c:orientation val="minMax"/>
          <c:max val="0.5"/>
          <c:min val="0.1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Classification Error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537904"/>
        <c:crosses val="autoZero"/>
        <c:crossBetween val="midCat"/>
      </c:valAx>
      <c:spPr>
        <a:noFill/>
        <a:ln>
          <a:noFill/>
        </a:ln>
        <a:effectLst/>
      </c:spPr>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Different Learning curves for sequence steps 1, 2, 3, 4, 5</a:t>
            </a:r>
          </a:p>
          <a:p>
            <a:pPr>
              <a:defRPr sz="1800" b="1"/>
            </a:pP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069350167436"/>
          <c:y val="7.2183530534618998E-2"/>
          <c:w val="0.82281858086704696"/>
          <c:h val="0.72982215474003131"/>
        </c:manualLayout>
      </c:layout>
      <c:scatterChart>
        <c:scatterStyle val="lineMarker"/>
        <c:varyColors val="0"/>
        <c:ser>
          <c:idx val="0"/>
          <c:order val="0"/>
          <c:tx>
            <c:v>Timestep 1</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2.9976579559526733E-3"/>
                  <c:y val="-0.35256449495196213"/>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'Char-Loss-per-Timestep'!$C$2:$C$9</c:f>
              <c:numCache>
                <c:formatCode>#,##0.00000000000000</c:formatCode>
                <c:ptCount val="8"/>
                <c:pt idx="0">
                  <c:v>1.5855472087860101</c:v>
                </c:pt>
                <c:pt idx="1">
                  <c:v>1.5598331689834599</c:v>
                </c:pt>
                <c:pt idx="2">
                  <c:v>1.54818570613861</c:v>
                </c:pt>
                <c:pt idx="3">
                  <c:v>1.51101493835449</c:v>
                </c:pt>
                <c:pt idx="4">
                  <c:v>1.49799072742462</c:v>
                </c:pt>
                <c:pt idx="5">
                  <c:v>1.49188244342804</c:v>
                </c:pt>
                <c:pt idx="6">
                  <c:v>1.4910085201263401</c:v>
                </c:pt>
                <c:pt idx="7">
                  <c:v>1.48736596107483</c:v>
                </c:pt>
              </c:numCache>
            </c:numRef>
          </c:yVal>
          <c:smooth val="0"/>
          <c:extLst>
            <c:ext xmlns:c16="http://schemas.microsoft.com/office/drawing/2014/chart" uri="{C3380CC4-5D6E-409C-BE32-E72D297353CC}">
              <c16:uniqueId val="{00000001-72E6-6141-925B-FECCF734ED24}"/>
            </c:ext>
          </c:extLst>
        </c:ser>
        <c:ser>
          <c:idx val="1"/>
          <c:order val="1"/>
          <c:tx>
            <c:v>Timestep 2</c:v>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7.2571680542023447E-4"/>
                  <c:y val="-0.40412257256024797"/>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'Char-Loss-per-Timestep'!$D$2:$D$9</c:f>
              <c:numCache>
                <c:formatCode>#,##0.00000000000000</c:formatCode>
                <c:ptCount val="8"/>
                <c:pt idx="0">
                  <c:v>1.71657025814056</c:v>
                </c:pt>
                <c:pt idx="1">
                  <c:v>1.6360508203506501</c:v>
                </c:pt>
                <c:pt idx="2">
                  <c:v>1.5999563932418801</c:v>
                </c:pt>
                <c:pt idx="3">
                  <c:v>1.45884501934052</c:v>
                </c:pt>
                <c:pt idx="4">
                  <c:v>1.4199581146240201</c:v>
                </c:pt>
                <c:pt idx="5">
                  <c:v>1.3803049325943</c:v>
                </c:pt>
                <c:pt idx="6">
                  <c:v>1.3765510320663501</c:v>
                </c:pt>
                <c:pt idx="7">
                  <c:v>1.34799492359161</c:v>
                </c:pt>
              </c:numCache>
            </c:numRef>
          </c:yVal>
          <c:smooth val="0"/>
          <c:extLst>
            <c:ext xmlns:c16="http://schemas.microsoft.com/office/drawing/2014/chart" uri="{C3380CC4-5D6E-409C-BE32-E72D297353CC}">
              <c16:uniqueId val="{00000003-72E6-6141-925B-FECCF734ED24}"/>
            </c:ext>
          </c:extLst>
        </c:ser>
        <c:dLbls>
          <c:showLegendKey val="0"/>
          <c:showVal val="0"/>
          <c:showCatName val="0"/>
          <c:showSerName val="0"/>
          <c:showPercent val="0"/>
          <c:showBubbleSize val="0"/>
        </c:dLbls>
        <c:axId val="-124435792"/>
        <c:axId val="-125824944"/>
      </c:scatterChart>
      <c:valAx>
        <c:axId val="-124435792"/>
        <c:scaling>
          <c:logBase val="2"/>
          <c:orientation val="minMax"/>
          <c:max val="70000000"/>
          <c:min val="3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Datset Size (#Characters)</a:t>
                </a:r>
              </a:p>
            </c:rich>
          </c:tx>
          <c:layout>
            <c:manualLayout>
              <c:xMode val="edge"/>
              <c:yMode val="edge"/>
              <c:x val="0.36750950312245401"/>
              <c:y val="0.860729574578579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824944"/>
        <c:crosses val="autoZero"/>
        <c:crossBetween val="midCat"/>
        <c:majorUnit val="2"/>
        <c:min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25824944"/>
        <c:scaling>
          <c:logBase val="2"/>
          <c:orientation val="minMax"/>
          <c:max val="2.2999999999999998"/>
          <c:min val="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 Validation Loss (bits/char)</a:t>
                </a:r>
                <a:r>
                  <a:rPr lang="en-US" sz="1800" b="0" i="0" u="none" strike="noStrike" baseline="0" dirty="0">
                    <a:effectLst/>
                  </a:rPr>
                  <a:t> (log)</a:t>
                </a:r>
                <a:r>
                  <a:rPr lang="en-US" sz="1800" b="0" i="0" u="none" strike="noStrike" baseline="0" dirty="0"/>
                  <a:t> </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435792"/>
        <c:crosses val="autoZero"/>
        <c:crossBetween val="midCat"/>
      </c:valAx>
      <c:spPr>
        <a:noFill/>
        <a:ln>
          <a:noFill/>
        </a:ln>
        <a:effectLst/>
      </c:spPr>
    </c:plotArea>
    <c:legend>
      <c:legendPos val="b"/>
      <c:layout>
        <c:manualLayout>
          <c:xMode val="edge"/>
          <c:yMode val="edge"/>
          <c:x val="9.7600130964357133E-3"/>
          <c:y val="0.9167099175226282"/>
          <c:w val="0.96874334946624108"/>
          <c:h val="6.8096620052778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Different Learning curves for sequence steps 1, 2, 3, 4, 5</a:t>
            </a:r>
          </a:p>
          <a:p>
            <a:pPr>
              <a:defRPr sz="1800" b="1"/>
            </a:pP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069350167436"/>
          <c:y val="7.2183530534618998E-2"/>
          <c:w val="0.82281858086704696"/>
          <c:h val="0.72982215474003131"/>
        </c:manualLayout>
      </c:layout>
      <c:scatterChart>
        <c:scatterStyle val="lineMarker"/>
        <c:varyColors val="0"/>
        <c:ser>
          <c:idx val="0"/>
          <c:order val="0"/>
          <c:tx>
            <c:v>Timestep 1</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2.9976579559526733E-3"/>
                  <c:y val="-0.35256449495196213"/>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'Char-Loss-per-Timestep'!$C$2:$C$9</c:f>
              <c:numCache>
                <c:formatCode>#,##0.00000000000000</c:formatCode>
                <c:ptCount val="8"/>
                <c:pt idx="0">
                  <c:v>1.5855472087860101</c:v>
                </c:pt>
                <c:pt idx="1">
                  <c:v>1.5598331689834599</c:v>
                </c:pt>
                <c:pt idx="2">
                  <c:v>1.54818570613861</c:v>
                </c:pt>
                <c:pt idx="3">
                  <c:v>1.51101493835449</c:v>
                </c:pt>
                <c:pt idx="4">
                  <c:v>1.49799072742462</c:v>
                </c:pt>
                <c:pt idx="5">
                  <c:v>1.49188244342804</c:v>
                </c:pt>
                <c:pt idx="6">
                  <c:v>1.4910085201263401</c:v>
                </c:pt>
                <c:pt idx="7">
                  <c:v>1.48736596107483</c:v>
                </c:pt>
              </c:numCache>
            </c:numRef>
          </c:yVal>
          <c:smooth val="0"/>
          <c:extLst>
            <c:ext xmlns:c16="http://schemas.microsoft.com/office/drawing/2014/chart" uri="{C3380CC4-5D6E-409C-BE32-E72D297353CC}">
              <c16:uniqueId val="{00000001-72E6-6141-925B-FECCF734ED24}"/>
            </c:ext>
          </c:extLst>
        </c:ser>
        <c:ser>
          <c:idx val="1"/>
          <c:order val="1"/>
          <c:tx>
            <c:v>Timestep 2</c:v>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7.2571680542023447E-4"/>
                  <c:y val="-0.40412257256024797"/>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'Char-Loss-per-Timestep'!$D$2:$D$9</c:f>
              <c:numCache>
                <c:formatCode>#,##0.00000000000000</c:formatCode>
                <c:ptCount val="8"/>
                <c:pt idx="0">
                  <c:v>1.71657025814056</c:v>
                </c:pt>
                <c:pt idx="1">
                  <c:v>1.6360508203506501</c:v>
                </c:pt>
                <c:pt idx="2">
                  <c:v>1.5999563932418801</c:v>
                </c:pt>
                <c:pt idx="3">
                  <c:v>1.45884501934052</c:v>
                </c:pt>
                <c:pt idx="4">
                  <c:v>1.4199581146240201</c:v>
                </c:pt>
                <c:pt idx="5">
                  <c:v>1.3803049325943</c:v>
                </c:pt>
                <c:pt idx="6">
                  <c:v>1.3765510320663501</c:v>
                </c:pt>
                <c:pt idx="7">
                  <c:v>1.34799492359161</c:v>
                </c:pt>
              </c:numCache>
            </c:numRef>
          </c:yVal>
          <c:smooth val="0"/>
          <c:extLst>
            <c:ext xmlns:c16="http://schemas.microsoft.com/office/drawing/2014/chart" uri="{C3380CC4-5D6E-409C-BE32-E72D297353CC}">
              <c16:uniqueId val="{00000003-72E6-6141-925B-FECCF734ED24}"/>
            </c:ext>
          </c:extLst>
        </c:ser>
        <c:ser>
          <c:idx val="2"/>
          <c:order val="2"/>
          <c:tx>
            <c:v>Timestep 3</c:v>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power"/>
            <c:dispRSqr val="0"/>
            <c:dispEq val="1"/>
            <c:trendlineLbl>
              <c:layout>
                <c:manualLayout>
                  <c:x val="-1.0945821418481289E-3"/>
                  <c:y val="-0.48444953108628269"/>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'Char-Loss-per-Timestep'!$E$2:$E$9</c:f>
              <c:numCache>
                <c:formatCode>#,##0.00000000000000</c:formatCode>
                <c:ptCount val="8"/>
                <c:pt idx="0">
                  <c:v>1.79471635818481</c:v>
                </c:pt>
                <c:pt idx="1">
                  <c:v>1.6653739213943499</c:v>
                </c:pt>
                <c:pt idx="2">
                  <c:v>1.6066157817840601</c:v>
                </c:pt>
                <c:pt idx="3">
                  <c:v>1.4001979827880899</c:v>
                </c:pt>
                <c:pt idx="4">
                  <c:v>1.3335702419280999</c:v>
                </c:pt>
                <c:pt idx="5">
                  <c:v>1.2490975856780999</c:v>
                </c:pt>
                <c:pt idx="6">
                  <c:v>1.2189421653747601</c:v>
                </c:pt>
                <c:pt idx="7">
                  <c:v>1.17310631275177</c:v>
                </c:pt>
              </c:numCache>
            </c:numRef>
          </c:yVal>
          <c:smooth val="0"/>
          <c:extLst>
            <c:ext xmlns:c16="http://schemas.microsoft.com/office/drawing/2014/chart" uri="{C3380CC4-5D6E-409C-BE32-E72D297353CC}">
              <c16:uniqueId val="{00000005-72E6-6141-925B-FECCF734ED24}"/>
            </c:ext>
          </c:extLst>
        </c:ser>
        <c:dLbls>
          <c:showLegendKey val="0"/>
          <c:showVal val="0"/>
          <c:showCatName val="0"/>
          <c:showSerName val="0"/>
          <c:showPercent val="0"/>
          <c:showBubbleSize val="0"/>
        </c:dLbls>
        <c:axId val="-124435792"/>
        <c:axId val="-125824944"/>
      </c:scatterChart>
      <c:valAx>
        <c:axId val="-124435792"/>
        <c:scaling>
          <c:logBase val="2"/>
          <c:orientation val="minMax"/>
          <c:max val="70000000"/>
          <c:min val="3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Datset Size (#Characters)</a:t>
                </a:r>
              </a:p>
            </c:rich>
          </c:tx>
          <c:layout>
            <c:manualLayout>
              <c:xMode val="edge"/>
              <c:yMode val="edge"/>
              <c:x val="0.36750950312245401"/>
              <c:y val="0.860729574578579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824944"/>
        <c:crosses val="autoZero"/>
        <c:crossBetween val="midCat"/>
        <c:majorUnit val="2"/>
        <c:min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25824944"/>
        <c:scaling>
          <c:logBase val="2"/>
          <c:orientation val="minMax"/>
          <c:max val="2.2999999999999998"/>
          <c:min val="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 Validation Loss (bits/char)</a:t>
                </a:r>
                <a:r>
                  <a:rPr lang="en-US" sz="1800" b="0" i="0" u="none" strike="noStrike" baseline="0" dirty="0">
                    <a:effectLst/>
                  </a:rPr>
                  <a:t> (log)</a:t>
                </a:r>
                <a:r>
                  <a:rPr lang="en-US" sz="1800" b="0" i="0" u="none" strike="noStrike" baseline="0" dirty="0"/>
                  <a:t> </a:t>
                </a:r>
                <a:endParaRPr lang="en-US"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435792"/>
        <c:crosses val="autoZero"/>
        <c:crossBetween val="midCat"/>
      </c:valAx>
      <c:spPr>
        <a:noFill/>
        <a:ln>
          <a:noFill/>
        </a:ln>
        <a:effectLst/>
      </c:spPr>
    </c:plotArea>
    <c:legend>
      <c:legendPos val="b"/>
      <c:layout>
        <c:manualLayout>
          <c:xMode val="edge"/>
          <c:yMode val="edge"/>
          <c:x val="9.7600130964357133E-3"/>
          <c:y val="0.9167099175226282"/>
          <c:w val="0.96874334946624108"/>
          <c:h val="6.8096620052778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Different Learning curves for sequence steps 1, 2, 3, 4, 5</a:t>
            </a:r>
          </a:p>
          <a:p>
            <a:pPr>
              <a:defRPr sz="1800" b="1"/>
            </a:pP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069350167436"/>
          <c:y val="7.2183530534618998E-2"/>
          <c:w val="0.82281858086704696"/>
          <c:h val="0.72982215474003131"/>
        </c:manualLayout>
      </c:layout>
      <c:scatterChart>
        <c:scatterStyle val="lineMarker"/>
        <c:varyColors val="0"/>
        <c:ser>
          <c:idx val="0"/>
          <c:order val="0"/>
          <c:tx>
            <c:v>Timestep 1</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2.9976579559526733E-3"/>
                  <c:y val="-0.35256449495196213"/>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'Char-Loss-per-Timestep'!$C$2:$C$9</c:f>
              <c:numCache>
                <c:formatCode>#,##0.00000000000000</c:formatCode>
                <c:ptCount val="8"/>
                <c:pt idx="0">
                  <c:v>1.5855472087860101</c:v>
                </c:pt>
                <c:pt idx="1">
                  <c:v>1.5598331689834599</c:v>
                </c:pt>
                <c:pt idx="2">
                  <c:v>1.54818570613861</c:v>
                </c:pt>
                <c:pt idx="3">
                  <c:v>1.51101493835449</c:v>
                </c:pt>
                <c:pt idx="4">
                  <c:v>1.49799072742462</c:v>
                </c:pt>
                <c:pt idx="5">
                  <c:v>1.49188244342804</c:v>
                </c:pt>
                <c:pt idx="6">
                  <c:v>1.4910085201263401</c:v>
                </c:pt>
                <c:pt idx="7">
                  <c:v>1.48736596107483</c:v>
                </c:pt>
              </c:numCache>
            </c:numRef>
          </c:yVal>
          <c:smooth val="0"/>
          <c:extLst>
            <c:ext xmlns:c16="http://schemas.microsoft.com/office/drawing/2014/chart" uri="{C3380CC4-5D6E-409C-BE32-E72D297353CC}">
              <c16:uniqueId val="{00000001-72E6-6141-925B-FECCF734ED24}"/>
            </c:ext>
          </c:extLst>
        </c:ser>
        <c:ser>
          <c:idx val="1"/>
          <c:order val="1"/>
          <c:tx>
            <c:v>Timestep 2</c:v>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7.2571680542023447E-4"/>
                  <c:y val="-0.40412257256024797"/>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'Char-Loss-per-Timestep'!$D$2:$D$9</c:f>
              <c:numCache>
                <c:formatCode>#,##0.00000000000000</c:formatCode>
                <c:ptCount val="8"/>
                <c:pt idx="0">
                  <c:v>1.71657025814056</c:v>
                </c:pt>
                <c:pt idx="1">
                  <c:v>1.6360508203506501</c:v>
                </c:pt>
                <c:pt idx="2">
                  <c:v>1.5999563932418801</c:v>
                </c:pt>
                <c:pt idx="3">
                  <c:v>1.45884501934052</c:v>
                </c:pt>
                <c:pt idx="4">
                  <c:v>1.4199581146240201</c:v>
                </c:pt>
                <c:pt idx="5">
                  <c:v>1.3803049325943</c:v>
                </c:pt>
                <c:pt idx="6">
                  <c:v>1.3765510320663501</c:v>
                </c:pt>
                <c:pt idx="7">
                  <c:v>1.34799492359161</c:v>
                </c:pt>
              </c:numCache>
            </c:numRef>
          </c:yVal>
          <c:smooth val="0"/>
          <c:extLst>
            <c:ext xmlns:c16="http://schemas.microsoft.com/office/drawing/2014/chart" uri="{C3380CC4-5D6E-409C-BE32-E72D297353CC}">
              <c16:uniqueId val="{00000003-72E6-6141-925B-FECCF734ED24}"/>
            </c:ext>
          </c:extLst>
        </c:ser>
        <c:ser>
          <c:idx val="2"/>
          <c:order val="2"/>
          <c:tx>
            <c:v>Timestep 3</c:v>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power"/>
            <c:dispRSqr val="0"/>
            <c:dispEq val="1"/>
            <c:trendlineLbl>
              <c:layout>
                <c:manualLayout>
                  <c:x val="-1.0945821418481289E-3"/>
                  <c:y val="-0.48444953108628269"/>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'Char-Loss-per-Timestep'!$E$2:$E$9</c:f>
              <c:numCache>
                <c:formatCode>#,##0.00000000000000</c:formatCode>
                <c:ptCount val="8"/>
                <c:pt idx="0">
                  <c:v>1.79471635818481</c:v>
                </c:pt>
                <c:pt idx="1">
                  <c:v>1.6653739213943499</c:v>
                </c:pt>
                <c:pt idx="2">
                  <c:v>1.6066157817840601</c:v>
                </c:pt>
                <c:pt idx="3">
                  <c:v>1.4001979827880899</c:v>
                </c:pt>
                <c:pt idx="4">
                  <c:v>1.3335702419280999</c:v>
                </c:pt>
                <c:pt idx="5">
                  <c:v>1.2490975856780999</c:v>
                </c:pt>
                <c:pt idx="6">
                  <c:v>1.2189421653747601</c:v>
                </c:pt>
                <c:pt idx="7">
                  <c:v>1.17310631275177</c:v>
                </c:pt>
              </c:numCache>
            </c:numRef>
          </c:yVal>
          <c:smooth val="0"/>
          <c:extLst>
            <c:ext xmlns:c16="http://schemas.microsoft.com/office/drawing/2014/chart" uri="{C3380CC4-5D6E-409C-BE32-E72D297353CC}">
              <c16:uniqueId val="{00000005-72E6-6141-925B-FECCF734ED24}"/>
            </c:ext>
          </c:extLst>
        </c:ser>
        <c:ser>
          <c:idx val="3"/>
          <c:order val="3"/>
          <c:tx>
            <c:v>Timestep 4</c:v>
          </c:tx>
          <c:spPr>
            <a:ln w="19050" cap="rnd">
              <a:solidFill>
                <a:schemeClr val="accent4"/>
              </a:solid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power"/>
            <c:dispRSqr val="0"/>
            <c:dispEq val="1"/>
            <c:trendlineLbl>
              <c:layout>
                <c:manualLayout>
                  <c:x val="-2.1424290191667393E-3"/>
                  <c:y val="-0.20517195829175236"/>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'Char-Loss-per-Timestep'!$F$2:$F$9</c:f>
              <c:numCache>
                <c:formatCode>#,##0.00000000000000</c:formatCode>
                <c:ptCount val="8"/>
                <c:pt idx="0">
                  <c:v>2.1446728706359899</c:v>
                </c:pt>
                <c:pt idx="1">
                  <c:v>2.0304982662200901</c:v>
                </c:pt>
                <c:pt idx="2">
                  <c:v>1.95093858242035</c:v>
                </c:pt>
                <c:pt idx="3">
                  <c:v>1.73926854133606</c:v>
                </c:pt>
                <c:pt idx="4">
                  <c:v>1.65312111377716</c:v>
                </c:pt>
                <c:pt idx="5">
                  <c:v>1.5540308952331501</c:v>
                </c:pt>
                <c:pt idx="6">
                  <c:v>1.4954719543457</c:v>
                </c:pt>
                <c:pt idx="7">
                  <c:v>1.44360995292664</c:v>
                </c:pt>
              </c:numCache>
            </c:numRef>
          </c:yVal>
          <c:smooth val="0"/>
          <c:extLst>
            <c:ext xmlns:c16="http://schemas.microsoft.com/office/drawing/2014/chart" uri="{C3380CC4-5D6E-409C-BE32-E72D297353CC}">
              <c16:uniqueId val="{00000007-72E6-6141-925B-FECCF734ED24}"/>
            </c:ext>
          </c:extLst>
        </c:ser>
        <c:dLbls>
          <c:showLegendKey val="0"/>
          <c:showVal val="0"/>
          <c:showCatName val="0"/>
          <c:showSerName val="0"/>
          <c:showPercent val="0"/>
          <c:showBubbleSize val="0"/>
        </c:dLbls>
        <c:axId val="-124435792"/>
        <c:axId val="-125824944"/>
      </c:scatterChart>
      <c:valAx>
        <c:axId val="-124435792"/>
        <c:scaling>
          <c:logBase val="2"/>
          <c:orientation val="minMax"/>
          <c:max val="70000000"/>
          <c:min val="3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Datset Size (#Characters)</a:t>
                </a:r>
              </a:p>
            </c:rich>
          </c:tx>
          <c:layout>
            <c:manualLayout>
              <c:xMode val="edge"/>
              <c:yMode val="edge"/>
              <c:x val="0.36750950312245401"/>
              <c:y val="0.860729574578579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824944"/>
        <c:crosses val="autoZero"/>
        <c:crossBetween val="midCat"/>
        <c:majorUnit val="2"/>
        <c:min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25824944"/>
        <c:scaling>
          <c:logBase val="2"/>
          <c:orientation val="minMax"/>
          <c:max val="2.2999999999999998"/>
          <c:min val="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 Validation Loss (bits/char) (log)</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435792"/>
        <c:crosses val="autoZero"/>
        <c:crossBetween val="midCat"/>
      </c:valAx>
      <c:spPr>
        <a:noFill/>
        <a:ln>
          <a:noFill/>
        </a:ln>
        <a:effectLst/>
      </c:spPr>
    </c:plotArea>
    <c:legend>
      <c:legendPos val="b"/>
      <c:layout>
        <c:manualLayout>
          <c:xMode val="edge"/>
          <c:yMode val="edge"/>
          <c:x val="9.7600130964357133E-3"/>
          <c:y val="0.9167099175226282"/>
          <c:w val="0.96874334946624108"/>
          <c:h val="6.8096620052778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Different Learning curves for sequence steps 1, 2, 3, 4, 5</a:t>
            </a:r>
          </a:p>
          <a:p>
            <a:pPr>
              <a:defRPr sz="1800" b="1"/>
            </a:pPr>
            <a:endParaRPr lang="en-US"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069350167436"/>
          <c:y val="7.2183530534618998E-2"/>
          <c:w val="0.82281858086704696"/>
          <c:h val="0.72982215474003131"/>
        </c:manualLayout>
      </c:layout>
      <c:scatterChart>
        <c:scatterStyle val="lineMarker"/>
        <c:varyColors val="0"/>
        <c:ser>
          <c:idx val="0"/>
          <c:order val="0"/>
          <c:tx>
            <c:v>Timestep 1</c:v>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2.9976579559526733E-3"/>
                  <c:y val="-0.35256449495196213"/>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'Char-Loss-per-Timestep'!$C$2:$C$9</c:f>
              <c:numCache>
                <c:formatCode>#,##0.00000000000000</c:formatCode>
                <c:ptCount val="8"/>
                <c:pt idx="0">
                  <c:v>1.5855472087860101</c:v>
                </c:pt>
                <c:pt idx="1">
                  <c:v>1.5598331689834599</c:v>
                </c:pt>
                <c:pt idx="2">
                  <c:v>1.54818570613861</c:v>
                </c:pt>
                <c:pt idx="3">
                  <c:v>1.51101493835449</c:v>
                </c:pt>
                <c:pt idx="4">
                  <c:v>1.49799072742462</c:v>
                </c:pt>
                <c:pt idx="5">
                  <c:v>1.49188244342804</c:v>
                </c:pt>
                <c:pt idx="6">
                  <c:v>1.4910085201263401</c:v>
                </c:pt>
                <c:pt idx="7">
                  <c:v>1.48736596107483</c:v>
                </c:pt>
              </c:numCache>
            </c:numRef>
          </c:yVal>
          <c:smooth val="0"/>
          <c:extLst>
            <c:ext xmlns:c16="http://schemas.microsoft.com/office/drawing/2014/chart" uri="{C3380CC4-5D6E-409C-BE32-E72D297353CC}">
              <c16:uniqueId val="{00000001-72E6-6141-925B-FECCF734ED24}"/>
            </c:ext>
          </c:extLst>
        </c:ser>
        <c:ser>
          <c:idx val="1"/>
          <c:order val="1"/>
          <c:tx>
            <c:v>Timestep 2</c:v>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7.2571680542023447E-4"/>
                  <c:y val="-0.40412257256024797"/>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'Char-Loss-per-Timestep'!$D$2:$D$9</c:f>
              <c:numCache>
                <c:formatCode>#,##0.00000000000000</c:formatCode>
                <c:ptCount val="8"/>
                <c:pt idx="0">
                  <c:v>1.71657025814056</c:v>
                </c:pt>
                <c:pt idx="1">
                  <c:v>1.6360508203506501</c:v>
                </c:pt>
                <c:pt idx="2">
                  <c:v>1.5999563932418801</c:v>
                </c:pt>
                <c:pt idx="3">
                  <c:v>1.45884501934052</c:v>
                </c:pt>
                <c:pt idx="4">
                  <c:v>1.4199581146240201</c:v>
                </c:pt>
                <c:pt idx="5">
                  <c:v>1.3803049325943</c:v>
                </c:pt>
                <c:pt idx="6">
                  <c:v>1.3765510320663501</c:v>
                </c:pt>
                <c:pt idx="7">
                  <c:v>1.34799492359161</c:v>
                </c:pt>
              </c:numCache>
            </c:numRef>
          </c:yVal>
          <c:smooth val="0"/>
          <c:extLst>
            <c:ext xmlns:c16="http://schemas.microsoft.com/office/drawing/2014/chart" uri="{C3380CC4-5D6E-409C-BE32-E72D297353CC}">
              <c16:uniqueId val="{00000003-72E6-6141-925B-FECCF734ED24}"/>
            </c:ext>
          </c:extLst>
        </c:ser>
        <c:ser>
          <c:idx val="2"/>
          <c:order val="2"/>
          <c:tx>
            <c:v>Timestep 3</c:v>
          </c:tx>
          <c:spPr>
            <a:ln w="19050" cap="rnd">
              <a:solidFill>
                <a:schemeClr val="accent3"/>
              </a:solid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power"/>
            <c:dispRSqr val="0"/>
            <c:dispEq val="1"/>
            <c:trendlineLbl>
              <c:layout>
                <c:manualLayout>
                  <c:x val="-1.0945821418481289E-3"/>
                  <c:y val="-0.48444953108628269"/>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'Char-Loss-per-Timestep'!$E$2:$E$9</c:f>
              <c:numCache>
                <c:formatCode>#,##0.00000000000000</c:formatCode>
                <c:ptCount val="8"/>
                <c:pt idx="0">
                  <c:v>1.79471635818481</c:v>
                </c:pt>
                <c:pt idx="1">
                  <c:v>1.6653739213943499</c:v>
                </c:pt>
                <c:pt idx="2">
                  <c:v>1.6066157817840601</c:v>
                </c:pt>
                <c:pt idx="3">
                  <c:v>1.4001979827880899</c:v>
                </c:pt>
                <c:pt idx="4">
                  <c:v>1.3335702419280999</c:v>
                </c:pt>
                <c:pt idx="5">
                  <c:v>1.2490975856780999</c:v>
                </c:pt>
                <c:pt idx="6">
                  <c:v>1.2189421653747601</c:v>
                </c:pt>
                <c:pt idx="7">
                  <c:v>1.17310631275177</c:v>
                </c:pt>
              </c:numCache>
            </c:numRef>
          </c:yVal>
          <c:smooth val="0"/>
          <c:extLst>
            <c:ext xmlns:c16="http://schemas.microsoft.com/office/drawing/2014/chart" uri="{C3380CC4-5D6E-409C-BE32-E72D297353CC}">
              <c16:uniqueId val="{00000005-72E6-6141-925B-FECCF734ED24}"/>
            </c:ext>
          </c:extLst>
        </c:ser>
        <c:ser>
          <c:idx val="3"/>
          <c:order val="3"/>
          <c:tx>
            <c:v>Timestep 4</c:v>
          </c:tx>
          <c:spPr>
            <a:ln w="19050" cap="rnd">
              <a:solidFill>
                <a:schemeClr val="accent4"/>
              </a:solidFill>
              <a:round/>
            </a:ln>
            <a:effectLst/>
          </c:spPr>
          <c:marker>
            <c:symbol val="circle"/>
            <c:size val="5"/>
            <c:spPr>
              <a:solidFill>
                <a:schemeClr val="accent4"/>
              </a:solidFill>
              <a:ln w="9525">
                <a:solidFill>
                  <a:schemeClr val="accent4"/>
                </a:solidFill>
              </a:ln>
              <a:effectLst/>
            </c:spPr>
          </c:marker>
          <c:trendline>
            <c:spPr>
              <a:ln w="19050" cap="rnd">
                <a:solidFill>
                  <a:schemeClr val="accent4"/>
                </a:solidFill>
                <a:prstDash val="sysDot"/>
              </a:ln>
              <a:effectLst/>
            </c:spPr>
            <c:trendlineType val="power"/>
            <c:dispRSqr val="0"/>
            <c:dispEq val="1"/>
            <c:trendlineLbl>
              <c:layout>
                <c:manualLayout>
                  <c:x val="-2.1424290191667393E-3"/>
                  <c:y val="-0.20517195829175236"/>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'Char-Loss-per-Timestep'!$F$2:$F$9</c:f>
              <c:numCache>
                <c:formatCode>#,##0.00000000000000</c:formatCode>
                <c:ptCount val="8"/>
                <c:pt idx="0">
                  <c:v>2.1446728706359899</c:v>
                </c:pt>
                <c:pt idx="1">
                  <c:v>2.0304982662200901</c:v>
                </c:pt>
                <c:pt idx="2">
                  <c:v>1.95093858242035</c:v>
                </c:pt>
                <c:pt idx="3">
                  <c:v>1.73926854133606</c:v>
                </c:pt>
                <c:pt idx="4">
                  <c:v>1.65312111377716</c:v>
                </c:pt>
                <c:pt idx="5">
                  <c:v>1.5540308952331501</c:v>
                </c:pt>
                <c:pt idx="6">
                  <c:v>1.4954719543457</c:v>
                </c:pt>
                <c:pt idx="7">
                  <c:v>1.44360995292664</c:v>
                </c:pt>
              </c:numCache>
            </c:numRef>
          </c:yVal>
          <c:smooth val="0"/>
          <c:extLst>
            <c:ext xmlns:c16="http://schemas.microsoft.com/office/drawing/2014/chart" uri="{C3380CC4-5D6E-409C-BE32-E72D297353CC}">
              <c16:uniqueId val="{00000007-72E6-6141-925B-FECCF734ED24}"/>
            </c:ext>
          </c:extLst>
        </c:ser>
        <c:ser>
          <c:idx val="4"/>
          <c:order val="4"/>
          <c:tx>
            <c:v>Timestep 5</c:v>
          </c:tx>
          <c:spPr>
            <a:ln w="19050" cap="rnd">
              <a:solidFill>
                <a:schemeClr val="accent5"/>
              </a:solidFill>
              <a:round/>
            </a:ln>
            <a:effectLst/>
          </c:spPr>
          <c:marker>
            <c:symbol val="circle"/>
            <c:size val="5"/>
            <c:spPr>
              <a:solidFill>
                <a:schemeClr val="accent5"/>
              </a:solidFill>
              <a:ln w="9525">
                <a:solidFill>
                  <a:schemeClr val="accent5"/>
                </a:solidFill>
              </a:ln>
              <a:effectLst/>
            </c:spPr>
          </c:marker>
          <c:trendline>
            <c:spPr>
              <a:ln w="19050" cap="rnd">
                <a:solidFill>
                  <a:schemeClr val="accent5"/>
                </a:solidFill>
                <a:prstDash val="sysDot"/>
              </a:ln>
              <a:effectLst/>
            </c:spPr>
            <c:trendlineType val="power"/>
            <c:dispRSqr val="0"/>
            <c:dispEq val="1"/>
            <c:trendlineLbl>
              <c:layout>
                <c:manualLayout>
                  <c:x val="-1.3796144472696837E-3"/>
                  <c:y val="-0.33161267039059361"/>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rendlineLbl>
          </c:trendline>
          <c:xVal>
            <c:numRef>
              <c:f>'Char-Loss-per-Timestep'!$B$2:$B$9</c:f>
              <c:numCache>
                <c:formatCode>#,##0</c:formatCode>
                <c:ptCount val="8"/>
                <c:pt idx="0">
                  <c:v>350630</c:v>
                </c:pt>
                <c:pt idx="1">
                  <c:v>697795</c:v>
                </c:pt>
                <c:pt idx="2">
                  <c:v>1397393</c:v>
                </c:pt>
                <c:pt idx="3">
                  <c:v>3489987</c:v>
                </c:pt>
                <c:pt idx="4">
                  <c:v>6978735</c:v>
                </c:pt>
                <c:pt idx="5">
                  <c:v>13931602</c:v>
                </c:pt>
                <c:pt idx="6">
                  <c:v>34799963</c:v>
                </c:pt>
                <c:pt idx="7">
                  <c:v>69618764</c:v>
                </c:pt>
              </c:numCache>
            </c:numRef>
          </c:xVal>
          <c:yVal>
            <c:numRef>
              <c:f>'Char-Loss-per-Timestep'!$G$2:$G$9</c:f>
              <c:numCache>
                <c:formatCode>#,##0.00000000000000</c:formatCode>
                <c:ptCount val="8"/>
                <c:pt idx="0">
                  <c:v>1.9327309131622299</c:v>
                </c:pt>
                <c:pt idx="1">
                  <c:v>1.79749608039856</c:v>
                </c:pt>
                <c:pt idx="2">
                  <c:v>1.71601521968842</c:v>
                </c:pt>
                <c:pt idx="3">
                  <c:v>1.5153828859329199</c:v>
                </c:pt>
                <c:pt idx="4">
                  <c:v>1.4160073995590201</c:v>
                </c:pt>
                <c:pt idx="5">
                  <c:v>1.3181953430175799</c:v>
                </c:pt>
                <c:pt idx="6">
                  <c:v>1.2424635887146001</c:v>
                </c:pt>
                <c:pt idx="7">
                  <c:v>1.1868200302123999</c:v>
                </c:pt>
              </c:numCache>
            </c:numRef>
          </c:yVal>
          <c:smooth val="0"/>
          <c:extLst>
            <c:ext xmlns:c16="http://schemas.microsoft.com/office/drawing/2014/chart" uri="{C3380CC4-5D6E-409C-BE32-E72D297353CC}">
              <c16:uniqueId val="{00000009-72E6-6141-925B-FECCF734ED24}"/>
            </c:ext>
          </c:extLst>
        </c:ser>
        <c:dLbls>
          <c:showLegendKey val="0"/>
          <c:showVal val="0"/>
          <c:showCatName val="0"/>
          <c:showSerName val="0"/>
          <c:showPercent val="0"/>
          <c:showBubbleSize val="0"/>
        </c:dLbls>
        <c:axId val="-124435792"/>
        <c:axId val="-125824944"/>
      </c:scatterChart>
      <c:valAx>
        <c:axId val="-124435792"/>
        <c:scaling>
          <c:logBase val="2"/>
          <c:orientation val="minMax"/>
          <c:max val="70000000"/>
          <c:min val="35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Datset Size (#Characters)</a:t>
                </a:r>
              </a:p>
            </c:rich>
          </c:tx>
          <c:layout>
            <c:manualLayout>
              <c:xMode val="edge"/>
              <c:yMode val="edge"/>
              <c:x val="0.36750950312245401"/>
              <c:y val="0.8607295745785790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5824944"/>
        <c:crosses val="autoZero"/>
        <c:crossBetween val="midCat"/>
        <c:majorUnit val="2"/>
        <c:min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125824944"/>
        <c:scaling>
          <c:logBase val="2"/>
          <c:orientation val="minMax"/>
          <c:max val="2.2999999999999998"/>
          <c:min val="1.1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 Validation Loss (bits/char) (log)</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4435792"/>
        <c:crosses val="autoZero"/>
        <c:crossBetween val="midCat"/>
      </c:valAx>
      <c:spPr>
        <a:noFill/>
        <a:ln>
          <a:noFill/>
        </a:ln>
        <a:effectLst/>
      </c:spPr>
    </c:plotArea>
    <c:legend>
      <c:legendPos val="b"/>
      <c:layout>
        <c:manualLayout>
          <c:xMode val="edge"/>
          <c:yMode val="edge"/>
          <c:x val="9.7600130964357133E-3"/>
          <c:y val="0.9167099175226282"/>
          <c:w val="0.96874334946624108"/>
          <c:h val="6.8096620052778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N-grams vs. LSTMs</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64708829007545"/>
          <c:y val="9.7306148314411187E-2"/>
          <c:w val="0.82683042913946003"/>
          <c:h val="0.73326195496282676"/>
        </c:manualLayout>
      </c:layout>
      <c:scatterChart>
        <c:scatterStyle val="lineMarker"/>
        <c:varyColors val="0"/>
        <c:ser>
          <c:idx val="1"/>
          <c:order val="0"/>
          <c:tx>
            <c:v>2-layer 1BW Valid Loss</c:v>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9.7914951612036838E-2"/>
                  <c:y val="-4.8432728458046741E-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'2-layer LSTM - 1BW'!$AP$2:$AP$16</c:f>
              <c:numCache>
                <c:formatCode>_(* #,##0_);_(* \(#,##0\);_(* "-"??_);_(@_)</c:formatCode>
                <c:ptCount val="15"/>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307464238</c:v>
                </c:pt>
              </c:numCache>
            </c:numRef>
          </c:xVal>
          <c:yVal>
            <c:numRef>
              <c:f>'2-layer LSTM - 1BW'!$AT$2:$AT$16</c:f>
              <c:numCache>
                <c:formatCode>0.000000</c:formatCode>
                <c:ptCount val="15"/>
                <c:pt idx="0">
                  <c:v>6.3708286346180092</c:v>
                </c:pt>
                <c:pt idx="1">
                  <c:v>6.0790678322187652</c:v>
                </c:pt>
                <c:pt idx="2">
                  <c:v>5.9085475041544848</c:v>
                </c:pt>
                <c:pt idx="3">
                  <c:v>5.5468869199933382</c:v>
                </c:pt>
                <c:pt idx="4">
                  <c:v>5.3295204472904176</c:v>
                </c:pt>
                <c:pt idx="5">
                  <c:v>5.1294785083054428</c:v>
                </c:pt>
                <c:pt idx="6">
                  <c:v>4.8161925718918885</c:v>
                </c:pt>
                <c:pt idx="7">
                  <c:v>4.6210041642906194</c:v>
                </c:pt>
                <c:pt idx="8">
                  <c:v>4.401522842479384</c:v>
                </c:pt>
                <c:pt idx="9">
                  <c:v>4.133180586007299</c:v>
                </c:pt>
                <c:pt idx="10">
                  <c:v>3.9511283273087261</c:v>
                </c:pt>
                <c:pt idx="11">
                  <c:v>3.7779886291857121</c:v>
                </c:pt>
                <c:pt idx="12">
                  <c:v>3.5973944489917082</c:v>
                </c:pt>
                <c:pt idx="13">
                  <c:v>3.4755315187148588</c:v>
                </c:pt>
              </c:numCache>
            </c:numRef>
          </c:yVal>
          <c:smooth val="0"/>
          <c:extLst>
            <c:ext xmlns:c16="http://schemas.microsoft.com/office/drawing/2014/chart" uri="{C3380CC4-5D6E-409C-BE32-E72D297353CC}">
              <c16:uniqueId val="{00000001-F46F-CE49-AFD5-6CC0BD0C993F}"/>
            </c:ext>
          </c:extLst>
        </c:ser>
        <c:dLbls>
          <c:showLegendKey val="0"/>
          <c:showVal val="0"/>
          <c:showCatName val="0"/>
          <c:showSerName val="0"/>
          <c:showPercent val="0"/>
          <c:showBubbleSize val="0"/>
        </c:dLbls>
        <c:axId val="-317359952"/>
        <c:axId val="-317355488"/>
      </c:scatterChart>
      <c:valAx>
        <c:axId val="-317359952"/>
        <c:scaling>
          <c:logBase val="2"/>
          <c:orientation val="minMax"/>
          <c:max val="800000000"/>
          <c:min val="750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Data Size (Words)</a:t>
                </a:r>
              </a:p>
            </c:rich>
          </c:tx>
          <c:layout>
            <c:manualLayout>
              <c:xMode val="edge"/>
              <c:yMode val="edge"/>
              <c:x val="0.41447429073252146"/>
              <c:y val="0.8734254347364862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7355488"/>
        <c:crosses val="autoZero"/>
        <c:crossBetween val="midCat"/>
        <c:maj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17355488"/>
        <c:scaling>
          <c:logBase val="2"/>
          <c:orientation val="minMax"/>
          <c:max val="6.5"/>
          <c:min val="3.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800" b="0" i="0" baseline="0" dirty="0">
                    <a:effectLst/>
                  </a:rPr>
                  <a:t>Best Test Error, </a:t>
                </a:r>
                <a:r>
                  <a:rPr lang="en-US" sz="1800" b="0" i="0" baseline="0" dirty="0" err="1">
                    <a:effectLst/>
                  </a:rPr>
                  <a:t>Nats</a:t>
                </a:r>
                <a:r>
                  <a:rPr lang="en-US" sz="1800" b="0" i="0" baseline="0" dirty="0">
                    <a:effectLst/>
                  </a:rPr>
                  <a:t>/Word (log)</a:t>
                </a:r>
                <a:endParaRPr lang="en-US" sz="1100" dirty="0">
                  <a:effectLst/>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7359952"/>
        <c:crosses val="autoZero"/>
        <c:crossBetween val="midCat"/>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0" i="0" baseline="0" dirty="0">
                <a:effectLst/>
              </a:rPr>
              <a:t>N-grams vs. LSTMs</a:t>
            </a:r>
            <a:endParaRPr lang="en-US"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64708829007545"/>
          <c:y val="9.7306148314411187E-2"/>
          <c:w val="0.82683042913946003"/>
          <c:h val="0.73326195496282676"/>
        </c:manualLayout>
      </c:layout>
      <c:scatterChart>
        <c:scatterStyle val="lineMarker"/>
        <c:varyColors val="0"/>
        <c:ser>
          <c:idx val="1"/>
          <c:order val="0"/>
          <c:tx>
            <c:v>2-layer 1BW Valid Loss</c:v>
          </c:tx>
          <c:spPr>
            <a:ln w="28575"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9.7914951612036838E-2"/>
                  <c:y val="-4.8432728458046741E-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'2-layer LSTM - 1BW'!$AP$2:$AP$16</c:f>
              <c:numCache>
                <c:formatCode>_(* #,##0_);_(* \(#,##0\);_(* "-"??_);_(@_)</c:formatCode>
                <c:ptCount val="15"/>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307464238</c:v>
                </c:pt>
              </c:numCache>
            </c:numRef>
          </c:xVal>
          <c:yVal>
            <c:numRef>
              <c:f>'2-layer LSTM - 1BW'!$AT$2:$AT$16</c:f>
              <c:numCache>
                <c:formatCode>0.000000</c:formatCode>
                <c:ptCount val="15"/>
                <c:pt idx="0">
                  <c:v>6.3708286346180092</c:v>
                </c:pt>
                <c:pt idx="1">
                  <c:v>6.0790678322187652</c:v>
                </c:pt>
                <c:pt idx="2">
                  <c:v>5.9085475041544848</c:v>
                </c:pt>
                <c:pt idx="3">
                  <c:v>5.5468869199933382</c:v>
                </c:pt>
                <c:pt idx="4">
                  <c:v>5.3295204472904176</c:v>
                </c:pt>
                <c:pt idx="5">
                  <c:v>5.1294785083054428</c:v>
                </c:pt>
                <c:pt idx="6">
                  <c:v>4.8161925718918885</c:v>
                </c:pt>
                <c:pt idx="7">
                  <c:v>4.6210041642906194</c:v>
                </c:pt>
                <c:pt idx="8">
                  <c:v>4.401522842479384</c:v>
                </c:pt>
                <c:pt idx="9">
                  <c:v>4.133180586007299</c:v>
                </c:pt>
                <c:pt idx="10">
                  <c:v>3.9511283273087261</c:v>
                </c:pt>
                <c:pt idx="11">
                  <c:v>3.7779886291857121</c:v>
                </c:pt>
                <c:pt idx="12">
                  <c:v>3.5973944489917082</c:v>
                </c:pt>
                <c:pt idx="13">
                  <c:v>3.4755315187148588</c:v>
                </c:pt>
              </c:numCache>
            </c:numRef>
          </c:yVal>
          <c:smooth val="0"/>
          <c:extLst>
            <c:ext xmlns:c16="http://schemas.microsoft.com/office/drawing/2014/chart" uri="{C3380CC4-5D6E-409C-BE32-E72D297353CC}">
              <c16:uniqueId val="{00000001-F46F-CE49-AFD5-6CC0BD0C993F}"/>
            </c:ext>
          </c:extLst>
        </c:ser>
        <c:ser>
          <c:idx val="5"/>
          <c:order val="1"/>
          <c:tx>
            <c:v>8-word N-grams</c:v>
          </c:tx>
          <c:spPr>
            <a:ln w="28575" cap="rnd">
              <a:solidFill>
                <a:schemeClr val="accent6"/>
              </a:solidFill>
              <a:round/>
            </a:ln>
            <a:effectLst/>
          </c:spPr>
          <c:marker>
            <c:symbol val="circle"/>
            <c:size val="5"/>
            <c:spPr>
              <a:solidFill>
                <a:schemeClr val="accent6"/>
              </a:solidFill>
              <a:ln w="9525">
                <a:solidFill>
                  <a:schemeClr val="accent6"/>
                </a:solidFill>
              </a:ln>
              <a:effectLst/>
            </c:spPr>
          </c:marker>
          <c:xVal>
            <c:numRef>
              <c:f>'N-Gram Model'!$J$6:$J$22</c:f>
              <c:numCache>
                <c:formatCode>_(* #,##0_);_(* \(#,##0\);_(* "-"??_);_(@_)</c:formatCode>
                <c:ptCount val="17"/>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307464238</c:v>
                </c:pt>
                <c:pt idx="15">
                  <c:v>461203432</c:v>
                </c:pt>
                <c:pt idx="16">
                  <c:v>614933514</c:v>
                </c:pt>
              </c:numCache>
            </c:numRef>
          </c:xVal>
          <c:yVal>
            <c:numRef>
              <c:f>'N-Gram Model'!$N$6:$N$22</c:f>
              <c:numCache>
                <c:formatCode>0.0000</c:formatCode>
                <c:ptCount val="17"/>
                <c:pt idx="0">
                  <c:v>5.6705322518232677</c:v>
                </c:pt>
                <c:pt idx="1">
                  <c:v>5.6671762278079845</c:v>
                </c:pt>
                <c:pt idx="2">
                  <c:v>5.6380027115253535</c:v>
                </c:pt>
                <c:pt idx="3">
                  <c:v>5.5149259376300916</c:v>
                </c:pt>
                <c:pt idx="4">
                  <c:v>5.3798182417628739</c:v>
                </c:pt>
                <c:pt idx="5">
                  <c:v>5.2308219421433124</c:v>
                </c:pt>
                <c:pt idx="6">
                  <c:v>5.0243241537521719</c:v>
                </c:pt>
                <c:pt idx="7">
                  <c:v>4.8748894126081073</c:v>
                </c:pt>
                <c:pt idx="8">
                  <c:v>4.7343081222034842</c:v>
                </c:pt>
                <c:pt idx="9">
                  <c:v>4.5604820823841052</c:v>
                </c:pt>
                <c:pt idx="10">
                  <c:v>4.4373492982991545</c:v>
                </c:pt>
                <c:pt idx="11">
                  <c:v>4.3164521015516657</c:v>
                </c:pt>
                <c:pt idx="12">
                  <c:v>4.1549451926346324</c:v>
                </c:pt>
                <c:pt idx="13">
                  <c:v>4.0217613569537214</c:v>
                </c:pt>
                <c:pt idx="14">
                  <c:v>3.8692601435873937</c:v>
                </c:pt>
              </c:numCache>
            </c:numRef>
          </c:yVal>
          <c:smooth val="0"/>
          <c:extLst>
            <c:ext xmlns:c16="http://schemas.microsoft.com/office/drawing/2014/chart" uri="{C3380CC4-5D6E-409C-BE32-E72D297353CC}">
              <c16:uniqueId val="{00000002-F46F-CE49-AFD5-6CC0BD0C993F}"/>
            </c:ext>
          </c:extLst>
        </c:ser>
        <c:ser>
          <c:idx val="6"/>
          <c:order val="2"/>
          <c:spPr>
            <a:ln w="28575" cap="rnd">
              <a:solidFill>
                <a:schemeClr val="accent6"/>
              </a:solidFill>
              <a:round/>
            </a:ln>
            <a:effectLst/>
          </c:spPr>
          <c:marker>
            <c:symbol val="none"/>
          </c:marker>
          <c:trendline>
            <c:spPr>
              <a:ln w="19050" cap="rnd">
                <a:solidFill>
                  <a:schemeClr val="accent6"/>
                </a:solidFill>
                <a:prstDash val="sysDot"/>
              </a:ln>
              <a:effectLst/>
            </c:spPr>
            <c:trendlineType val="power"/>
            <c:dispRSqr val="0"/>
            <c:dispEq val="1"/>
            <c:trendlineLbl>
              <c:layout>
                <c:manualLayout>
                  <c:x val="-4.261288755029612E-3"/>
                  <c:y val="-0.19379301970857468"/>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'N-Gram Model'!$J$6:$J$22</c:f>
              <c:numCache>
                <c:formatCode>_(* #,##0_);_(* \(#,##0\);_(* "-"??_);_(@_)</c:formatCode>
                <c:ptCount val="17"/>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307464238</c:v>
                </c:pt>
                <c:pt idx="15">
                  <c:v>461203432</c:v>
                </c:pt>
                <c:pt idx="16">
                  <c:v>614933514</c:v>
                </c:pt>
              </c:numCache>
            </c:numRef>
          </c:xVal>
          <c:yVal>
            <c:numRef>
              <c:f>'N-Gram Model'!$Z$6:$Z$22</c:f>
              <c:numCache>
                <c:formatCode>General</c:formatCode>
                <c:ptCount val="17"/>
                <c:pt idx="3" formatCode="0.0000">
                  <c:v>5.5149259376300916</c:v>
                </c:pt>
                <c:pt idx="4" formatCode="0.0000">
                  <c:v>5.3798182417628739</c:v>
                </c:pt>
                <c:pt idx="5" formatCode="0.0000">
                  <c:v>5.2308219421433124</c:v>
                </c:pt>
                <c:pt idx="6" formatCode="0.0000">
                  <c:v>5.0243241537521719</c:v>
                </c:pt>
                <c:pt idx="7" formatCode="0.0000">
                  <c:v>4.8748894126081073</c:v>
                </c:pt>
                <c:pt idx="8" formatCode="0.0000">
                  <c:v>4.7343081222034842</c:v>
                </c:pt>
                <c:pt idx="9" formatCode="0.0000">
                  <c:v>4.5604820823841052</c:v>
                </c:pt>
                <c:pt idx="10" formatCode="0.0000">
                  <c:v>4.4373492982991545</c:v>
                </c:pt>
                <c:pt idx="11" formatCode="0.0000">
                  <c:v>4.3164521015516657</c:v>
                </c:pt>
                <c:pt idx="12" formatCode="0.0000">
                  <c:v>4.1549451926346324</c:v>
                </c:pt>
                <c:pt idx="13" formatCode="0.0000">
                  <c:v>4.0217613569537214</c:v>
                </c:pt>
                <c:pt idx="14" formatCode="0.0000">
                  <c:v>3.8692601435873937</c:v>
                </c:pt>
              </c:numCache>
            </c:numRef>
          </c:yVal>
          <c:smooth val="0"/>
          <c:extLst>
            <c:ext xmlns:c16="http://schemas.microsoft.com/office/drawing/2014/chart" uri="{C3380CC4-5D6E-409C-BE32-E72D297353CC}">
              <c16:uniqueId val="{00000004-F46F-CE49-AFD5-6CC0BD0C993F}"/>
            </c:ext>
          </c:extLst>
        </c:ser>
        <c:dLbls>
          <c:showLegendKey val="0"/>
          <c:showVal val="0"/>
          <c:showCatName val="0"/>
          <c:showSerName val="0"/>
          <c:showPercent val="0"/>
          <c:showBubbleSize val="0"/>
        </c:dLbls>
        <c:axId val="-317359952"/>
        <c:axId val="-317355488"/>
      </c:scatterChart>
      <c:valAx>
        <c:axId val="-317359952"/>
        <c:scaling>
          <c:logBase val="2"/>
          <c:orientation val="minMax"/>
          <c:max val="800000000"/>
          <c:min val="7500"/>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Data Size (Words)</a:t>
                </a:r>
              </a:p>
            </c:rich>
          </c:tx>
          <c:layout>
            <c:manualLayout>
              <c:xMode val="edge"/>
              <c:yMode val="edge"/>
              <c:x val="0.41447429073252146"/>
              <c:y val="0.8734254347364862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7355488"/>
        <c:crosses val="autoZero"/>
        <c:crossBetween val="midCat"/>
        <c:maj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17355488"/>
        <c:scaling>
          <c:logBase val="2"/>
          <c:orientation val="minMax"/>
          <c:max val="6.5"/>
          <c:min val="3.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800" b="0" i="0" baseline="0" dirty="0">
                    <a:effectLst/>
                  </a:rPr>
                  <a:t>Best Test Error, </a:t>
                </a:r>
                <a:r>
                  <a:rPr lang="en-US" sz="1800" b="0" i="0" baseline="0" dirty="0" err="1">
                    <a:effectLst/>
                  </a:rPr>
                  <a:t>Nats</a:t>
                </a:r>
                <a:r>
                  <a:rPr lang="en-US" sz="1800" b="0" i="0" baseline="0" dirty="0">
                    <a:effectLst/>
                  </a:rPr>
                  <a:t>/Word (log)</a:t>
                </a:r>
                <a:endParaRPr lang="en-US" sz="1100" dirty="0">
                  <a:effectLst/>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7359952"/>
        <c:crosses val="autoZero"/>
        <c:crossBetween val="midCat"/>
      </c:valAx>
      <c:spPr>
        <a:noFill/>
        <a:ln>
          <a:noFill/>
        </a:ln>
        <a:effectLst/>
      </c:spPr>
    </c:plotArea>
    <c:legend>
      <c:legendPos val="b"/>
      <c:legendEntry>
        <c:idx val="2"/>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Shifting</a:t>
            </a:r>
            <a:r>
              <a:rPr lang="en-US" sz="1800" baseline="0" dirty="0"/>
              <a:t> Data Set Characteristics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25216002520591E-2"/>
          <c:y val="9.1129909554169899E-2"/>
          <c:w val="0.82394266732216614"/>
          <c:h val="0.73349418221118101"/>
        </c:manualLayout>
      </c:layout>
      <c:scatterChart>
        <c:scatterStyle val="lineMarker"/>
        <c:varyColors val="0"/>
        <c:ser>
          <c:idx val="0"/>
          <c:order val="0"/>
          <c:tx>
            <c:strRef>
              <c:f>'Data Set Effects'!$D$5</c:f>
              <c:strCache>
                <c:ptCount val="1"/>
                <c:pt idx="0">
                  <c:v>Billion Word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3.4088805909570599E-2"/>
                  <c:y val="1.85126391286651E-2"/>
                </c:manualLayout>
              </c:layout>
              <c:numFmt formatCode="#,##0.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'Data Set Effects'!$C$6:$C$47</c:f>
              <c:numCache>
                <c:formatCode>General</c:formatCode>
                <c:ptCount val="42"/>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7291</c:v>
                </c:pt>
                <c:pt idx="15">
                  <c:v>14830</c:v>
                </c:pt>
                <c:pt idx="16">
                  <c:v>29766</c:v>
                </c:pt>
                <c:pt idx="17">
                  <c:v>72506</c:v>
                </c:pt>
                <c:pt idx="18">
                  <c:v>149148</c:v>
                </c:pt>
                <c:pt idx="19">
                  <c:v>303243</c:v>
                </c:pt>
                <c:pt idx="20">
                  <c:v>745493</c:v>
                </c:pt>
                <c:pt idx="21">
                  <c:v>1491950</c:v>
                </c:pt>
                <c:pt idx="22">
                  <c:v>2960898</c:v>
                </c:pt>
                <c:pt idx="23">
                  <c:v>7380998</c:v>
                </c:pt>
                <c:pt idx="24">
                  <c:v>14753909</c:v>
                </c:pt>
                <c:pt idx="25">
                  <c:v>29474873</c:v>
                </c:pt>
                <c:pt idx="26">
                  <c:v>73794741</c:v>
                </c:pt>
                <c:pt idx="27">
                  <c:v>147770685</c:v>
                </c:pt>
                <c:pt idx="28">
                  <c:v>7746</c:v>
                </c:pt>
                <c:pt idx="29">
                  <c:v>15172</c:v>
                </c:pt>
                <c:pt idx="30">
                  <c:v>29803</c:v>
                </c:pt>
                <c:pt idx="31">
                  <c:v>76551</c:v>
                </c:pt>
                <c:pt idx="32">
                  <c:v>152500</c:v>
                </c:pt>
                <c:pt idx="33">
                  <c:v>307830</c:v>
                </c:pt>
                <c:pt idx="34">
                  <c:v>740496</c:v>
                </c:pt>
                <c:pt idx="35">
                  <c:v>1479498</c:v>
                </c:pt>
                <c:pt idx="36">
                  <c:v>2955939</c:v>
                </c:pt>
                <c:pt idx="37">
                  <c:v>7382784</c:v>
                </c:pt>
                <c:pt idx="38">
                  <c:v>14762128</c:v>
                </c:pt>
                <c:pt idx="39">
                  <c:v>29543279</c:v>
                </c:pt>
                <c:pt idx="40">
                  <c:v>73829068</c:v>
                </c:pt>
                <c:pt idx="41">
                  <c:v>147642741</c:v>
                </c:pt>
              </c:numCache>
            </c:numRef>
          </c:xVal>
          <c:yVal>
            <c:numRef>
              <c:f>'Data Set Effects'!$D$6:$D$47</c:f>
              <c:numCache>
                <c:formatCode>General</c:formatCode>
                <c:ptCount val="42"/>
                <c:pt idx="0">
                  <c:v>6.3708286346180092</c:v>
                </c:pt>
                <c:pt idx="1">
                  <c:v>6.0790678322187652</c:v>
                </c:pt>
                <c:pt idx="2">
                  <c:v>5.9085475041544848</c:v>
                </c:pt>
                <c:pt idx="3">
                  <c:v>5.5468869199933382</c:v>
                </c:pt>
                <c:pt idx="4">
                  <c:v>5.3295204472904176</c:v>
                </c:pt>
                <c:pt idx="5">
                  <c:v>5.1294785083054428</c:v>
                </c:pt>
                <c:pt idx="6">
                  <c:v>4.8161925718918885</c:v>
                </c:pt>
                <c:pt idx="7">
                  <c:v>4.6210041642906194</c:v>
                </c:pt>
                <c:pt idx="8">
                  <c:v>4.401522842479384</c:v>
                </c:pt>
                <c:pt idx="9">
                  <c:v>4.133180586007299</c:v>
                </c:pt>
                <c:pt idx="10">
                  <c:v>3.9511283273087261</c:v>
                </c:pt>
                <c:pt idx="11">
                  <c:v>3.7779886291857121</c:v>
                </c:pt>
                <c:pt idx="12">
                  <c:v>3.5973944489917082</c:v>
                </c:pt>
                <c:pt idx="13">
                  <c:v>3.4755315187148588</c:v>
                </c:pt>
              </c:numCache>
            </c:numRef>
          </c:yVal>
          <c:smooth val="0"/>
          <c:extLst>
            <c:ext xmlns:c16="http://schemas.microsoft.com/office/drawing/2014/chart" uri="{C3380CC4-5D6E-409C-BE32-E72D297353CC}">
              <c16:uniqueId val="{00000001-CBCE-CD4A-A43D-F07B5635E8C9}"/>
            </c:ext>
          </c:extLst>
        </c:ser>
        <c:dLbls>
          <c:showLegendKey val="0"/>
          <c:showVal val="0"/>
          <c:showCatName val="0"/>
          <c:showSerName val="0"/>
          <c:showPercent val="0"/>
          <c:showBubbleSize val="0"/>
        </c:dLbls>
        <c:axId val="83075696"/>
        <c:axId val="-315110512"/>
      </c:scatterChart>
      <c:valAx>
        <c:axId val="83075696"/>
        <c:scaling>
          <c:logBase val="2"/>
          <c:orientation val="minMax"/>
          <c:min val="5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Data Set Size,</a:t>
                </a:r>
                <a:r>
                  <a:rPr lang="en-US" sz="1800" baseline="0"/>
                  <a:t> Words (log)</a:t>
                </a:r>
              </a:p>
            </c:rich>
          </c:tx>
          <c:layout>
            <c:manualLayout>
              <c:xMode val="edge"/>
              <c:yMode val="edge"/>
              <c:x val="0.36844828569643667"/>
              <c:y val="0.8662954529996217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5110512"/>
        <c:crosses val="autoZero"/>
        <c:crossBetween val="midCat"/>
        <c:maj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15110512"/>
        <c:scaling>
          <c:logBase val="2"/>
          <c:orientation val="minMax"/>
          <c:max val="6.75"/>
          <c:min val="2.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a:t>
                </a:r>
                <a:r>
                  <a:rPr lang="en-US" sz="1800" baseline="0" dirty="0"/>
                  <a:t> Test Error, </a:t>
                </a:r>
                <a:r>
                  <a:rPr lang="en-US" sz="1800" baseline="0" dirty="0" err="1"/>
                  <a:t>Nats</a:t>
                </a:r>
                <a:r>
                  <a:rPr lang="en-US" sz="1800" baseline="0" dirty="0"/>
                  <a:t>/Word (log)</a:t>
                </a:r>
                <a:endParaRPr lang="en-US" sz="1800" dirty="0"/>
              </a:p>
            </c:rich>
          </c:tx>
          <c:layout>
            <c:manualLayout>
              <c:xMode val="edge"/>
              <c:yMode val="edge"/>
              <c:x val="0"/>
              <c:y val="0.2016169251916305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075696"/>
        <c:crosses val="autoZero"/>
        <c:crossBetween val="midCat"/>
      </c:valAx>
      <c:spPr>
        <a:noFill/>
        <a:ln>
          <a:noFill/>
        </a:ln>
        <a:effectLst/>
      </c:spPr>
    </c:plotArea>
    <c:legend>
      <c:legendPos val="b"/>
      <c:legendEntry>
        <c:idx val="1"/>
        <c:delete val="1"/>
      </c:legendEntry>
      <c:layout>
        <c:manualLayout>
          <c:xMode val="edge"/>
          <c:yMode val="edge"/>
          <c:x val="1.3057686025388185E-2"/>
          <c:y val="0.92545145760523195"/>
          <c:w val="0.97449798596832404"/>
          <c:h val="7.45485423947675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Shifting</a:t>
            </a:r>
            <a:r>
              <a:rPr lang="en-US" sz="1800" baseline="0" dirty="0"/>
              <a:t> Data Set Characteristics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25216002520591E-2"/>
          <c:y val="9.1129909554169899E-2"/>
          <c:w val="0.82394266732216614"/>
          <c:h val="0.73349418221118101"/>
        </c:manualLayout>
      </c:layout>
      <c:scatterChart>
        <c:scatterStyle val="lineMarker"/>
        <c:varyColors val="0"/>
        <c:ser>
          <c:idx val="0"/>
          <c:order val="0"/>
          <c:tx>
            <c:strRef>
              <c:f>'Data Set Effects'!$D$5</c:f>
              <c:strCache>
                <c:ptCount val="1"/>
                <c:pt idx="0">
                  <c:v>Billion Word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1"/>
            <c:trendlineLbl>
              <c:layout>
                <c:manualLayout>
                  <c:x val="-3.4088805909570599E-2"/>
                  <c:y val="1.85126391286651E-2"/>
                </c:manualLayout>
              </c:layout>
              <c:numFmt formatCode="#,##0.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'Data Set Effects'!$C$6:$C$47</c:f>
              <c:numCache>
                <c:formatCode>General</c:formatCode>
                <c:ptCount val="42"/>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7291</c:v>
                </c:pt>
                <c:pt idx="15">
                  <c:v>14830</c:v>
                </c:pt>
                <c:pt idx="16">
                  <c:v>29766</c:v>
                </c:pt>
                <c:pt idx="17">
                  <c:v>72506</c:v>
                </c:pt>
                <c:pt idx="18">
                  <c:v>149148</c:v>
                </c:pt>
                <c:pt idx="19">
                  <c:v>303243</c:v>
                </c:pt>
                <c:pt idx="20">
                  <c:v>745493</c:v>
                </c:pt>
                <c:pt idx="21">
                  <c:v>1491950</c:v>
                </c:pt>
                <c:pt idx="22">
                  <c:v>2960898</c:v>
                </c:pt>
                <c:pt idx="23">
                  <c:v>7380998</c:v>
                </c:pt>
                <c:pt idx="24">
                  <c:v>14753909</c:v>
                </c:pt>
                <c:pt idx="25">
                  <c:v>29474873</c:v>
                </c:pt>
                <c:pt idx="26">
                  <c:v>73794741</c:v>
                </c:pt>
                <c:pt idx="27">
                  <c:v>147770685</c:v>
                </c:pt>
                <c:pt idx="28">
                  <c:v>7746</c:v>
                </c:pt>
                <c:pt idx="29">
                  <c:v>15172</c:v>
                </c:pt>
                <c:pt idx="30">
                  <c:v>29803</c:v>
                </c:pt>
                <c:pt idx="31">
                  <c:v>76551</c:v>
                </c:pt>
                <c:pt idx="32">
                  <c:v>152500</c:v>
                </c:pt>
                <c:pt idx="33">
                  <c:v>307830</c:v>
                </c:pt>
                <c:pt idx="34">
                  <c:v>740496</c:v>
                </c:pt>
                <c:pt idx="35">
                  <c:v>1479498</c:v>
                </c:pt>
                <c:pt idx="36">
                  <c:v>2955939</c:v>
                </c:pt>
                <c:pt idx="37">
                  <c:v>7382784</c:v>
                </c:pt>
                <c:pt idx="38">
                  <c:v>14762128</c:v>
                </c:pt>
                <c:pt idx="39">
                  <c:v>29543279</c:v>
                </c:pt>
                <c:pt idx="40">
                  <c:v>73829068</c:v>
                </c:pt>
                <c:pt idx="41">
                  <c:v>147642741</c:v>
                </c:pt>
              </c:numCache>
            </c:numRef>
          </c:xVal>
          <c:yVal>
            <c:numRef>
              <c:f>'Data Set Effects'!$D$6:$D$47</c:f>
              <c:numCache>
                <c:formatCode>General</c:formatCode>
                <c:ptCount val="42"/>
                <c:pt idx="0">
                  <c:v>6.3708286346180092</c:v>
                </c:pt>
                <c:pt idx="1">
                  <c:v>6.0790678322187652</c:v>
                </c:pt>
                <c:pt idx="2">
                  <c:v>5.9085475041544848</c:v>
                </c:pt>
                <c:pt idx="3">
                  <c:v>5.5468869199933382</c:v>
                </c:pt>
                <c:pt idx="4">
                  <c:v>5.3295204472904176</c:v>
                </c:pt>
                <c:pt idx="5">
                  <c:v>5.1294785083054428</c:v>
                </c:pt>
                <c:pt idx="6">
                  <c:v>4.8161925718918885</c:v>
                </c:pt>
                <c:pt idx="7">
                  <c:v>4.6210041642906194</c:v>
                </c:pt>
                <c:pt idx="8">
                  <c:v>4.401522842479384</c:v>
                </c:pt>
                <c:pt idx="9">
                  <c:v>4.133180586007299</c:v>
                </c:pt>
                <c:pt idx="10">
                  <c:v>3.9511283273087261</c:v>
                </c:pt>
                <c:pt idx="11">
                  <c:v>3.7779886291857121</c:v>
                </c:pt>
                <c:pt idx="12">
                  <c:v>3.5973944489917082</c:v>
                </c:pt>
                <c:pt idx="13">
                  <c:v>3.4755315187148588</c:v>
                </c:pt>
              </c:numCache>
            </c:numRef>
          </c:yVal>
          <c:smooth val="0"/>
          <c:extLst>
            <c:ext xmlns:c16="http://schemas.microsoft.com/office/drawing/2014/chart" uri="{C3380CC4-5D6E-409C-BE32-E72D297353CC}">
              <c16:uniqueId val="{00000001-CBCE-CD4A-A43D-F07B5635E8C9}"/>
            </c:ext>
          </c:extLst>
        </c:ser>
        <c:ser>
          <c:idx val="1"/>
          <c:order val="1"/>
          <c:tx>
            <c:strRef>
              <c:f>'Data Set Effects'!$E$5</c:f>
              <c:strCache>
                <c:ptCount val="1"/>
                <c:pt idx="0">
                  <c:v>Common Crawl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wer"/>
            <c:dispRSqr val="0"/>
            <c:dispEq val="1"/>
            <c:trendlineLbl>
              <c:layout>
                <c:manualLayout>
                  <c:x val="-1.7108095955466848E-2"/>
                  <c:y val="-0.10289495599089239"/>
                </c:manualLayout>
              </c:layout>
              <c:numFmt formatCode="#,##0.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rendlineLbl>
          </c:trendline>
          <c:xVal>
            <c:numRef>
              <c:f>'Data Set Effects'!$C$6:$C$47</c:f>
              <c:numCache>
                <c:formatCode>General</c:formatCode>
                <c:ptCount val="42"/>
                <c:pt idx="0">
                  <c:v>7518</c:v>
                </c:pt>
                <c:pt idx="1">
                  <c:v>15172</c:v>
                </c:pt>
                <c:pt idx="2">
                  <c:v>30600</c:v>
                </c:pt>
                <c:pt idx="3">
                  <c:v>77624</c:v>
                </c:pt>
                <c:pt idx="4">
                  <c:v>154262</c:v>
                </c:pt>
                <c:pt idx="5">
                  <c:v>307174</c:v>
                </c:pt>
                <c:pt idx="6">
                  <c:v>769169</c:v>
                </c:pt>
                <c:pt idx="7">
                  <c:v>1538491</c:v>
                </c:pt>
                <c:pt idx="8">
                  <c:v>3075060</c:v>
                </c:pt>
                <c:pt idx="9">
                  <c:v>7685854</c:v>
                </c:pt>
                <c:pt idx="10">
                  <c:v>15373460</c:v>
                </c:pt>
                <c:pt idx="11">
                  <c:v>30748888</c:v>
                </c:pt>
                <c:pt idx="12">
                  <c:v>76858241</c:v>
                </c:pt>
                <c:pt idx="13">
                  <c:v>153726780</c:v>
                </c:pt>
                <c:pt idx="14">
                  <c:v>7291</c:v>
                </c:pt>
                <c:pt idx="15">
                  <c:v>14830</c:v>
                </c:pt>
                <c:pt idx="16">
                  <c:v>29766</c:v>
                </c:pt>
                <c:pt idx="17">
                  <c:v>72506</c:v>
                </c:pt>
                <c:pt idx="18">
                  <c:v>149148</c:v>
                </c:pt>
                <c:pt idx="19">
                  <c:v>303243</c:v>
                </c:pt>
                <c:pt idx="20">
                  <c:v>745493</c:v>
                </c:pt>
                <c:pt idx="21">
                  <c:v>1491950</c:v>
                </c:pt>
                <c:pt idx="22">
                  <c:v>2960898</c:v>
                </c:pt>
                <c:pt idx="23">
                  <c:v>7380998</c:v>
                </c:pt>
                <c:pt idx="24">
                  <c:v>14753909</c:v>
                </c:pt>
                <c:pt idx="25">
                  <c:v>29474873</c:v>
                </c:pt>
                <c:pt idx="26">
                  <c:v>73794741</c:v>
                </c:pt>
                <c:pt idx="27">
                  <c:v>147770685</c:v>
                </c:pt>
                <c:pt idx="28">
                  <c:v>7746</c:v>
                </c:pt>
                <c:pt idx="29">
                  <c:v>15172</c:v>
                </c:pt>
                <c:pt idx="30">
                  <c:v>29803</c:v>
                </c:pt>
                <c:pt idx="31">
                  <c:v>76551</c:v>
                </c:pt>
                <c:pt idx="32">
                  <c:v>152500</c:v>
                </c:pt>
                <c:pt idx="33">
                  <c:v>307830</c:v>
                </c:pt>
                <c:pt idx="34">
                  <c:v>740496</c:v>
                </c:pt>
                <c:pt idx="35">
                  <c:v>1479498</c:v>
                </c:pt>
                <c:pt idx="36">
                  <c:v>2955939</c:v>
                </c:pt>
                <c:pt idx="37">
                  <c:v>7382784</c:v>
                </c:pt>
                <c:pt idx="38">
                  <c:v>14762128</c:v>
                </c:pt>
                <c:pt idx="39">
                  <c:v>29543279</c:v>
                </c:pt>
                <c:pt idx="40">
                  <c:v>73829068</c:v>
                </c:pt>
                <c:pt idx="41">
                  <c:v>147642741</c:v>
                </c:pt>
              </c:numCache>
            </c:numRef>
          </c:xVal>
          <c:yVal>
            <c:numRef>
              <c:f>'Data Set Effects'!$E$6:$E$47</c:f>
              <c:numCache>
                <c:formatCode>General</c:formatCode>
                <c:ptCount val="42"/>
                <c:pt idx="14">
                  <c:v>6.6578171888275142</c:v>
                </c:pt>
                <c:pt idx="15">
                  <c:v>6.5486015511096509</c:v>
                </c:pt>
                <c:pt idx="16">
                  <c:v>6.3584555965803258</c:v>
                </c:pt>
                <c:pt idx="17">
                  <c:v>6.1211827412232243</c:v>
                </c:pt>
                <c:pt idx="18">
                  <c:v>5.9272246480450672</c:v>
                </c:pt>
                <c:pt idx="19">
                  <c:v>5.7624695343363381</c:v>
                </c:pt>
                <c:pt idx="20">
                  <c:v>5.5479743108498685</c:v>
                </c:pt>
                <c:pt idx="21">
                  <c:v>5.3654291365391078</c:v>
                </c:pt>
                <c:pt idx="22">
                  <c:v>5.1954149384272563</c:v>
                </c:pt>
                <c:pt idx="23">
                  <c:v>4.9750357499227649</c:v>
                </c:pt>
                <c:pt idx="24">
                  <c:v>4.8079477513494284</c:v>
                </c:pt>
                <c:pt idx="25">
                  <c:v>4.6558918170072703</c:v>
                </c:pt>
                <c:pt idx="26">
                  <c:v>4.4902754751028784</c:v>
                </c:pt>
                <c:pt idx="27">
                  <c:v>4.3529196053675756</c:v>
                </c:pt>
              </c:numCache>
            </c:numRef>
          </c:yVal>
          <c:smooth val="0"/>
          <c:extLst>
            <c:ext xmlns:c16="http://schemas.microsoft.com/office/drawing/2014/chart" uri="{C3380CC4-5D6E-409C-BE32-E72D297353CC}">
              <c16:uniqueId val="{00000003-CBCE-CD4A-A43D-F07B5635E8C9}"/>
            </c:ext>
          </c:extLst>
        </c:ser>
        <c:dLbls>
          <c:showLegendKey val="0"/>
          <c:showVal val="0"/>
          <c:showCatName val="0"/>
          <c:showSerName val="0"/>
          <c:showPercent val="0"/>
          <c:showBubbleSize val="0"/>
        </c:dLbls>
        <c:axId val="83075696"/>
        <c:axId val="-315110512"/>
      </c:scatterChart>
      <c:valAx>
        <c:axId val="83075696"/>
        <c:scaling>
          <c:logBase val="2"/>
          <c:orientation val="minMax"/>
          <c:min val="5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Data Set Size,</a:t>
                </a:r>
                <a:r>
                  <a:rPr lang="en-US" sz="1800" baseline="0"/>
                  <a:t> Words (log)</a:t>
                </a:r>
              </a:p>
            </c:rich>
          </c:tx>
          <c:layout>
            <c:manualLayout>
              <c:xMode val="edge"/>
              <c:yMode val="edge"/>
              <c:x val="0.36844828569643667"/>
              <c:y val="0.8662954529996217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5110512"/>
        <c:crosses val="autoZero"/>
        <c:crossBetween val="midCat"/>
        <c:majorUnit val="2"/>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valAx>
        <c:axId val="-315110512"/>
        <c:scaling>
          <c:logBase val="2"/>
          <c:orientation val="minMax"/>
          <c:max val="6.75"/>
          <c:min val="2.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Best</a:t>
                </a:r>
                <a:r>
                  <a:rPr lang="en-US" sz="1800" baseline="0" dirty="0"/>
                  <a:t> Test Error, </a:t>
                </a:r>
                <a:r>
                  <a:rPr lang="en-US" sz="1800" baseline="0" dirty="0" err="1"/>
                  <a:t>Nats</a:t>
                </a:r>
                <a:r>
                  <a:rPr lang="en-US" sz="1800" baseline="0" dirty="0"/>
                  <a:t>/Word (log)</a:t>
                </a:r>
                <a:endParaRPr lang="en-US" sz="1800" dirty="0"/>
              </a:p>
            </c:rich>
          </c:tx>
          <c:layout>
            <c:manualLayout>
              <c:xMode val="edge"/>
              <c:yMode val="edge"/>
              <c:x val="0"/>
              <c:y val="0.2016169251916305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075696"/>
        <c:crosses val="autoZero"/>
        <c:crossBetween val="midCat"/>
      </c:valAx>
      <c:spPr>
        <a:noFill/>
        <a:ln>
          <a:noFill/>
        </a:ln>
        <a:effectLst/>
      </c:spPr>
    </c:plotArea>
    <c:legend>
      <c:legendPos val="b"/>
      <c:legendEntry>
        <c:idx val="2"/>
        <c:delete val="1"/>
      </c:legendEntry>
      <c:legendEntry>
        <c:idx val="3"/>
        <c:delete val="1"/>
      </c:legendEntry>
      <c:layout>
        <c:manualLayout>
          <c:xMode val="edge"/>
          <c:yMode val="edge"/>
          <c:x val="1.3057686025388185E-2"/>
          <c:y val="0.92545145760523195"/>
          <c:w val="0.97449798596832404"/>
          <c:h val="7.45485423947675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5F1B7-8761-0346-80E8-F89C95C90CF9}" type="datetimeFigureOut">
              <a:rPr lang="en-US" smtClean="0"/>
              <a:t>10/25/19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3B751-2EF2-4C44-89D5-84D8C89784FE}" type="slidenum">
              <a:rPr lang="en-US" smtClean="0"/>
              <a:t>‹#›</a:t>
            </a:fld>
            <a:endParaRPr lang="en-US"/>
          </a:p>
        </p:txBody>
      </p:sp>
    </p:spTree>
    <p:extLst>
      <p:ext uri="{BB962C8B-B14F-4D97-AF65-F5344CB8AC3E}">
        <p14:creationId xmlns:p14="http://schemas.microsoft.com/office/powerpoint/2010/main" val="85358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1</a:t>
            </a:fld>
            <a:endParaRPr lang="en-US"/>
          </a:p>
        </p:txBody>
      </p:sp>
    </p:spTree>
    <p:extLst>
      <p:ext uri="{BB962C8B-B14F-4D97-AF65-F5344CB8AC3E}">
        <p14:creationId xmlns:p14="http://schemas.microsoft.com/office/powerpoint/2010/main" val="140150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Speech recognition models</a:t>
            </a:r>
            <a:endParaRPr lang="en-US" baseline="0" dirty="0"/>
          </a:p>
          <a:p>
            <a:pPr marL="171450" indent="-171450">
              <a:buFont typeface="Arial" charset="0"/>
              <a:buChar char="•"/>
            </a:pPr>
            <a:r>
              <a:rPr lang="en-US" baseline="0" dirty="0"/>
              <a:t>Show the power-law error reduction</a:t>
            </a:r>
          </a:p>
          <a:p>
            <a:pPr marL="171450" indent="-171450">
              <a:buFont typeface="Arial" charset="0"/>
              <a:buChar char="•"/>
            </a:pPr>
            <a:r>
              <a:rPr lang="en-US" baseline="0" dirty="0"/>
              <a:t>Here, we tested 2 different model architectures, </a:t>
            </a:r>
            <a:r>
              <a:rPr lang="en-US" baseline="0" dirty="0" err="1"/>
              <a:t>DeepSpeech</a:t>
            </a:r>
            <a:r>
              <a:rPr lang="en-US" baseline="0" dirty="0"/>
              <a:t> 2 models and Attention-based models</a:t>
            </a:r>
          </a:p>
          <a:p>
            <a:pPr marL="628650" lvl="1" indent="-171450">
              <a:buFont typeface="Arial" charset="0"/>
              <a:buChar char="•"/>
            </a:pPr>
            <a:r>
              <a:rPr lang="en-US" baseline="0" dirty="0"/>
              <a:t>Different models show the same power-law exponent---they learn at the same pace when adding more data</a:t>
            </a:r>
          </a:p>
          <a:p>
            <a:pPr marL="0" lvl="0" indent="0">
              <a:buFont typeface="Arial" charset="0"/>
              <a:buNone/>
            </a:pPr>
            <a:endParaRPr lang="en-US" baseline="0" dirty="0"/>
          </a:p>
          <a:p>
            <a:pPr marL="0" lvl="0" indent="0">
              <a:buFont typeface="Arial" charset="0"/>
              <a:buNone/>
            </a:pPr>
            <a:r>
              <a:rPr lang="en-US" baseline="0" dirty="0"/>
              <a:t>Image classification</a:t>
            </a:r>
          </a:p>
          <a:p>
            <a:pPr marL="171450" lvl="0" indent="-171450">
              <a:buFont typeface="Arial" charset="0"/>
              <a:buChar char="•"/>
            </a:pPr>
            <a:r>
              <a:rPr lang="en-US" baseline="0" dirty="0"/>
              <a:t>Also show power-law error reduction</a:t>
            </a:r>
          </a:p>
          <a:p>
            <a:pPr marL="171450" lvl="0" indent="-171450">
              <a:buFont typeface="Arial" charset="0"/>
              <a:buChar char="•"/>
            </a:pPr>
            <a:r>
              <a:rPr lang="en-US" baseline="0" dirty="0"/>
              <a:t>Here, we tested </a:t>
            </a:r>
            <a:r>
              <a:rPr lang="en-US" baseline="0" dirty="0" err="1"/>
              <a:t>ResNet</a:t>
            </a:r>
            <a:r>
              <a:rPr lang="en-US" baseline="0" dirty="0"/>
              <a:t> models on ImageNet data sets</a:t>
            </a:r>
          </a:p>
          <a:p>
            <a:pPr marL="628650" lvl="1" indent="-171450">
              <a:buFont typeface="Arial" charset="0"/>
              <a:buChar char="•"/>
            </a:pPr>
            <a:r>
              <a:rPr lang="en-US" baseline="0" dirty="0"/>
              <a:t>Test multiple different loss functions, Top-1 classification error, Top-5, and cross-entropy</a:t>
            </a:r>
          </a:p>
          <a:p>
            <a:pPr marL="628650" lvl="1" indent="-171450">
              <a:buFont typeface="Arial" charset="0"/>
              <a:buChar char="•"/>
            </a:pPr>
            <a:r>
              <a:rPr lang="en-US" baseline="0" dirty="0"/>
              <a:t>All show power-law characteristics after the training set grows beyond about 25 images per class</a:t>
            </a:r>
          </a:p>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13</a:t>
            </a:fld>
            <a:endParaRPr lang="en-US"/>
          </a:p>
        </p:txBody>
      </p:sp>
    </p:spTree>
    <p:extLst>
      <p:ext uri="{BB962C8B-B14F-4D97-AF65-F5344CB8AC3E}">
        <p14:creationId xmlns:p14="http://schemas.microsoft.com/office/powerpoint/2010/main" val="359759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15</a:t>
            </a:fld>
            <a:endParaRPr lang="en-US"/>
          </a:p>
        </p:txBody>
      </p:sp>
    </p:spTree>
    <p:extLst>
      <p:ext uri="{BB962C8B-B14F-4D97-AF65-F5344CB8AC3E}">
        <p14:creationId xmlns:p14="http://schemas.microsoft.com/office/powerpoint/2010/main" val="368337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16</a:t>
            </a:fld>
            <a:endParaRPr lang="en-US"/>
          </a:p>
        </p:txBody>
      </p:sp>
    </p:spTree>
    <p:extLst>
      <p:ext uri="{BB962C8B-B14F-4D97-AF65-F5344CB8AC3E}">
        <p14:creationId xmlns:p14="http://schemas.microsoft.com/office/powerpoint/2010/main" val="220981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study tested 7 different deep learning models on 5 different DL domains</a:t>
            </a:r>
          </a:p>
          <a:p>
            <a:pPr marL="171450" indent="-171450">
              <a:buFontTx/>
              <a:buChar char="-"/>
            </a:pPr>
            <a:r>
              <a:rPr lang="en-US" dirty="0"/>
              <a:t>We used approximately 50 GPU years worth of compute</a:t>
            </a:r>
          </a:p>
        </p:txBody>
      </p:sp>
      <p:sp>
        <p:nvSpPr>
          <p:cNvPr id="4" name="Slide Number Placeholder 3"/>
          <p:cNvSpPr>
            <a:spLocks noGrp="1"/>
          </p:cNvSpPr>
          <p:nvPr>
            <p:ph type="sldNum" sz="quarter" idx="5"/>
          </p:nvPr>
        </p:nvSpPr>
        <p:spPr/>
        <p:txBody>
          <a:bodyPr/>
          <a:lstStyle/>
          <a:p>
            <a:fld id="{67A3B751-2EF2-4C44-89D5-84D8C89784FE}" type="slidenum">
              <a:rPr lang="en-US" smtClean="0"/>
              <a:t>18</a:t>
            </a:fld>
            <a:endParaRPr lang="en-US"/>
          </a:p>
        </p:txBody>
      </p:sp>
    </p:spTree>
    <p:extLst>
      <p:ext uri="{BB962C8B-B14F-4D97-AF65-F5344CB8AC3E}">
        <p14:creationId xmlns:p14="http://schemas.microsoft.com/office/powerpoint/2010/main" val="4031644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each new sample gives us better accuracy</a:t>
            </a:r>
          </a:p>
        </p:txBody>
      </p:sp>
      <p:sp>
        <p:nvSpPr>
          <p:cNvPr id="4" name="Slide Number Placeholder 3"/>
          <p:cNvSpPr>
            <a:spLocks noGrp="1"/>
          </p:cNvSpPr>
          <p:nvPr>
            <p:ph type="sldNum" sz="quarter" idx="5"/>
          </p:nvPr>
        </p:nvSpPr>
        <p:spPr/>
        <p:txBody>
          <a:bodyPr/>
          <a:lstStyle/>
          <a:p>
            <a:fld id="{67A3B751-2EF2-4C44-89D5-84D8C89784FE}" type="slidenum">
              <a:rPr lang="en-US" smtClean="0"/>
              <a:t>21</a:t>
            </a:fld>
            <a:endParaRPr lang="en-US"/>
          </a:p>
        </p:txBody>
      </p:sp>
    </p:spTree>
    <p:extLst>
      <p:ext uri="{BB962C8B-B14F-4D97-AF65-F5344CB8AC3E}">
        <p14:creationId xmlns:p14="http://schemas.microsoft.com/office/powerpoint/2010/main" val="1921704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26</a:t>
            </a:fld>
            <a:endParaRPr lang="en-US"/>
          </a:p>
        </p:txBody>
      </p:sp>
    </p:spTree>
    <p:extLst>
      <p:ext uri="{BB962C8B-B14F-4D97-AF65-F5344CB8AC3E}">
        <p14:creationId xmlns:p14="http://schemas.microsoft.com/office/powerpoint/2010/main" val="231695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FDF333-594C-A840-AE4B-94440E6EEE1B}" type="slidenum">
              <a:rPr lang="en-US" smtClean="0"/>
              <a:t>28</a:t>
            </a:fld>
            <a:endParaRPr lang="en-US"/>
          </a:p>
        </p:txBody>
      </p:sp>
    </p:spTree>
    <p:extLst>
      <p:ext uri="{BB962C8B-B14F-4D97-AF65-F5344CB8AC3E}">
        <p14:creationId xmlns:p14="http://schemas.microsoft.com/office/powerpoint/2010/main" val="2390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0D53C-3744-4AE3-AC9C-6B2449B6FCB0}" type="slidenum">
              <a:rPr lang="en-US" smtClean="0"/>
              <a:t>30</a:t>
            </a:fld>
            <a:endParaRPr lang="en-US"/>
          </a:p>
        </p:txBody>
      </p:sp>
    </p:spTree>
    <p:extLst>
      <p:ext uri="{BB962C8B-B14F-4D97-AF65-F5344CB8AC3E}">
        <p14:creationId xmlns:p14="http://schemas.microsoft.com/office/powerpoint/2010/main" val="128420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31</a:t>
            </a:fld>
            <a:endParaRPr lang="en-US"/>
          </a:p>
        </p:txBody>
      </p:sp>
    </p:spTree>
    <p:extLst>
      <p:ext uri="{BB962C8B-B14F-4D97-AF65-F5344CB8AC3E}">
        <p14:creationId xmlns:p14="http://schemas.microsoft.com/office/powerpoint/2010/main" val="642009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is like partial derivatives in each direction (think high-order Newton’s method for approximating value based on comparison with many points)</a:t>
            </a:r>
          </a:p>
        </p:txBody>
      </p:sp>
      <p:sp>
        <p:nvSpPr>
          <p:cNvPr id="4" name="Slide Number Placeholder 3"/>
          <p:cNvSpPr>
            <a:spLocks noGrp="1"/>
          </p:cNvSpPr>
          <p:nvPr>
            <p:ph type="sldNum" sz="quarter" idx="5"/>
          </p:nvPr>
        </p:nvSpPr>
        <p:spPr/>
        <p:txBody>
          <a:bodyPr/>
          <a:lstStyle/>
          <a:p>
            <a:fld id="{67A3B751-2EF2-4C44-89D5-84D8C89784FE}" type="slidenum">
              <a:rPr lang="en-US" smtClean="0"/>
              <a:t>32</a:t>
            </a:fld>
            <a:endParaRPr lang="en-US"/>
          </a:p>
        </p:txBody>
      </p:sp>
    </p:spTree>
    <p:extLst>
      <p:ext uri="{BB962C8B-B14F-4D97-AF65-F5344CB8AC3E}">
        <p14:creationId xmlns:p14="http://schemas.microsoft.com/office/powerpoint/2010/main" val="27153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[_] TODO: UPDATE ME!</a:t>
            </a:r>
          </a:p>
        </p:txBody>
      </p:sp>
      <p:sp>
        <p:nvSpPr>
          <p:cNvPr id="4" name="Slide Number Placeholder 3"/>
          <p:cNvSpPr>
            <a:spLocks noGrp="1"/>
          </p:cNvSpPr>
          <p:nvPr>
            <p:ph type="sldNum" sz="quarter" idx="5"/>
          </p:nvPr>
        </p:nvSpPr>
        <p:spPr/>
        <p:txBody>
          <a:bodyPr/>
          <a:lstStyle/>
          <a:p>
            <a:fld id="{67A3B751-2EF2-4C44-89D5-84D8C89784FE}" type="slidenum">
              <a:rPr lang="en-US" smtClean="0"/>
              <a:t>3</a:t>
            </a:fld>
            <a:endParaRPr lang="en-US"/>
          </a:p>
        </p:txBody>
      </p:sp>
    </p:spTree>
    <p:extLst>
      <p:ext uri="{BB962C8B-B14F-4D97-AF65-F5344CB8AC3E}">
        <p14:creationId xmlns:p14="http://schemas.microsoft.com/office/powerpoint/2010/main" val="37752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FDF333-594C-A840-AE4B-94440E6EEE1B}" type="slidenum">
              <a:rPr lang="en-US" smtClean="0"/>
              <a:t>35</a:t>
            </a:fld>
            <a:endParaRPr lang="en-US"/>
          </a:p>
        </p:txBody>
      </p:sp>
    </p:spTree>
    <p:extLst>
      <p:ext uri="{BB962C8B-B14F-4D97-AF65-F5344CB8AC3E}">
        <p14:creationId xmlns:p14="http://schemas.microsoft.com/office/powerpoint/2010/main" val="305362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36</a:t>
            </a:fld>
            <a:endParaRPr lang="en-US"/>
          </a:p>
        </p:txBody>
      </p:sp>
    </p:spTree>
    <p:extLst>
      <p:ext uri="{BB962C8B-B14F-4D97-AF65-F5344CB8AC3E}">
        <p14:creationId xmlns:p14="http://schemas.microsoft.com/office/powerpoint/2010/main" val="1728977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&lt;&lt;Describe prior assumptions&gt;&gt;</a:t>
            </a:r>
          </a:p>
          <a:p>
            <a:endParaRPr lang="en-US" dirty="0"/>
          </a:p>
          <a:p>
            <a:r>
              <a:rPr lang="en-US" dirty="0"/>
              <a:t>We have some evidence that suggests the biggest factor in power-law exponent is the visibility of input data features, so I’ll show some examples here</a:t>
            </a:r>
          </a:p>
        </p:txBody>
      </p:sp>
      <p:sp>
        <p:nvSpPr>
          <p:cNvPr id="4" name="Slide Number Placeholder 3"/>
          <p:cNvSpPr>
            <a:spLocks noGrp="1"/>
          </p:cNvSpPr>
          <p:nvPr>
            <p:ph type="sldNum" sz="quarter" idx="10"/>
          </p:nvPr>
        </p:nvSpPr>
        <p:spPr/>
        <p:txBody>
          <a:bodyPr/>
          <a:lstStyle/>
          <a:p>
            <a:fld id="{1A424040-7776-E64C-B0CC-609838075456}" type="slidenum">
              <a:rPr lang="en-US" smtClean="0"/>
              <a:t>38</a:t>
            </a:fld>
            <a:endParaRPr lang="en-US"/>
          </a:p>
        </p:txBody>
      </p:sp>
    </p:spTree>
    <p:extLst>
      <p:ext uri="{BB962C8B-B14F-4D97-AF65-F5344CB8AC3E}">
        <p14:creationId xmlns:p14="http://schemas.microsoft.com/office/powerpoint/2010/main" val="1164501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39</a:t>
            </a:fld>
            <a:endParaRPr lang="en-US"/>
          </a:p>
        </p:txBody>
      </p:sp>
    </p:spTree>
    <p:extLst>
      <p:ext uri="{BB962C8B-B14F-4D97-AF65-F5344CB8AC3E}">
        <p14:creationId xmlns:p14="http://schemas.microsoft.com/office/powerpoint/2010/main" val="2601111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40</a:t>
            </a:fld>
            <a:endParaRPr lang="en-US"/>
          </a:p>
        </p:txBody>
      </p:sp>
    </p:spTree>
    <p:extLst>
      <p:ext uri="{BB962C8B-B14F-4D97-AF65-F5344CB8AC3E}">
        <p14:creationId xmlns:p14="http://schemas.microsoft.com/office/powerpoint/2010/main" val="166663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41</a:t>
            </a:fld>
            <a:endParaRPr lang="en-US"/>
          </a:p>
        </p:txBody>
      </p:sp>
    </p:spTree>
    <p:extLst>
      <p:ext uri="{BB962C8B-B14F-4D97-AF65-F5344CB8AC3E}">
        <p14:creationId xmlns:p14="http://schemas.microsoft.com/office/powerpoint/2010/main" val="1366706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42</a:t>
            </a:fld>
            <a:endParaRPr lang="en-US"/>
          </a:p>
        </p:txBody>
      </p:sp>
    </p:spTree>
    <p:extLst>
      <p:ext uri="{BB962C8B-B14F-4D97-AF65-F5344CB8AC3E}">
        <p14:creationId xmlns:p14="http://schemas.microsoft.com/office/powerpoint/2010/main" val="1297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43</a:t>
            </a:fld>
            <a:endParaRPr lang="en-US"/>
          </a:p>
        </p:txBody>
      </p:sp>
    </p:spTree>
    <p:extLst>
      <p:ext uri="{BB962C8B-B14F-4D97-AF65-F5344CB8AC3E}">
        <p14:creationId xmlns:p14="http://schemas.microsoft.com/office/powerpoint/2010/main" val="4250827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44</a:t>
            </a:fld>
            <a:endParaRPr lang="en-US"/>
          </a:p>
        </p:txBody>
      </p:sp>
    </p:spTree>
    <p:extLst>
      <p:ext uri="{BB962C8B-B14F-4D97-AF65-F5344CB8AC3E}">
        <p14:creationId xmlns:p14="http://schemas.microsoft.com/office/powerpoint/2010/main" val="26310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45</a:t>
            </a:fld>
            <a:endParaRPr lang="en-US"/>
          </a:p>
        </p:txBody>
      </p:sp>
    </p:spTree>
    <p:extLst>
      <p:ext uri="{BB962C8B-B14F-4D97-AF65-F5344CB8AC3E}">
        <p14:creationId xmlns:p14="http://schemas.microsoft.com/office/powerpoint/2010/main" val="19501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study tested 7 different deep learning models on 5 different DL domains</a:t>
            </a:r>
          </a:p>
          <a:p>
            <a:pPr marL="171450" indent="-171450">
              <a:buFontTx/>
              <a:buChar char="-"/>
            </a:pPr>
            <a:r>
              <a:rPr lang="en-US" dirty="0"/>
              <a:t>We used approximately 50 GPU years worth of compute</a:t>
            </a:r>
          </a:p>
        </p:txBody>
      </p:sp>
      <p:sp>
        <p:nvSpPr>
          <p:cNvPr id="4" name="Slide Number Placeholder 3"/>
          <p:cNvSpPr>
            <a:spLocks noGrp="1"/>
          </p:cNvSpPr>
          <p:nvPr>
            <p:ph type="sldNum" sz="quarter" idx="5"/>
          </p:nvPr>
        </p:nvSpPr>
        <p:spPr/>
        <p:txBody>
          <a:bodyPr/>
          <a:lstStyle/>
          <a:p>
            <a:fld id="{67A3B751-2EF2-4C44-89D5-84D8C89784FE}" type="slidenum">
              <a:rPr lang="en-US" smtClean="0"/>
              <a:t>4</a:t>
            </a:fld>
            <a:endParaRPr lang="en-US"/>
          </a:p>
        </p:txBody>
      </p:sp>
    </p:spTree>
    <p:extLst>
      <p:ext uri="{BB962C8B-B14F-4D97-AF65-F5344CB8AC3E}">
        <p14:creationId xmlns:p14="http://schemas.microsoft.com/office/powerpoint/2010/main" val="2766899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46</a:t>
            </a:fld>
            <a:endParaRPr lang="en-US"/>
          </a:p>
        </p:txBody>
      </p:sp>
    </p:spTree>
    <p:extLst>
      <p:ext uri="{BB962C8B-B14F-4D97-AF65-F5344CB8AC3E}">
        <p14:creationId xmlns:p14="http://schemas.microsoft.com/office/powerpoint/2010/main" val="2369525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47</a:t>
            </a:fld>
            <a:endParaRPr lang="en-US"/>
          </a:p>
        </p:txBody>
      </p:sp>
    </p:spTree>
    <p:extLst>
      <p:ext uri="{BB962C8B-B14F-4D97-AF65-F5344CB8AC3E}">
        <p14:creationId xmlns:p14="http://schemas.microsoft.com/office/powerpoint/2010/main" val="1191441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1BW is mostly news articles with good grammar and punctuation.</a:t>
            </a:r>
          </a:p>
          <a:p>
            <a:r>
              <a:rPr lang="en-US" dirty="0"/>
              <a:t>The information content of each sample in CC is lower: Scraped web pages with structure removed. Poor organization, some not even sentences</a:t>
            </a:r>
          </a:p>
          <a:p>
            <a:r>
              <a:rPr lang="en-US" dirty="0"/>
              <a:t>Info content of Code samples is likely to be higher: Context-free grammar + comments (plain English)</a:t>
            </a:r>
          </a:p>
        </p:txBody>
      </p:sp>
      <p:sp>
        <p:nvSpPr>
          <p:cNvPr id="4" name="Slide Number Placeholder 3"/>
          <p:cNvSpPr>
            <a:spLocks noGrp="1"/>
          </p:cNvSpPr>
          <p:nvPr>
            <p:ph type="sldNum" sz="quarter" idx="10"/>
          </p:nvPr>
        </p:nvSpPr>
        <p:spPr/>
        <p:txBody>
          <a:bodyPr/>
          <a:lstStyle/>
          <a:p>
            <a:fld id="{1A424040-7776-E64C-B0CC-609838075456}" type="slidenum">
              <a:rPr lang="en-US" smtClean="0"/>
              <a:t>48</a:t>
            </a:fld>
            <a:endParaRPr lang="en-US"/>
          </a:p>
        </p:txBody>
      </p:sp>
    </p:spTree>
    <p:extLst>
      <p:ext uri="{BB962C8B-B14F-4D97-AF65-F5344CB8AC3E}">
        <p14:creationId xmlns:p14="http://schemas.microsoft.com/office/powerpoint/2010/main" val="1725902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49</a:t>
            </a:fld>
            <a:endParaRPr lang="en-US"/>
          </a:p>
        </p:txBody>
      </p:sp>
    </p:spTree>
    <p:extLst>
      <p:ext uri="{BB962C8B-B14F-4D97-AF65-F5344CB8AC3E}">
        <p14:creationId xmlns:p14="http://schemas.microsoft.com/office/powerpoint/2010/main" val="3918565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50</a:t>
            </a:fld>
            <a:endParaRPr lang="en-US"/>
          </a:p>
        </p:txBody>
      </p:sp>
    </p:spTree>
    <p:extLst>
      <p:ext uri="{BB962C8B-B14F-4D97-AF65-F5344CB8AC3E}">
        <p14:creationId xmlns:p14="http://schemas.microsoft.com/office/powerpoint/2010/main" val="2847774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51</a:t>
            </a:fld>
            <a:endParaRPr lang="en-US"/>
          </a:p>
        </p:txBody>
      </p:sp>
    </p:spTree>
    <p:extLst>
      <p:ext uri="{BB962C8B-B14F-4D97-AF65-F5344CB8AC3E}">
        <p14:creationId xmlns:p14="http://schemas.microsoft.com/office/powerpoint/2010/main" val="612699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52</a:t>
            </a:fld>
            <a:endParaRPr lang="en-US"/>
          </a:p>
        </p:txBody>
      </p:sp>
    </p:spTree>
    <p:extLst>
      <p:ext uri="{BB962C8B-B14F-4D97-AF65-F5344CB8AC3E}">
        <p14:creationId xmlns:p14="http://schemas.microsoft.com/office/powerpoint/2010/main" val="9801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53</a:t>
            </a:fld>
            <a:endParaRPr lang="en-US"/>
          </a:p>
        </p:txBody>
      </p:sp>
    </p:spTree>
    <p:extLst>
      <p:ext uri="{BB962C8B-B14F-4D97-AF65-F5344CB8AC3E}">
        <p14:creationId xmlns:p14="http://schemas.microsoft.com/office/powerpoint/2010/main" val="695309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24040-7776-E64C-B0CC-609838075456}" type="slidenum">
              <a:rPr lang="en-US" smtClean="0"/>
              <a:t>54</a:t>
            </a:fld>
            <a:endParaRPr lang="en-US"/>
          </a:p>
        </p:txBody>
      </p:sp>
    </p:spTree>
    <p:extLst>
      <p:ext uri="{BB962C8B-B14F-4D97-AF65-F5344CB8AC3E}">
        <p14:creationId xmlns:p14="http://schemas.microsoft.com/office/powerpoint/2010/main" val="1418033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55</a:t>
            </a:fld>
            <a:endParaRPr lang="en-US"/>
          </a:p>
        </p:txBody>
      </p:sp>
    </p:spTree>
    <p:extLst>
      <p:ext uri="{BB962C8B-B14F-4D97-AF65-F5344CB8AC3E}">
        <p14:creationId xmlns:p14="http://schemas.microsoft.com/office/powerpoint/2010/main" val="320565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6</a:t>
            </a:fld>
            <a:endParaRPr lang="en-US"/>
          </a:p>
        </p:txBody>
      </p:sp>
    </p:spTree>
    <p:extLst>
      <p:ext uri="{BB962C8B-B14F-4D97-AF65-F5344CB8AC3E}">
        <p14:creationId xmlns:p14="http://schemas.microsoft.com/office/powerpoint/2010/main" val="1783227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I’m showing the learning curves for multiple different word language models. They all have the same power-law exponents, but the constants are different. The constants can represent a couple things: (1) If everything else was equal, likely due to different inductive biases embedded in the models, (2) more likely difficulty optimizing</a:t>
            </a:r>
          </a:p>
          <a:p>
            <a:endParaRPr lang="en-US" dirty="0"/>
          </a:p>
          <a:p>
            <a:r>
              <a:rPr lang="en-US" dirty="0"/>
              <a:t>Speech models also show same power-law exponent. A major difference here is that </a:t>
            </a:r>
            <a:r>
              <a:rPr lang="en-US" dirty="0" err="1"/>
              <a:t>DeepSpeech</a:t>
            </a:r>
            <a:r>
              <a:rPr lang="en-US" dirty="0"/>
              <a:t> 2 has an independence assumption in the output decoder from one predicted token to the next, while the attention model permits dependences across predicted tokens. It seems this is harder to train, and when you add a language model to assist with decoding, the attention model actually performs better.</a:t>
            </a:r>
          </a:p>
        </p:txBody>
      </p:sp>
      <p:sp>
        <p:nvSpPr>
          <p:cNvPr id="4" name="Slide Number Placeholder 3"/>
          <p:cNvSpPr>
            <a:spLocks noGrp="1"/>
          </p:cNvSpPr>
          <p:nvPr>
            <p:ph type="sldNum" sz="quarter" idx="5"/>
          </p:nvPr>
        </p:nvSpPr>
        <p:spPr/>
        <p:txBody>
          <a:bodyPr/>
          <a:lstStyle/>
          <a:p>
            <a:fld id="{67A3B751-2EF2-4C44-89D5-84D8C89784FE}" type="slidenum">
              <a:rPr lang="en-US" smtClean="0"/>
              <a:t>61</a:t>
            </a:fld>
            <a:endParaRPr lang="en-US"/>
          </a:p>
        </p:txBody>
      </p:sp>
    </p:spTree>
    <p:extLst>
      <p:ext uri="{BB962C8B-B14F-4D97-AF65-F5344CB8AC3E}">
        <p14:creationId xmlns:p14="http://schemas.microsoft.com/office/powerpoint/2010/main" val="203358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 have this simple model that predicts an output data distribution. How can I set my weights to ensure I get “good” </a:t>
            </a:r>
            <a:r>
              <a:rPr lang="en-US" dirty="0" err="1"/>
              <a:t>xentropy</a:t>
            </a:r>
            <a:r>
              <a:rPr lang="en-US" dirty="0"/>
              <a:t>?</a:t>
            </a:r>
          </a:p>
        </p:txBody>
      </p:sp>
      <p:sp>
        <p:nvSpPr>
          <p:cNvPr id="4" name="Slide Number Placeholder 3"/>
          <p:cNvSpPr>
            <a:spLocks noGrp="1"/>
          </p:cNvSpPr>
          <p:nvPr>
            <p:ph type="sldNum" sz="quarter" idx="5"/>
          </p:nvPr>
        </p:nvSpPr>
        <p:spPr/>
        <p:txBody>
          <a:bodyPr/>
          <a:lstStyle/>
          <a:p>
            <a:fld id="{67A3B751-2EF2-4C44-89D5-84D8C89784FE}" type="slidenum">
              <a:rPr lang="en-US" smtClean="0"/>
              <a:t>70</a:t>
            </a:fld>
            <a:endParaRPr lang="en-US"/>
          </a:p>
        </p:txBody>
      </p:sp>
    </p:spTree>
    <p:extLst>
      <p:ext uri="{BB962C8B-B14F-4D97-AF65-F5344CB8AC3E}">
        <p14:creationId xmlns:p14="http://schemas.microsoft.com/office/powerpoint/2010/main" val="98117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7</a:t>
            </a:fld>
            <a:endParaRPr lang="en-US"/>
          </a:p>
        </p:txBody>
      </p:sp>
    </p:spTree>
    <p:extLst>
      <p:ext uri="{BB962C8B-B14F-4D97-AF65-F5344CB8AC3E}">
        <p14:creationId xmlns:p14="http://schemas.microsoft.com/office/powerpoint/2010/main" val="166012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90D53C-3744-4AE3-AC9C-6B2449B6FCB0}" type="slidenum">
              <a:rPr lang="en-US" smtClean="0"/>
              <a:t>9</a:t>
            </a:fld>
            <a:endParaRPr lang="en-US"/>
          </a:p>
        </p:txBody>
      </p:sp>
    </p:spTree>
    <p:extLst>
      <p:ext uri="{BB962C8B-B14F-4D97-AF65-F5344CB8AC3E}">
        <p14:creationId xmlns:p14="http://schemas.microsoft.com/office/powerpoint/2010/main" val="388700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a:t>
            </a:r>
            <a:r>
              <a:rPr lang="en-US" baseline="0" dirty="0"/>
              <a:t> Machine Translation</a:t>
            </a:r>
            <a:endParaRPr lang="en-US" dirty="0"/>
          </a:p>
        </p:txBody>
      </p:sp>
      <p:sp>
        <p:nvSpPr>
          <p:cNvPr id="4" name="Slide Number Placeholder 3"/>
          <p:cNvSpPr>
            <a:spLocks noGrp="1"/>
          </p:cNvSpPr>
          <p:nvPr>
            <p:ph type="sldNum" sz="quarter" idx="10"/>
          </p:nvPr>
        </p:nvSpPr>
        <p:spPr/>
        <p:txBody>
          <a:bodyPr/>
          <a:lstStyle/>
          <a:p>
            <a:fld id="{EA90D53C-3744-4AE3-AC9C-6B2449B6FCB0}" type="slidenum">
              <a:rPr lang="en-US" smtClean="0"/>
              <a:t>10</a:t>
            </a:fld>
            <a:endParaRPr lang="en-US"/>
          </a:p>
        </p:txBody>
      </p:sp>
    </p:spTree>
    <p:extLst>
      <p:ext uri="{BB962C8B-B14F-4D97-AF65-F5344CB8AC3E}">
        <p14:creationId xmlns:p14="http://schemas.microsoft.com/office/powerpoint/2010/main" val="125611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a:t>
            </a:r>
            <a:r>
              <a:rPr lang="en-US" baseline="0" dirty="0"/>
              <a:t> Machine Translation</a:t>
            </a:r>
            <a:endParaRPr lang="en-US" dirty="0"/>
          </a:p>
        </p:txBody>
      </p:sp>
      <p:sp>
        <p:nvSpPr>
          <p:cNvPr id="4" name="Slide Number Placeholder 3"/>
          <p:cNvSpPr>
            <a:spLocks noGrp="1"/>
          </p:cNvSpPr>
          <p:nvPr>
            <p:ph type="sldNum" sz="quarter" idx="10"/>
          </p:nvPr>
        </p:nvSpPr>
        <p:spPr/>
        <p:txBody>
          <a:bodyPr/>
          <a:lstStyle/>
          <a:p>
            <a:fld id="{EA90D53C-3744-4AE3-AC9C-6B2449B6FCB0}" type="slidenum">
              <a:rPr lang="en-US" smtClean="0"/>
              <a:t>11</a:t>
            </a:fld>
            <a:endParaRPr lang="en-US"/>
          </a:p>
        </p:txBody>
      </p:sp>
    </p:spTree>
    <p:extLst>
      <p:ext uri="{BB962C8B-B14F-4D97-AF65-F5344CB8AC3E}">
        <p14:creationId xmlns:p14="http://schemas.microsoft.com/office/powerpoint/2010/main" val="184580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a:t>
            </a:r>
            <a:r>
              <a:rPr lang="en-US" baseline="0" dirty="0"/>
              <a:t> language models</a:t>
            </a:r>
          </a:p>
          <a:p>
            <a:pPr marL="171450" indent="-171450">
              <a:buFont typeface="Arial" charset="0"/>
              <a:buChar char="•"/>
            </a:pPr>
            <a:r>
              <a:rPr lang="en-US" baseline="0" dirty="0"/>
              <a:t>Show the power-law error reduction</a:t>
            </a:r>
          </a:p>
          <a:p>
            <a:pPr marL="171450" indent="-171450">
              <a:buFont typeface="Arial" charset="0"/>
              <a:buChar char="•"/>
            </a:pPr>
            <a:r>
              <a:rPr lang="en-US" baseline="0" dirty="0"/>
              <a:t>Here, we tested 2 different model architectures, Long-Short Term Memory models and Recurrent Highway Networks</a:t>
            </a:r>
          </a:p>
          <a:p>
            <a:pPr marL="628650" lvl="1" indent="-171450">
              <a:buFont typeface="Arial" charset="0"/>
              <a:buChar char="•"/>
            </a:pPr>
            <a:r>
              <a:rPr lang="en-US" baseline="0" dirty="0"/>
              <a:t>The deeper LSTM model performs worse than the shallower LSTM and the RHN networks</a:t>
            </a:r>
          </a:p>
          <a:p>
            <a:pPr marL="628650" lvl="1" indent="-171450">
              <a:buFont typeface="Arial" charset="0"/>
              <a:buChar char="•"/>
            </a:pPr>
            <a:r>
              <a:rPr lang="en-US" baseline="0" dirty="0"/>
              <a:t>Surprisingly, these different models show the same power-law exponent---they learn at the same pace when adding more data</a:t>
            </a:r>
          </a:p>
          <a:p>
            <a:pPr marL="0" lvl="0" indent="0">
              <a:buFont typeface="Arial" charset="0"/>
              <a:buNone/>
            </a:pPr>
            <a:endParaRPr lang="en-US" baseline="0" dirty="0"/>
          </a:p>
          <a:p>
            <a:pPr marL="0" lvl="0" indent="0">
              <a:buFont typeface="Arial" charset="0"/>
              <a:buNone/>
            </a:pPr>
            <a:r>
              <a:rPr lang="en-US" baseline="0" dirty="0"/>
              <a:t>Character language models</a:t>
            </a:r>
          </a:p>
          <a:p>
            <a:pPr marL="171450" lvl="0" indent="-171450">
              <a:buFont typeface="Arial" charset="0"/>
              <a:buChar char="•"/>
            </a:pPr>
            <a:r>
              <a:rPr lang="en-US" baseline="0" dirty="0"/>
              <a:t>Also show power-law error reduction</a:t>
            </a:r>
          </a:p>
          <a:p>
            <a:pPr marL="171450" lvl="0" indent="-171450">
              <a:buFont typeface="Arial" charset="0"/>
              <a:buChar char="•"/>
            </a:pPr>
            <a:r>
              <a:rPr lang="en-US" baseline="0" dirty="0"/>
              <a:t>Here, we tested 2 different optimizers, standard Stochastic Gradient Descent and the Adam Optimizer, training Recurrent Highway Networks</a:t>
            </a:r>
          </a:p>
          <a:p>
            <a:pPr marL="628650" lvl="1" indent="-171450">
              <a:buFont typeface="Arial" charset="0"/>
              <a:buChar char="•"/>
            </a:pPr>
            <a:r>
              <a:rPr lang="en-US" baseline="0" dirty="0"/>
              <a:t>Adam improves the error proportionally at each training set size</a:t>
            </a:r>
          </a:p>
          <a:p>
            <a:pPr marL="628650" lvl="1" indent="-171450">
              <a:buFont typeface="Arial" charset="0"/>
              <a:buChar char="•"/>
            </a:pPr>
            <a:r>
              <a:rPr lang="en-US" baseline="0" dirty="0"/>
              <a:t>Surprisingly, the power-law exponent is still the same between these two optimizers</a:t>
            </a:r>
          </a:p>
          <a:p>
            <a:endParaRPr lang="en-US" dirty="0"/>
          </a:p>
        </p:txBody>
      </p:sp>
      <p:sp>
        <p:nvSpPr>
          <p:cNvPr id="4" name="Slide Number Placeholder 3"/>
          <p:cNvSpPr>
            <a:spLocks noGrp="1"/>
          </p:cNvSpPr>
          <p:nvPr>
            <p:ph type="sldNum" sz="quarter" idx="5"/>
          </p:nvPr>
        </p:nvSpPr>
        <p:spPr/>
        <p:txBody>
          <a:bodyPr/>
          <a:lstStyle/>
          <a:p>
            <a:fld id="{67A3B751-2EF2-4C44-89D5-84D8C89784FE}" type="slidenum">
              <a:rPr lang="en-US" smtClean="0"/>
              <a:t>12</a:t>
            </a:fld>
            <a:endParaRPr lang="en-US"/>
          </a:p>
        </p:txBody>
      </p:sp>
    </p:spTree>
    <p:extLst>
      <p:ext uri="{BB962C8B-B14F-4D97-AF65-F5344CB8AC3E}">
        <p14:creationId xmlns:p14="http://schemas.microsoft.com/office/powerpoint/2010/main" val="3718178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3FDD-B0AF-6F42-9341-C101B3643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E4BD21-172B-2D4C-8C67-4A2952A6A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6696CC46-38CA-A84A-B092-701357D87E08}"/>
              </a:ext>
            </a:extLst>
          </p:cNvPr>
          <p:cNvPicPr>
            <a:picLocks noChangeAspect="1"/>
          </p:cNvPicPr>
          <p:nvPr userDrawn="1"/>
        </p:nvPicPr>
        <p:blipFill rotWithShape="1">
          <a:blip r:embed="rId2">
            <a:alphaModFix amt="70000"/>
          </a:blip>
          <a:srcRect l="11936" t="42963" r="67601" b="29584"/>
          <a:stretch/>
        </p:blipFill>
        <p:spPr>
          <a:xfrm>
            <a:off x="8813800" y="-14058"/>
            <a:ext cx="3403600" cy="3528555"/>
          </a:xfrm>
          <a:prstGeom prst="rect">
            <a:avLst/>
          </a:prstGeom>
        </p:spPr>
      </p:pic>
      <p:sp>
        <p:nvSpPr>
          <p:cNvPr id="10" name="Date Placeholder 9">
            <a:extLst>
              <a:ext uri="{FF2B5EF4-FFF2-40B4-BE49-F238E27FC236}">
                <a16:creationId xmlns:a16="http://schemas.microsoft.com/office/drawing/2014/main" id="{0DEC5B5E-090F-2E4C-81EA-92137F05DDE8}"/>
              </a:ext>
            </a:extLst>
          </p:cNvPr>
          <p:cNvSpPr>
            <a:spLocks noGrp="1"/>
          </p:cNvSpPr>
          <p:nvPr>
            <p:ph type="dt" sz="half" idx="10"/>
          </p:nvPr>
        </p:nvSpPr>
        <p:spPr/>
        <p:txBody>
          <a:bodyPr/>
          <a:lstStyle/>
          <a:p>
            <a:fld id="{38096A15-CF77-E547-B6A7-28D690FD8207}" type="datetime1">
              <a:rPr lang="en-US" smtClean="0"/>
              <a:t>10/25/19</a:t>
            </a:fld>
            <a:endParaRPr lang="en-US" dirty="0"/>
          </a:p>
        </p:txBody>
      </p:sp>
      <p:sp>
        <p:nvSpPr>
          <p:cNvPr id="11" name="Footer Placeholder 10">
            <a:extLst>
              <a:ext uri="{FF2B5EF4-FFF2-40B4-BE49-F238E27FC236}">
                <a16:creationId xmlns:a16="http://schemas.microsoft.com/office/drawing/2014/main" id="{21431D20-7288-4F44-9B56-67798A3C8ED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9661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8AA2-C7E0-354C-A632-96C6C5079F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0FB422-CCF9-354C-A853-68ED4AC3A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A56BA-C1D2-514B-B5DF-DE1BCE45C588}"/>
              </a:ext>
            </a:extLst>
          </p:cNvPr>
          <p:cNvSpPr>
            <a:spLocks noGrp="1"/>
          </p:cNvSpPr>
          <p:nvPr>
            <p:ph type="dt" sz="half" idx="10"/>
          </p:nvPr>
        </p:nvSpPr>
        <p:spPr>
          <a:xfrm>
            <a:off x="838200" y="6356350"/>
            <a:ext cx="2743200" cy="365125"/>
          </a:xfrm>
          <a:prstGeom prst="rect">
            <a:avLst/>
          </a:prstGeom>
        </p:spPr>
        <p:txBody>
          <a:bodyPr/>
          <a:lstStyle/>
          <a:p>
            <a:fld id="{2D501E27-164C-4E4C-9FC6-82DEF9ACDEA4}" type="datetime1">
              <a:rPr lang="en-US" smtClean="0"/>
              <a:t>10/25/19</a:t>
            </a:fld>
            <a:endParaRPr lang="en-US"/>
          </a:p>
        </p:txBody>
      </p:sp>
      <p:sp>
        <p:nvSpPr>
          <p:cNvPr id="5" name="Footer Placeholder 4">
            <a:extLst>
              <a:ext uri="{FF2B5EF4-FFF2-40B4-BE49-F238E27FC236}">
                <a16:creationId xmlns:a16="http://schemas.microsoft.com/office/drawing/2014/main" id="{02338A2D-5C8E-7546-8840-734D79A49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08688-BB72-E64B-9728-C44481BD2309}"/>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7" name="Picture 6">
            <a:extLst>
              <a:ext uri="{FF2B5EF4-FFF2-40B4-BE49-F238E27FC236}">
                <a16:creationId xmlns:a16="http://schemas.microsoft.com/office/drawing/2014/main" id="{B6C0CD12-F4C4-4940-8B9F-7AB1A917068E}"/>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406752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49769-45B2-0A41-A658-E19348B3E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311BD4-78B4-8B42-AD5A-FCD496B2B2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1A623-0E9B-3147-BD7C-D1514A8E2AD9}"/>
              </a:ext>
            </a:extLst>
          </p:cNvPr>
          <p:cNvSpPr>
            <a:spLocks noGrp="1"/>
          </p:cNvSpPr>
          <p:nvPr>
            <p:ph type="dt" sz="half" idx="10"/>
          </p:nvPr>
        </p:nvSpPr>
        <p:spPr>
          <a:xfrm>
            <a:off x="838200" y="6356350"/>
            <a:ext cx="2743200" cy="365125"/>
          </a:xfrm>
          <a:prstGeom prst="rect">
            <a:avLst/>
          </a:prstGeom>
        </p:spPr>
        <p:txBody>
          <a:bodyPr/>
          <a:lstStyle/>
          <a:p>
            <a:fld id="{396AA264-C45C-1D41-B653-A9A1A8AD9A62}" type="datetime1">
              <a:rPr lang="en-US" smtClean="0"/>
              <a:t>10/25/19</a:t>
            </a:fld>
            <a:endParaRPr lang="en-US"/>
          </a:p>
        </p:txBody>
      </p:sp>
      <p:sp>
        <p:nvSpPr>
          <p:cNvPr id="5" name="Footer Placeholder 4">
            <a:extLst>
              <a:ext uri="{FF2B5EF4-FFF2-40B4-BE49-F238E27FC236}">
                <a16:creationId xmlns:a16="http://schemas.microsoft.com/office/drawing/2014/main" id="{C67FF83A-0380-C84D-A263-8065412AA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19B17-8954-0B42-AAA8-697D8E0F60B5}"/>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7" name="Picture 6">
            <a:extLst>
              <a:ext uri="{FF2B5EF4-FFF2-40B4-BE49-F238E27FC236}">
                <a16:creationId xmlns:a16="http://schemas.microsoft.com/office/drawing/2014/main" id="{BC4864BD-983F-7C44-AE9C-5562400D6DE1}"/>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252130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B14D-44A0-3346-9AC9-4B60E5C1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1AEF9-EFC4-4942-996B-A15A5F080A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1E36B-FE26-2441-8B0E-C0A496341F6E}"/>
              </a:ext>
            </a:extLst>
          </p:cNvPr>
          <p:cNvSpPr>
            <a:spLocks noGrp="1"/>
          </p:cNvSpPr>
          <p:nvPr>
            <p:ph type="dt" sz="half" idx="10"/>
          </p:nvPr>
        </p:nvSpPr>
        <p:spPr>
          <a:xfrm>
            <a:off x="838200" y="6356350"/>
            <a:ext cx="2743200" cy="365125"/>
          </a:xfrm>
          <a:prstGeom prst="rect">
            <a:avLst/>
          </a:prstGeom>
        </p:spPr>
        <p:txBody>
          <a:bodyPr/>
          <a:lstStyle/>
          <a:p>
            <a:fld id="{9E832183-7551-6049-A16E-E1C1D35BAB77}" type="datetime1">
              <a:rPr lang="en-US" smtClean="0"/>
              <a:t>10/25/19</a:t>
            </a:fld>
            <a:endParaRPr lang="en-US"/>
          </a:p>
        </p:txBody>
      </p:sp>
      <p:sp>
        <p:nvSpPr>
          <p:cNvPr id="5" name="Footer Placeholder 4">
            <a:extLst>
              <a:ext uri="{FF2B5EF4-FFF2-40B4-BE49-F238E27FC236}">
                <a16:creationId xmlns:a16="http://schemas.microsoft.com/office/drawing/2014/main" id="{A7D943A8-852D-1947-B24A-79B8F3746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63E9F-78B2-6046-B457-A3DA49D956FB}"/>
              </a:ext>
            </a:extLst>
          </p:cNvPr>
          <p:cNvSpPr>
            <a:spLocks noGrp="1"/>
          </p:cNvSpPr>
          <p:nvPr>
            <p:ph type="sldNum" sz="quarter" idx="12"/>
          </p:nvPr>
        </p:nvSpPr>
        <p:spPr/>
        <p:txBody>
          <a:bodyPr/>
          <a:lstStyle/>
          <a:p>
            <a:fld id="{37B5496D-DAA3-D042-83A2-A7B34AA8F526}" type="slidenum">
              <a:rPr lang="en-US" smtClean="0"/>
              <a:t>‹#›</a:t>
            </a:fld>
            <a:endParaRPr lang="en-US" dirty="0"/>
          </a:p>
        </p:txBody>
      </p:sp>
      <p:pic>
        <p:nvPicPr>
          <p:cNvPr id="7" name="Picture 6">
            <a:extLst>
              <a:ext uri="{FF2B5EF4-FFF2-40B4-BE49-F238E27FC236}">
                <a16:creationId xmlns:a16="http://schemas.microsoft.com/office/drawing/2014/main" id="{93361FD4-030E-C34A-BDD9-0FB1F199E538}"/>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280303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3B564-FC90-2044-B218-B83A6C004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A701CE-F4D6-4548-979F-47055FD8D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65069-6C68-4B4D-AE97-F1DCD3154B2C}"/>
              </a:ext>
            </a:extLst>
          </p:cNvPr>
          <p:cNvSpPr>
            <a:spLocks noGrp="1"/>
          </p:cNvSpPr>
          <p:nvPr>
            <p:ph type="dt" sz="half" idx="10"/>
          </p:nvPr>
        </p:nvSpPr>
        <p:spPr>
          <a:xfrm>
            <a:off x="838200" y="6356350"/>
            <a:ext cx="2743200" cy="365125"/>
          </a:xfrm>
          <a:prstGeom prst="rect">
            <a:avLst/>
          </a:prstGeom>
        </p:spPr>
        <p:txBody>
          <a:bodyPr/>
          <a:lstStyle/>
          <a:p>
            <a:fld id="{E1A3D356-A64C-F94F-BB5E-5EE9664E0E5C}" type="datetime1">
              <a:rPr lang="en-US" smtClean="0"/>
              <a:t>10/25/19</a:t>
            </a:fld>
            <a:endParaRPr lang="en-US"/>
          </a:p>
        </p:txBody>
      </p:sp>
      <p:sp>
        <p:nvSpPr>
          <p:cNvPr id="5" name="Footer Placeholder 4">
            <a:extLst>
              <a:ext uri="{FF2B5EF4-FFF2-40B4-BE49-F238E27FC236}">
                <a16:creationId xmlns:a16="http://schemas.microsoft.com/office/drawing/2014/main" id="{C8A7BF59-3E08-2949-BD60-8D47949471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81256-D811-0F4A-AE30-A08BCFED76E2}"/>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10" name="Picture 9">
            <a:extLst>
              <a:ext uri="{FF2B5EF4-FFF2-40B4-BE49-F238E27FC236}">
                <a16:creationId xmlns:a16="http://schemas.microsoft.com/office/drawing/2014/main" id="{583F162A-5B21-D549-8A48-674C77CD01D3}"/>
              </a:ext>
            </a:extLst>
          </p:cNvPr>
          <p:cNvPicPr>
            <a:picLocks noChangeAspect="1"/>
          </p:cNvPicPr>
          <p:nvPr userDrawn="1"/>
        </p:nvPicPr>
        <p:blipFill rotWithShape="1">
          <a:blip r:embed="rId2">
            <a:alphaModFix amt="70000"/>
          </a:blip>
          <a:srcRect l="11936" t="42963" r="67601" b="29584"/>
          <a:stretch/>
        </p:blipFill>
        <p:spPr>
          <a:xfrm>
            <a:off x="8813800" y="-14058"/>
            <a:ext cx="3403600" cy="3528555"/>
          </a:xfrm>
          <a:prstGeom prst="rect">
            <a:avLst/>
          </a:prstGeom>
        </p:spPr>
      </p:pic>
    </p:spTree>
    <p:extLst>
      <p:ext uri="{BB962C8B-B14F-4D97-AF65-F5344CB8AC3E}">
        <p14:creationId xmlns:p14="http://schemas.microsoft.com/office/powerpoint/2010/main" val="115098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A573-7226-E14D-B566-4DA6C940D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2CD3A-A03D-664E-B5EF-7B7D34887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3A6A0-F482-6340-85B3-68DA5D45F9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04DE7A-366C-C543-B926-9233941E703F}"/>
              </a:ext>
            </a:extLst>
          </p:cNvPr>
          <p:cNvSpPr>
            <a:spLocks noGrp="1"/>
          </p:cNvSpPr>
          <p:nvPr>
            <p:ph type="dt" sz="half" idx="10"/>
          </p:nvPr>
        </p:nvSpPr>
        <p:spPr>
          <a:xfrm>
            <a:off x="838200" y="6356350"/>
            <a:ext cx="2743200" cy="365125"/>
          </a:xfrm>
          <a:prstGeom prst="rect">
            <a:avLst/>
          </a:prstGeom>
        </p:spPr>
        <p:txBody>
          <a:bodyPr/>
          <a:lstStyle/>
          <a:p>
            <a:fld id="{1E01F2C7-8943-9049-8921-5A5104ACA988}" type="datetime1">
              <a:rPr lang="en-US" smtClean="0"/>
              <a:t>10/25/19</a:t>
            </a:fld>
            <a:endParaRPr lang="en-US"/>
          </a:p>
        </p:txBody>
      </p:sp>
      <p:sp>
        <p:nvSpPr>
          <p:cNvPr id="6" name="Footer Placeholder 5">
            <a:extLst>
              <a:ext uri="{FF2B5EF4-FFF2-40B4-BE49-F238E27FC236}">
                <a16:creationId xmlns:a16="http://schemas.microsoft.com/office/drawing/2014/main" id="{74113218-1372-A648-B1CD-B0642D9B5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2FD51-AD18-B040-BA1F-4D7460B45539}"/>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8" name="Picture 7">
            <a:extLst>
              <a:ext uri="{FF2B5EF4-FFF2-40B4-BE49-F238E27FC236}">
                <a16:creationId xmlns:a16="http://schemas.microsoft.com/office/drawing/2014/main" id="{9F3C16BC-7F8C-E143-885C-D72CDC59801D}"/>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305817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7856-2AB8-B040-9E68-2DDA1687D3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F6C5FB-9914-5349-9487-D180B5D30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DA31AF-EDE5-EB43-BE73-8E089A837B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2344E-63C5-6240-9F1D-D59EF0D5DC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62479-7389-C44E-953B-60AFB7E68A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9378CC-640F-E147-BD65-7C2503C86B0A}"/>
              </a:ext>
            </a:extLst>
          </p:cNvPr>
          <p:cNvSpPr>
            <a:spLocks noGrp="1"/>
          </p:cNvSpPr>
          <p:nvPr>
            <p:ph type="dt" sz="half" idx="10"/>
          </p:nvPr>
        </p:nvSpPr>
        <p:spPr>
          <a:xfrm>
            <a:off x="838200" y="6356350"/>
            <a:ext cx="2743200" cy="365125"/>
          </a:xfrm>
          <a:prstGeom prst="rect">
            <a:avLst/>
          </a:prstGeom>
        </p:spPr>
        <p:txBody>
          <a:bodyPr/>
          <a:lstStyle/>
          <a:p>
            <a:fld id="{8A155941-5242-8149-B40F-69E974231793}" type="datetime1">
              <a:rPr lang="en-US" smtClean="0"/>
              <a:t>10/25/19</a:t>
            </a:fld>
            <a:endParaRPr lang="en-US"/>
          </a:p>
        </p:txBody>
      </p:sp>
      <p:sp>
        <p:nvSpPr>
          <p:cNvPr id="8" name="Footer Placeholder 7">
            <a:extLst>
              <a:ext uri="{FF2B5EF4-FFF2-40B4-BE49-F238E27FC236}">
                <a16:creationId xmlns:a16="http://schemas.microsoft.com/office/drawing/2014/main" id="{FBD4C3E4-2D02-E647-B206-CE344DFEC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76515D-D1A4-4142-A796-5B06EBB49F9A}"/>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10" name="Picture 9">
            <a:extLst>
              <a:ext uri="{FF2B5EF4-FFF2-40B4-BE49-F238E27FC236}">
                <a16:creationId xmlns:a16="http://schemas.microsoft.com/office/drawing/2014/main" id="{5BD3810B-085E-434E-9B49-078F04CAE2AB}"/>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237567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C584-FDDC-9A47-B4A7-FB697C615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B6547-9447-1E43-82DE-D5E6F528CA48}"/>
              </a:ext>
            </a:extLst>
          </p:cNvPr>
          <p:cNvSpPr>
            <a:spLocks noGrp="1"/>
          </p:cNvSpPr>
          <p:nvPr>
            <p:ph type="dt" sz="half" idx="10"/>
          </p:nvPr>
        </p:nvSpPr>
        <p:spPr>
          <a:xfrm>
            <a:off x="838200" y="6356350"/>
            <a:ext cx="2743200" cy="365125"/>
          </a:xfrm>
          <a:prstGeom prst="rect">
            <a:avLst/>
          </a:prstGeom>
        </p:spPr>
        <p:txBody>
          <a:bodyPr/>
          <a:lstStyle/>
          <a:p>
            <a:fld id="{D1E84A30-C358-C147-A41F-F55C267682D5}" type="datetime1">
              <a:rPr lang="en-US" smtClean="0"/>
              <a:t>10/25/19</a:t>
            </a:fld>
            <a:endParaRPr lang="en-US"/>
          </a:p>
        </p:txBody>
      </p:sp>
      <p:sp>
        <p:nvSpPr>
          <p:cNvPr id="4" name="Footer Placeholder 3">
            <a:extLst>
              <a:ext uri="{FF2B5EF4-FFF2-40B4-BE49-F238E27FC236}">
                <a16:creationId xmlns:a16="http://schemas.microsoft.com/office/drawing/2014/main" id="{99B0A8CB-BF49-F347-AD40-3FDE96563D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9E76E3-0021-714C-A4C2-8CB656CAB26C}"/>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6" name="Picture 5">
            <a:extLst>
              <a:ext uri="{FF2B5EF4-FFF2-40B4-BE49-F238E27FC236}">
                <a16:creationId xmlns:a16="http://schemas.microsoft.com/office/drawing/2014/main" id="{8C6DC13C-DFFA-F741-A2E2-6070E285EB4F}"/>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313996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3EF06-58DB-214F-8446-B30B8B67BFA7}"/>
              </a:ext>
            </a:extLst>
          </p:cNvPr>
          <p:cNvSpPr>
            <a:spLocks noGrp="1"/>
          </p:cNvSpPr>
          <p:nvPr>
            <p:ph type="dt" sz="half" idx="10"/>
          </p:nvPr>
        </p:nvSpPr>
        <p:spPr>
          <a:xfrm>
            <a:off x="838200" y="6356350"/>
            <a:ext cx="2743200" cy="365125"/>
          </a:xfrm>
          <a:prstGeom prst="rect">
            <a:avLst/>
          </a:prstGeom>
        </p:spPr>
        <p:txBody>
          <a:bodyPr/>
          <a:lstStyle/>
          <a:p>
            <a:fld id="{D7C3511A-B925-254B-87D7-81E2092041B1}" type="datetime1">
              <a:rPr lang="en-US" smtClean="0"/>
              <a:t>10/25/19</a:t>
            </a:fld>
            <a:endParaRPr lang="en-US"/>
          </a:p>
        </p:txBody>
      </p:sp>
      <p:sp>
        <p:nvSpPr>
          <p:cNvPr id="3" name="Footer Placeholder 2">
            <a:extLst>
              <a:ext uri="{FF2B5EF4-FFF2-40B4-BE49-F238E27FC236}">
                <a16:creationId xmlns:a16="http://schemas.microsoft.com/office/drawing/2014/main" id="{84C1246C-BDC0-6445-8B03-95AB297824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BBECB2-29F4-804D-8700-4A7A0FB00D76}"/>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5" name="Picture 4">
            <a:extLst>
              <a:ext uri="{FF2B5EF4-FFF2-40B4-BE49-F238E27FC236}">
                <a16:creationId xmlns:a16="http://schemas.microsoft.com/office/drawing/2014/main" id="{63A199A5-1757-8F4F-8518-5C12355894EA}"/>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260302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438A-2999-794C-928C-F42EB92D7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38ABB1-529F-004A-A412-380A038E89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B7026-B074-024A-B3FA-B00D9B7BB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2E3B0-8201-0A49-8344-61BC70195D38}"/>
              </a:ext>
            </a:extLst>
          </p:cNvPr>
          <p:cNvSpPr>
            <a:spLocks noGrp="1"/>
          </p:cNvSpPr>
          <p:nvPr>
            <p:ph type="dt" sz="half" idx="10"/>
          </p:nvPr>
        </p:nvSpPr>
        <p:spPr>
          <a:xfrm>
            <a:off x="838200" y="6356350"/>
            <a:ext cx="2743200" cy="365125"/>
          </a:xfrm>
          <a:prstGeom prst="rect">
            <a:avLst/>
          </a:prstGeom>
        </p:spPr>
        <p:txBody>
          <a:bodyPr/>
          <a:lstStyle/>
          <a:p>
            <a:fld id="{BBBCB20D-D61C-FC43-ABCB-14CA20B33EFD}" type="datetime1">
              <a:rPr lang="en-US" smtClean="0"/>
              <a:t>10/25/19</a:t>
            </a:fld>
            <a:endParaRPr lang="en-US"/>
          </a:p>
        </p:txBody>
      </p:sp>
      <p:sp>
        <p:nvSpPr>
          <p:cNvPr id="6" name="Footer Placeholder 5">
            <a:extLst>
              <a:ext uri="{FF2B5EF4-FFF2-40B4-BE49-F238E27FC236}">
                <a16:creationId xmlns:a16="http://schemas.microsoft.com/office/drawing/2014/main" id="{82DC35C5-9D51-6E40-9C5C-760A0F2CF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C682E-414A-A843-911B-660B70436030}"/>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8" name="Picture 7">
            <a:extLst>
              <a:ext uri="{FF2B5EF4-FFF2-40B4-BE49-F238E27FC236}">
                <a16:creationId xmlns:a16="http://schemas.microsoft.com/office/drawing/2014/main" id="{8B6B48A6-97D9-F14F-9A9D-F44E75265C04}"/>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254440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3CF1-340A-D648-84C8-BB63ABD14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A7EE0D-9B38-704E-B788-40169E26B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3FAA0A-F32C-C04B-9507-1AA3AEEC6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E448E-71FD-AD42-BD36-91D946F4D659}"/>
              </a:ext>
            </a:extLst>
          </p:cNvPr>
          <p:cNvSpPr>
            <a:spLocks noGrp="1"/>
          </p:cNvSpPr>
          <p:nvPr>
            <p:ph type="dt" sz="half" idx="10"/>
          </p:nvPr>
        </p:nvSpPr>
        <p:spPr>
          <a:xfrm>
            <a:off x="838200" y="6356350"/>
            <a:ext cx="2743200" cy="365125"/>
          </a:xfrm>
          <a:prstGeom prst="rect">
            <a:avLst/>
          </a:prstGeom>
        </p:spPr>
        <p:txBody>
          <a:bodyPr/>
          <a:lstStyle/>
          <a:p>
            <a:fld id="{EB880B1A-0CEA-1C43-B922-6DAEE4C82D27}" type="datetime1">
              <a:rPr lang="en-US" smtClean="0"/>
              <a:t>10/25/19</a:t>
            </a:fld>
            <a:endParaRPr lang="en-US"/>
          </a:p>
        </p:txBody>
      </p:sp>
      <p:sp>
        <p:nvSpPr>
          <p:cNvPr id="6" name="Footer Placeholder 5">
            <a:extLst>
              <a:ext uri="{FF2B5EF4-FFF2-40B4-BE49-F238E27FC236}">
                <a16:creationId xmlns:a16="http://schemas.microsoft.com/office/drawing/2014/main" id="{BA6AB2B4-8D5D-0A43-919F-99628D1E6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4A137-35E4-4040-94AD-D23227DE1557}"/>
              </a:ext>
            </a:extLst>
          </p:cNvPr>
          <p:cNvSpPr>
            <a:spLocks noGrp="1"/>
          </p:cNvSpPr>
          <p:nvPr>
            <p:ph type="sldNum" sz="quarter" idx="12"/>
          </p:nvPr>
        </p:nvSpPr>
        <p:spPr/>
        <p:txBody>
          <a:bodyPr/>
          <a:lstStyle/>
          <a:p>
            <a:fld id="{37B5496D-DAA3-D042-83A2-A7B34AA8F526}" type="slidenum">
              <a:rPr lang="en-US" smtClean="0"/>
              <a:t>‹#›</a:t>
            </a:fld>
            <a:endParaRPr lang="en-US"/>
          </a:p>
        </p:txBody>
      </p:sp>
      <p:pic>
        <p:nvPicPr>
          <p:cNvPr id="8" name="Picture 7">
            <a:extLst>
              <a:ext uri="{FF2B5EF4-FFF2-40B4-BE49-F238E27FC236}">
                <a16:creationId xmlns:a16="http://schemas.microsoft.com/office/drawing/2014/main" id="{EC94FB65-B732-F14D-A138-294683A234E9}"/>
              </a:ext>
            </a:extLst>
          </p:cNvPr>
          <p:cNvPicPr>
            <a:picLocks noChangeAspect="1"/>
          </p:cNvPicPr>
          <p:nvPr userDrawn="1"/>
        </p:nvPicPr>
        <p:blipFill rotWithShape="1">
          <a:blip r:embed="rId2"/>
          <a:srcRect l="17953" t="25326" r="19928" b="24393"/>
          <a:stretch/>
        </p:blipFill>
        <p:spPr>
          <a:xfrm>
            <a:off x="315308" y="5853839"/>
            <a:ext cx="1849820" cy="842236"/>
          </a:xfrm>
          <a:prstGeom prst="rect">
            <a:avLst/>
          </a:prstGeom>
        </p:spPr>
      </p:pic>
    </p:spTree>
    <p:extLst>
      <p:ext uri="{BB962C8B-B14F-4D97-AF65-F5344CB8AC3E}">
        <p14:creationId xmlns:p14="http://schemas.microsoft.com/office/powerpoint/2010/main" val="376038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B3E31F-537D-3A47-A8B6-EB2DB92D9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E21734-9D6B-A94C-BB30-C94DF3BD8E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A200D-3989-A646-B234-E97E31C4B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F5D85-5D4B-D34F-BD31-336DAAB5F83D}" type="datetime1">
              <a:rPr lang="en-US" smtClean="0"/>
              <a:t>10/25/19</a:t>
            </a:fld>
            <a:endParaRPr lang="en-US" dirty="0"/>
          </a:p>
        </p:txBody>
      </p:sp>
      <p:sp>
        <p:nvSpPr>
          <p:cNvPr id="5" name="Footer Placeholder 4">
            <a:extLst>
              <a:ext uri="{FF2B5EF4-FFF2-40B4-BE49-F238E27FC236}">
                <a16:creationId xmlns:a16="http://schemas.microsoft.com/office/drawing/2014/main" id="{CD2B0785-338D-6D47-9139-8A49F49766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8CC69B6-A3B5-F74E-B2DE-D1843976435C}"/>
              </a:ext>
            </a:extLst>
          </p:cNvPr>
          <p:cNvSpPr>
            <a:spLocks noGrp="1"/>
          </p:cNvSpPr>
          <p:nvPr>
            <p:ph type="sldNum" sz="quarter" idx="4"/>
          </p:nvPr>
        </p:nvSpPr>
        <p:spPr>
          <a:xfrm>
            <a:off x="9228668" y="6356350"/>
            <a:ext cx="2743200" cy="365125"/>
          </a:xfrm>
          <a:prstGeom prst="rect">
            <a:avLst/>
          </a:prstGeom>
        </p:spPr>
        <p:txBody>
          <a:bodyPr vert="horz" lIns="91440" tIns="45720" rIns="91440" bIns="45720" rtlCol="0" anchor="ctr"/>
          <a:lstStyle>
            <a:lvl1pPr algn="r">
              <a:defRPr sz="1800">
                <a:solidFill>
                  <a:schemeClr val="tx1"/>
                </a:solidFill>
              </a:defRPr>
            </a:lvl1pPr>
          </a:lstStyle>
          <a:p>
            <a:fld id="{37B5496D-DAA3-D042-83A2-A7B34AA8F526}" type="slidenum">
              <a:rPr lang="en-US" smtClean="0"/>
              <a:pPr/>
              <a:t>‹#›</a:t>
            </a:fld>
            <a:endParaRPr lang="en-US" dirty="0"/>
          </a:p>
        </p:txBody>
      </p:sp>
    </p:spTree>
    <p:extLst>
      <p:ext uri="{BB962C8B-B14F-4D97-AF65-F5344CB8AC3E}">
        <p14:creationId xmlns:p14="http://schemas.microsoft.com/office/powerpoint/2010/main" val="250325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l.acm.org/citation.cfm?id=329571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jmlr.org/papers/volume2/bousquet02a/bousquet02a.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arxiv.org/abs/1005.2243"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rxiv.org/pdf/1703.0081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arxiv.org/abs/1703.11008"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arxiv.org/abs/1710.05468" TargetMode="External"/><Relationship Id="rId2" Type="http://schemas.openxmlformats.org/officeDocument/2006/relationships/hyperlink" Target="https://arxiv.org/abs/1802.07426"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rxiv.org/pdf/1804.05862.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arxiv.org/abs/1710.06451"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rxiv.org/abs/1712.00409" TargetMode="External"/><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C524-9D13-5B49-B501-01EA25BF2DA9}"/>
              </a:ext>
            </a:extLst>
          </p:cNvPr>
          <p:cNvSpPr>
            <a:spLocks noGrp="1"/>
          </p:cNvSpPr>
          <p:nvPr>
            <p:ph type="ctrTitle"/>
          </p:nvPr>
        </p:nvSpPr>
        <p:spPr>
          <a:xfrm>
            <a:off x="1524000" y="2024063"/>
            <a:ext cx="9144000" cy="2387600"/>
          </a:xfrm>
        </p:spPr>
        <p:txBody>
          <a:bodyPr>
            <a:normAutofit/>
          </a:bodyPr>
          <a:lstStyle/>
          <a:p>
            <a:r>
              <a:rPr lang="en-US" sz="4400" dirty="0"/>
              <a:t>Experiments in Deep Learning Scaling:</a:t>
            </a:r>
            <a:br>
              <a:rPr lang="en-US" sz="4400" dirty="0"/>
            </a:br>
            <a:r>
              <a:rPr lang="en-US" sz="4400" dirty="0"/>
              <a:t>It is Predictable, Empirically</a:t>
            </a:r>
            <a:endParaRPr lang="en-US" sz="3600" dirty="0"/>
          </a:p>
        </p:txBody>
      </p:sp>
      <p:sp>
        <p:nvSpPr>
          <p:cNvPr id="3" name="Subtitle 2">
            <a:extLst>
              <a:ext uri="{FF2B5EF4-FFF2-40B4-BE49-F238E27FC236}">
                <a16:creationId xmlns:a16="http://schemas.microsoft.com/office/drawing/2014/main" id="{1F02F718-6280-9F4A-ACEF-5E7389BDA21C}"/>
              </a:ext>
            </a:extLst>
          </p:cNvPr>
          <p:cNvSpPr>
            <a:spLocks noGrp="1"/>
          </p:cNvSpPr>
          <p:nvPr>
            <p:ph type="subTitle" idx="1"/>
          </p:nvPr>
        </p:nvSpPr>
        <p:spPr>
          <a:xfrm>
            <a:off x="1524000" y="4503738"/>
            <a:ext cx="9144000" cy="1655762"/>
          </a:xfrm>
        </p:spPr>
        <p:txBody>
          <a:bodyPr>
            <a:normAutofit fontScale="92500" lnSpcReduction="10000"/>
          </a:bodyPr>
          <a:lstStyle/>
          <a:p>
            <a:pPr algn="l">
              <a:lnSpc>
                <a:spcPct val="100000"/>
              </a:lnSpc>
              <a:spcBef>
                <a:spcPts val="0"/>
              </a:spcBef>
            </a:pPr>
            <a:r>
              <a:rPr lang="en-US" dirty="0">
                <a:solidFill>
                  <a:schemeClr val="tx1">
                    <a:lumMod val="50000"/>
                    <a:lumOff val="50000"/>
                  </a:schemeClr>
                </a:solidFill>
              </a:rPr>
              <a:t>					</a:t>
            </a:r>
            <a:r>
              <a:rPr lang="en-US" dirty="0"/>
              <a:t>Joel Hestness</a:t>
            </a:r>
          </a:p>
          <a:p>
            <a:pPr algn="l">
              <a:lnSpc>
                <a:spcPct val="100000"/>
              </a:lnSpc>
              <a:spcBef>
                <a:spcPts val="0"/>
              </a:spcBef>
            </a:pPr>
            <a:r>
              <a:rPr lang="en-US" dirty="0">
                <a:solidFill>
                  <a:schemeClr val="tx1">
                    <a:lumMod val="50000"/>
                    <a:lumOff val="50000"/>
                  </a:schemeClr>
                </a:solidFill>
              </a:rPr>
              <a:t>					Senior Research Scientist</a:t>
            </a:r>
          </a:p>
          <a:p>
            <a:pPr algn="l">
              <a:lnSpc>
                <a:spcPct val="100000"/>
              </a:lnSpc>
              <a:spcBef>
                <a:spcPts val="0"/>
              </a:spcBef>
            </a:pPr>
            <a:r>
              <a:rPr lang="en-US" dirty="0">
                <a:solidFill>
                  <a:schemeClr val="tx1">
                    <a:lumMod val="50000"/>
                    <a:lumOff val="50000"/>
                  </a:schemeClr>
                </a:solidFill>
              </a:rPr>
              <a:t>					</a:t>
            </a:r>
            <a:r>
              <a:rPr lang="en-US" dirty="0" err="1">
                <a:solidFill>
                  <a:schemeClr val="tx1">
                    <a:lumMod val="50000"/>
                    <a:lumOff val="50000"/>
                  </a:schemeClr>
                </a:solidFill>
              </a:rPr>
              <a:t>joel@cerebras.net</a:t>
            </a:r>
            <a:endParaRPr lang="en-US" dirty="0">
              <a:solidFill>
                <a:schemeClr val="tx1">
                  <a:lumMod val="50000"/>
                  <a:lumOff val="50000"/>
                </a:schemeClr>
              </a:solidFill>
            </a:endParaRPr>
          </a:p>
          <a:p>
            <a:pPr algn="l">
              <a:lnSpc>
                <a:spcPct val="100000"/>
              </a:lnSpc>
              <a:spcBef>
                <a:spcPts val="0"/>
              </a:spcBef>
            </a:pPr>
            <a:endParaRPr lang="en-US" dirty="0">
              <a:solidFill>
                <a:schemeClr val="tx1">
                  <a:lumMod val="50000"/>
                  <a:lumOff val="50000"/>
                </a:schemeClr>
              </a:solidFill>
            </a:endParaRPr>
          </a:p>
          <a:p>
            <a:pPr>
              <a:lnSpc>
                <a:spcPct val="100000"/>
              </a:lnSpc>
              <a:spcBef>
                <a:spcPts val="0"/>
              </a:spcBef>
            </a:pPr>
            <a:r>
              <a:rPr lang="en-US" dirty="0">
                <a:solidFill>
                  <a:schemeClr val="tx1">
                    <a:lumMod val="50000"/>
                    <a:lumOff val="50000"/>
                  </a:schemeClr>
                </a:solidFill>
              </a:rPr>
              <a:t>Friday, Oct. 25, 2019</a:t>
            </a:r>
          </a:p>
        </p:txBody>
      </p:sp>
      <p:pic>
        <p:nvPicPr>
          <p:cNvPr id="6" name="Picture 5">
            <a:extLst>
              <a:ext uri="{FF2B5EF4-FFF2-40B4-BE49-F238E27FC236}">
                <a16:creationId xmlns:a16="http://schemas.microsoft.com/office/drawing/2014/main" id="{6178BC36-484C-D342-95B3-4445D1FE7432}"/>
              </a:ext>
            </a:extLst>
          </p:cNvPr>
          <p:cNvPicPr>
            <a:picLocks noChangeAspect="1"/>
          </p:cNvPicPr>
          <p:nvPr/>
        </p:nvPicPr>
        <p:blipFill rotWithShape="1">
          <a:blip r:embed="rId3"/>
          <a:srcRect l="12222" t="27223" r="12508" b="29259"/>
          <a:stretch/>
        </p:blipFill>
        <p:spPr>
          <a:xfrm>
            <a:off x="3647210" y="4500563"/>
            <a:ext cx="2207490" cy="986236"/>
          </a:xfrm>
          <a:prstGeom prst="rect">
            <a:avLst/>
          </a:prstGeom>
        </p:spPr>
      </p:pic>
    </p:spTree>
    <p:extLst>
      <p:ext uri="{BB962C8B-B14F-4D97-AF65-F5344CB8AC3E}">
        <p14:creationId xmlns:p14="http://schemas.microsoft.com/office/powerpoint/2010/main" val="363028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does accuracy scale with data?</a:t>
            </a: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879764" y="1447800"/>
                <a:ext cx="4643582" cy="5029200"/>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Neural Machine Translation</a:t>
                </a:r>
              </a:p>
              <a:p>
                <a:r>
                  <a:rPr lang="en-US" sz="2800" dirty="0">
                    <a:solidFill>
                      <a:schemeClr val="tx1"/>
                    </a:solidFill>
                  </a:rPr>
                  <a:t>Text-to-text</a:t>
                </a:r>
              </a:p>
              <a:p>
                <a:r>
                  <a:rPr lang="en-US" sz="2800" dirty="0">
                    <a:solidFill>
                      <a:schemeClr val="tx1"/>
                    </a:solidFill>
                  </a:rPr>
                  <a:t>German to English (WMT16)</a:t>
                </a:r>
              </a:p>
              <a:p>
                <a:r>
                  <a:rPr lang="en-US" sz="2800" dirty="0">
                    <a:solidFill>
                      <a:schemeClr val="tx1"/>
                    </a:solidFill>
                  </a:rPr>
                  <a:t>Scale training set size</a:t>
                </a:r>
              </a:p>
              <a:p>
                <a:pPr marL="0" indent="0">
                  <a:buNone/>
                </a:pPr>
                <a:endParaRPr lang="en-US" sz="2800" dirty="0">
                  <a:solidFill>
                    <a:schemeClr val="tx1"/>
                  </a:solidFill>
                </a:endParaRPr>
              </a:p>
              <a:p>
                <a:pPr marL="0" indent="0">
                  <a:buNone/>
                </a:pPr>
                <a:endParaRPr lang="en-US" sz="2800" dirty="0">
                  <a:solidFill>
                    <a:schemeClr val="tx1"/>
                  </a:solidFill>
                </a:endParaRPr>
              </a:p>
              <a:p>
                <a:pPr marL="0" indent="0">
                  <a:buNone/>
                </a:pPr>
                <a:r>
                  <a:rPr lang="en-US" sz="2800" dirty="0">
                    <a:solidFill>
                      <a:schemeClr val="tx1"/>
                    </a:solidFill>
                  </a:rPr>
                  <a:t>Results follow power-law</a:t>
                </a:r>
                <a:r>
                  <a:rPr lang="mr-IN" sz="2800" dirty="0">
                    <a:solidFill>
                      <a:schemeClr val="tx1"/>
                    </a:solidFill>
                  </a:rPr>
                  <a:t>…</a:t>
                </a:r>
                <a:endParaRPr lang="en-US" sz="2800" dirty="0">
                  <a:solidFill>
                    <a:schemeClr val="tx1"/>
                  </a:solidFill>
                </a:endParaRPr>
              </a:p>
              <a:p>
                <a:r>
                  <a:rPr lang="en-US" sz="2800" dirty="0">
                    <a:solidFill>
                      <a:schemeClr val="tx1"/>
                    </a:solidFill>
                  </a:rPr>
                  <a:t>Exponent is not </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𝛽</m:t>
                    </m:r>
                  </m:oMath>
                </a14:m>
                <a:r>
                  <a:rPr lang="en-US" sz="2800" b="1" i="1" dirty="0">
                    <a:solidFill>
                      <a:schemeClr val="tx1"/>
                    </a:solidFill>
                  </a:rPr>
                  <a:t> = -</a:t>
                </a:r>
                <a:r>
                  <a:rPr lang="en-US" sz="2800" dirty="0">
                    <a:solidFill>
                      <a:schemeClr val="tx1"/>
                    </a:solidFill>
                  </a:rPr>
                  <a:t>0.5</a:t>
                </a:r>
              </a:p>
              <a:p>
                <a:endParaRPr lang="en-US" sz="2800" dirty="0">
                  <a:solidFill>
                    <a:schemeClr val="tx1"/>
                  </a:solidFill>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879764" y="1447800"/>
                <a:ext cx="4643582" cy="5029200"/>
              </a:xfrm>
              <a:prstGeom prst="rect">
                <a:avLst/>
              </a:prstGeom>
              <a:blipFill>
                <a:blip r:embed="rId3"/>
                <a:stretch>
                  <a:fillRect l="-2452" t="-1763"/>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5227" y="929641"/>
            <a:ext cx="6643452" cy="4982589"/>
          </a:xfrm>
          <a:prstGeom prst="rect">
            <a:avLst/>
          </a:prstGeom>
        </p:spPr>
      </p:pic>
      <p:sp>
        <p:nvSpPr>
          <p:cNvPr id="12" name="Slide Number Placeholder 11">
            <a:extLst>
              <a:ext uri="{FF2B5EF4-FFF2-40B4-BE49-F238E27FC236}">
                <a16:creationId xmlns:a16="http://schemas.microsoft.com/office/drawing/2014/main" id="{E99461E9-E538-DF4B-96C9-D07B59AB5408}"/>
              </a:ext>
            </a:extLst>
          </p:cNvPr>
          <p:cNvSpPr>
            <a:spLocks noGrp="1"/>
          </p:cNvSpPr>
          <p:nvPr>
            <p:ph type="sldNum" sz="quarter" idx="12"/>
          </p:nvPr>
        </p:nvSpPr>
        <p:spPr/>
        <p:txBody>
          <a:bodyPr/>
          <a:lstStyle/>
          <a:p>
            <a:fld id="{37B5496D-DAA3-D042-83A2-A7B34AA8F526}" type="slidenum">
              <a:rPr lang="en-US" smtClean="0"/>
              <a:t>10</a:t>
            </a:fld>
            <a:endParaRPr lang="en-US" dirty="0"/>
          </a:p>
        </p:txBody>
      </p:sp>
    </p:spTree>
    <p:extLst>
      <p:ext uri="{BB962C8B-B14F-4D97-AF65-F5344CB8AC3E}">
        <p14:creationId xmlns:p14="http://schemas.microsoft.com/office/powerpoint/2010/main" val="210286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Best-fit learning curve</a:t>
            </a: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846510" y="1447800"/>
                <a:ext cx="4424463" cy="5029200"/>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Neural Machine Translation</a:t>
                </a:r>
              </a:p>
              <a:p>
                <a:pPr marL="0" indent="0">
                  <a:buNone/>
                </a:pPr>
                <a:endParaRPr lang="en-US" sz="2800" dirty="0">
                  <a:solidFill>
                    <a:schemeClr val="tx1"/>
                  </a:solidFill>
                </a:endParaRPr>
              </a:p>
              <a:p>
                <a:pPr marL="0" indent="0">
                  <a:buNone/>
                </a:pPr>
                <a:r>
                  <a:rPr lang="en-US" sz="2800" dirty="0">
                    <a:solidFill>
                      <a:schemeClr val="tx1"/>
                    </a:solidFill>
                  </a:rPr>
                  <a:t>In practice</a:t>
                </a:r>
                <a:r>
                  <a:rPr lang="mr-IN" sz="2800" dirty="0">
                    <a:solidFill>
                      <a:schemeClr val="tx1"/>
                    </a:solidFill>
                  </a:rPr>
                  <a:t>…</a:t>
                </a:r>
                <a:endParaRPr lang="en-US" sz="2800" dirty="0">
                  <a:solidFill>
                    <a:schemeClr val="tx1"/>
                  </a:solidFill>
                </a:endParaRPr>
              </a:p>
              <a:p>
                <a:r>
                  <a:rPr lang="en-US" sz="2800" dirty="0">
                    <a:solidFill>
                      <a:schemeClr val="tx1"/>
                    </a:solidFill>
                  </a:rPr>
                  <a:t>Want best model for each training set size</a:t>
                </a:r>
              </a:p>
              <a:p>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𝛽</m:t>
                    </m:r>
                  </m:oMath>
                </a14:m>
                <a:r>
                  <a:rPr lang="en-US" sz="2800" b="1" i="1" dirty="0">
                    <a:solidFill>
                      <a:schemeClr val="tx1"/>
                    </a:solidFill>
                  </a:rPr>
                  <a:t> = -</a:t>
                </a:r>
                <a:r>
                  <a:rPr lang="en-US" sz="2800" dirty="0">
                    <a:solidFill>
                      <a:schemeClr val="tx1"/>
                    </a:solidFill>
                  </a:rPr>
                  <a:t>0.128!</a:t>
                </a:r>
              </a:p>
              <a:p>
                <a:pPr lvl="1"/>
                <a:r>
                  <a:rPr lang="en-US" sz="2633" dirty="0" err="1">
                    <a:solidFill>
                      <a:schemeClr val="tx1"/>
                    </a:solidFill>
                  </a:rPr>
                  <a:t>Quartically</a:t>
                </a:r>
                <a:r>
                  <a:rPr lang="en-US" sz="2633" dirty="0">
                    <a:solidFill>
                      <a:schemeClr val="tx1"/>
                    </a:solidFill>
                  </a:rPr>
                  <a:t> poorer scaling compared to theoretical predictions</a:t>
                </a:r>
              </a:p>
              <a:p>
                <a:endParaRPr lang="en-US" sz="2800" dirty="0">
                  <a:solidFill>
                    <a:schemeClr val="tx1"/>
                  </a:solidFill>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846510" y="1447800"/>
                <a:ext cx="4424463" cy="5029200"/>
              </a:xfrm>
              <a:prstGeom prst="rect">
                <a:avLst/>
              </a:prstGeom>
              <a:blipFill>
                <a:blip r:embed="rId3"/>
                <a:stretch>
                  <a:fillRect l="-2865" t="-1763" r="-2006"/>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2887" y="934720"/>
            <a:ext cx="6648027" cy="4986021"/>
          </a:xfrm>
          <a:prstGeom prst="rect">
            <a:avLst/>
          </a:prstGeom>
        </p:spPr>
      </p:pic>
      <p:sp>
        <p:nvSpPr>
          <p:cNvPr id="12" name="Slide Number Placeholder 11">
            <a:extLst>
              <a:ext uri="{FF2B5EF4-FFF2-40B4-BE49-F238E27FC236}">
                <a16:creationId xmlns:a16="http://schemas.microsoft.com/office/drawing/2014/main" id="{639E0900-806F-BA42-AC5A-63B24F31F817}"/>
              </a:ext>
            </a:extLst>
          </p:cNvPr>
          <p:cNvSpPr>
            <a:spLocks noGrp="1"/>
          </p:cNvSpPr>
          <p:nvPr>
            <p:ph type="sldNum" sz="quarter" idx="12"/>
          </p:nvPr>
        </p:nvSpPr>
        <p:spPr/>
        <p:txBody>
          <a:bodyPr/>
          <a:lstStyle/>
          <a:p>
            <a:fld id="{37B5496D-DAA3-D042-83A2-A7B34AA8F526}" type="slidenum">
              <a:rPr lang="en-US" smtClean="0"/>
              <a:t>11</a:t>
            </a:fld>
            <a:endParaRPr lang="en-US" dirty="0"/>
          </a:p>
        </p:txBody>
      </p:sp>
    </p:spTree>
    <p:extLst>
      <p:ext uri="{BB962C8B-B14F-4D97-AF65-F5344CB8AC3E}">
        <p14:creationId xmlns:p14="http://schemas.microsoft.com/office/powerpoint/2010/main" val="42564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6442-BDB5-5142-97BE-4A6D7A4B98DE}"/>
              </a:ext>
            </a:extLst>
          </p:cNvPr>
          <p:cNvSpPr>
            <a:spLocks noGrp="1"/>
          </p:cNvSpPr>
          <p:nvPr>
            <p:ph type="title"/>
          </p:nvPr>
        </p:nvSpPr>
        <p:spPr/>
        <p:txBody>
          <a:bodyPr/>
          <a:lstStyle/>
          <a:p>
            <a:r>
              <a:rPr lang="en-US" dirty="0"/>
              <a:t>Best-fit learning curves</a:t>
            </a:r>
          </a:p>
        </p:txBody>
      </p:sp>
      <p:sp>
        <p:nvSpPr>
          <p:cNvPr id="4" name="Slide Number Placeholder 3">
            <a:extLst>
              <a:ext uri="{FF2B5EF4-FFF2-40B4-BE49-F238E27FC236}">
                <a16:creationId xmlns:a16="http://schemas.microsoft.com/office/drawing/2014/main" id="{8EABC6E8-47DA-0443-9ECC-25993D388907}"/>
              </a:ext>
            </a:extLst>
          </p:cNvPr>
          <p:cNvSpPr>
            <a:spLocks noGrp="1"/>
          </p:cNvSpPr>
          <p:nvPr>
            <p:ph type="sldNum" sz="quarter" idx="12"/>
          </p:nvPr>
        </p:nvSpPr>
        <p:spPr/>
        <p:txBody>
          <a:bodyPr/>
          <a:lstStyle/>
          <a:p>
            <a:fld id="{37B5496D-DAA3-D042-83A2-A7B34AA8F526}" type="slidenum">
              <a:rPr lang="en-US" smtClean="0"/>
              <a:t>12</a:t>
            </a:fld>
            <a:endParaRPr lang="en-US" dirty="0"/>
          </a:p>
        </p:txBody>
      </p:sp>
      <p:grpSp>
        <p:nvGrpSpPr>
          <p:cNvPr id="5" name="Group 4">
            <a:extLst>
              <a:ext uri="{FF2B5EF4-FFF2-40B4-BE49-F238E27FC236}">
                <a16:creationId xmlns:a16="http://schemas.microsoft.com/office/drawing/2014/main" id="{072752F6-EBAE-9D4C-A7D0-3B3F56289537}"/>
              </a:ext>
            </a:extLst>
          </p:cNvPr>
          <p:cNvGrpSpPr/>
          <p:nvPr/>
        </p:nvGrpSpPr>
        <p:grpSpPr>
          <a:xfrm>
            <a:off x="563879" y="1499070"/>
            <a:ext cx="5842000" cy="4478989"/>
            <a:chOff x="563879" y="1767840"/>
            <a:chExt cx="5842000" cy="4478989"/>
          </a:xfrm>
        </p:grpSpPr>
        <p:pic>
          <p:nvPicPr>
            <p:cNvPr id="6" name="Picture 5">
              <a:extLst>
                <a:ext uri="{FF2B5EF4-FFF2-40B4-BE49-F238E27FC236}">
                  <a16:creationId xmlns:a16="http://schemas.microsoft.com/office/drawing/2014/main" id="{97C5F57F-A357-C04A-A6E2-88BEBC3E4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 y="1865329"/>
              <a:ext cx="5842000" cy="4381500"/>
            </a:xfrm>
            <a:prstGeom prst="rect">
              <a:avLst/>
            </a:prstGeom>
          </p:spPr>
        </p:pic>
        <p:sp>
          <p:nvSpPr>
            <p:cNvPr id="7" name="TextBox 6">
              <a:extLst>
                <a:ext uri="{FF2B5EF4-FFF2-40B4-BE49-F238E27FC236}">
                  <a16:creationId xmlns:a16="http://schemas.microsoft.com/office/drawing/2014/main" id="{3B2A2169-66BD-4942-BFB6-8B24E7C136A4}"/>
                </a:ext>
              </a:extLst>
            </p:cNvPr>
            <p:cNvSpPr txBox="1"/>
            <p:nvPr/>
          </p:nvSpPr>
          <p:spPr>
            <a:xfrm>
              <a:off x="1285239" y="1767840"/>
              <a:ext cx="4399280" cy="584775"/>
            </a:xfrm>
            <a:prstGeom prst="rect">
              <a:avLst/>
            </a:prstGeom>
            <a:noFill/>
          </p:spPr>
          <p:txBody>
            <a:bodyPr wrap="square" rtlCol="0">
              <a:spAutoFit/>
            </a:bodyPr>
            <a:lstStyle/>
            <a:p>
              <a:pPr algn="ctr"/>
              <a:r>
                <a:rPr lang="en-US" sz="3200" dirty="0"/>
                <a:t>Word Language Models</a:t>
              </a:r>
            </a:p>
          </p:txBody>
        </p:sp>
      </p:grpSp>
      <p:grpSp>
        <p:nvGrpSpPr>
          <p:cNvPr id="8" name="Group 7">
            <a:extLst>
              <a:ext uri="{FF2B5EF4-FFF2-40B4-BE49-F238E27FC236}">
                <a16:creationId xmlns:a16="http://schemas.microsoft.com/office/drawing/2014/main" id="{A483279C-2631-B84A-9FF2-471E894472C4}"/>
              </a:ext>
            </a:extLst>
          </p:cNvPr>
          <p:cNvGrpSpPr/>
          <p:nvPr/>
        </p:nvGrpSpPr>
        <p:grpSpPr>
          <a:xfrm>
            <a:off x="6151880" y="1499070"/>
            <a:ext cx="5842000" cy="4478989"/>
            <a:chOff x="5969000" y="1767840"/>
            <a:chExt cx="5842000" cy="4478989"/>
          </a:xfrm>
        </p:grpSpPr>
        <p:pic>
          <p:nvPicPr>
            <p:cNvPr id="9" name="Picture 8">
              <a:extLst>
                <a:ext uri="{FF2B5EF4-FFF2-40B4-BE49-F238E27FC236}">
                  <a16:creationId xmlns:a16="http://schemas.microsoft.com/office/drawing/2014/main" id="{7A26D792-5AC1-DC48-98C3-A1C87C99B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0" y="1865329"/>
              <a:ext cx="5842000" cy="4381500"/>
            </a:xfrm>
            <a:prstGeom prst="rect">
              <a:avLst/>
            </a:prstGeom>
          </p:spPr>
        </p:pic>
        <p:sp>
          <p:nvSpPr>
            <p:cNvPr id="10" name="TextBox 9">
              <a:extLst>
                <a:ext uri="{FF2B5EF4-FFF2-40B4-BE49-F238E27FC236}">
                  <a16:creationId xmlns:a16="http://schemas.microsoft.com/office/drawing/2014/main" id="{050AD0BD-12D0-7542-B2E4-7DA0C04E9FED}"/>
                </a:ext>
              </a:extLst>
            </p:cNvPr>
            <p:cNvSpPr txBox="1"/>
            <p:nvPr/>
          </p:nvSpPr>
          <p:spPr>
            <a:xfrm>
              <a:off x="6690360" y="1767840"/>
              <a:ext cx="4399280" cy="584775"/>
            </a:xfrm>
            <a:prstGeom prst="rect">
              <a:avLst/>
            </a:prstGeom>
            <a:noFill/>
          </p:spPr>
          <p:txBody>
            <a:bodyPr wrap="square" rtlCol="0">
              <a:spAutoFit/>
            </a:bodyPr>
            <a:lstStyle/>
            <a:p>
              <a:pPr algn="ctr"/>
              <a:r>
                <a:rPr lang="en-US" sz="3200" dirty="0"/>
                <a:t>Char Language Models</a:t>
              </a:r>
            </a:p>
          </p:txBody>
        </p:sp>
      </p:grpSp>
    </p:spTree>
    <p:extLst>
      <p:ext uri="{BB962C8B-B14F-4D97-AF65-F5344CB8AC3E}">
        <p14:creationId xmlns:p14="http://schemas.microsoft.com/office/powerpoint/2010/main" val="10858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0D64-2853-364B-94A4-390F006FD440}"/>
              </a:ext>
            </a:extLst>
          </p:cNvPr>
          <p:cNvSpPr>
            <a:spLocks noGrp="1"/>
          </p:cNvSpPr>
          <p:nvPr>
            <p:ph type="title"/>
          </p:nvPr>
        </p:nvSpPr>
        <p:spPr/>
        <p:txBody>
          <a:bodyPr/>
          <a:lstStyle/>
          <a:p>
            <a:r>
              <a:rPr lang="en-US" dirty="0"/>
              <a:t>Best-fit learning curves</a:t>
            </a:r>
          </a:p>
        </p:txBody>
      </p:sp>
      <p:sp>
        <p:nvSpPr>
          <p:cNvPr id="4" name="Slide Number Placeholder 3">
            <a:extLst>
              <a:ext uri="{FF2B5EF4-FFF2-40B4-BE49-F238E27FC236}">
                <a16:creationId xmlns:a16="http://schemas.microsoft.com/office/drawing/2014/main" id="{B77FB52D-C027-AC42-9BDC-D9AED56A93F8}"/>
              </a:ext>
            </a:extLst>
          </p:cNvPr>
          <p:cNvSpPr>
            <a:spLocks noGrp="1"/>
          </p:cNvSpPr>
          <p:nvPr>
            <p:ph type="sldNum" sz="quarter" idx="12"/>
          </p:nvPr>
        </p:nvSpPr>
        <p:spPr/>
        <p:txBody>
          <a:bodyPr/>
          <a:lstStyle/>
          <a:p>
            <a:fld id="{37B5496D-DAA3-D042-83A2-A7B34AA8F526}" type="slidenum">
              <a:rPr lang="en-US" smtClean="0"/>
              <a:t>13</a:t>
            </a:fld>
            <a:endParaRPr lang="en-US" dirty="0"/>
          </a:p>
        </p:txBody>
      </p:sp>
      <p:grpSp>
        <p:nvGrpSpPr>
          <p:cNvPr id="5" name="Group 4">
            <a:extLst>
              <a:ext uri="{FF2B5EF4-FFF2-40B4-BE49-F238E27FC236}">
                <a16:creationId xmlns:a16="http://schemas.microsoft.com/office/drawing/2014/main" id="{50FD49B7-766B-6444-8AA1-BE259B8F3B03}"/>
              </a:ext>
            </a:extLst>
          </p:cNvPr>
          <p:cNvGrpSpPr/>
          <p:nvPr/>
        </p:nvGrpSpPr>
        <p:grpSpPr>
          <a:xfrm>
            <a:off x="563879" y="1499070"/>
            <a:ext cx="5842000" cy="4478989"/>
            <a:chOff x="563879" y="1767840"/>
            <a:chExt cx="5842000" cy="4478989"/>
          </a:xfrm>
        </p:grpSpPr>
        <p:pic>
          <p:nvPicPr>
            <p:cNvPr id="6" name="Picture 5">
              <a:extLst>
                <a:ext uri="{FF2B5EF4-FFF2-40B4-BE49-F238E27FC236}">
                  <a16:creationId xmlns:a16="http://schemas.microsoft.com/office/drawing/2014/main" id="{D7739845-2E0C-844D-9C84-7D6EA4D98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 y="1865329"/>
              <a:ext cx="5842000" cy="4381500"/>
            </a:xfrm>
            <a:prstGeom prst="rect">
              <a:avLst/>
            </a:prstGeom>
          </p:spPr>
        </p:pic>
        <p:sp>
          <p:nvSpPr>
            <p:cNvPr id="7" name="TextBox 6">
              <a:extLst>
                <a:ext uri="{FF2B5EF4-FFF2-40B4-BE49-F238E27FC236}">
                  <a16:creationId xmlns:a16="http://schemas.microsoft.com/office/drawing/2014/main" id="{3AF0DCE4-8C56-F74A-950D-DE702D07C9C9}"/>
                </a:ext>
              </a:extLst>
            </p:cNvPr>
            <p:cNvSpPr txBox="1"/>
            <p:nvPr/>
          </p:nvSpPr>
          <p:spPr>
            <a:xfrm>
              <a:off x="1285239" y="1767840"/>
              <a:ext cx="4399280" cy="584775"/>
            </a:xfrm>
            <a:prstGeom prst="rect">
              <a:avLst/>
            </a:prstGeom>
            <a:noFill/>
          </p:spPr>
          <p:txBody>
            <a:bodyPr wrap="square" rtlCol="0">
              <a:spAutoFit/>
            </a:bodyPr>
            <a:lstStyle/>
            <a:p>
              <a:pPr algn="ctr"/>
              <a:r>
                <a:rPr lang="en-US" sz="3200" dirty="0"/>
                <a:t>Speech Recognition</a:t>
              </a:r>
            </a:p>
          </p:txBody>
        </p:sp>
      </p:grpSp>
      <p:grpSp>
        <p:nvGrpSpPr>
          <p:cNvPr id="8" name="Group 7">
            <a:extLst>
              <a:ext uri="{FF2B5EF4-FFF2-40B4-BE49-F238E27FC236}">
                <a16:creationId xmlns:a16="http://schemas.microsoft.com/office/drawing/2014/main" id="{E6091C0D-B854-EC43-9C9C-51F133B8E1B2}"/>
              </a:ext>
            </a:extLst>
          </p:cNvPr>
          <p:cNvGrpSpPr/>
          <p:nvPr/>
        </p:nvGrpSpPr>
        <p:grpSpPr>
          <a:xfrm>
            <a:off x="6151880" y="1499070"/>
            <a:ext cx="5842000" cy="4478989"/>
            <a:chOff x="5969000" y="1767840"/>
            <a:chExt cx="5842000" cy="4478989"/>
          </a:xfrm>
        </p:grpSpPr>
        <p:pic>
          <p:nvPicPr>
            <p:cNvPr id="9" name="Picture 8">
              <a:extLst>
                <a:ext uri="{FF2B5EF4-FFF2-40B4-BE49-F238E27FC236}">
                  <a16:creationId xmlns:a16="http://schemas.microsoft.com/office/drawing/2014/main" id="{6741B16E-6128-8045-9C53-DF85F24EE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00" y="1865329"/>
              <a:ext cx="5842000" cy="4381500"/>
            </a:xfrm>
            <a:prstGeom prst="rect">
              <a:avLst/>
            </a:prstGeom>
          </p:spPr>
        </p:pic>
        <p:sp>
          <p:nvSpPr>
            <p:cNvPr id="10" name="TextBox 9">
              <a:extLst>
                <a:ext uri="{FF2B5EF4-FFF2-40B4-BE49-F238E27FC236}">
                  <a16:creationId xmlns:a16="http://schemas.microsoft.com/office/drawing/2014/main" id="{A9C8F6CD-7A8F-4144-B3B6-4153CA55B068}"/>
                </a:ext>
              </a:extLst>
            </p:cNvPr>
            <p:cNvSpPr txBox="1"/>
            <p:nvPr/>
          </p:nvSpPr>
          <p:spPr>
            <a:xfrm>
              <a:off x="6690360" y="1767840"/>
              <a:ext cx="4399280" cy="584775"/>
            </a:xfrm>
            <a:prstGeom prst="rect">
              <a:avLst/>
            </a:prstGeom>
            <a:noFill/>
          </p:spPr>
          <p:txBody>
            <a:bodyPr wrap="square" rtlCol="0">
              <a:spAutoFit/>
            </a:bodyPr>
            <a:lstStyle/>
            <a:p>
              <a:pPr algn="ctr"/>
              <a:r>
                <a:rPr lang="en-US" sz="3200" dirty="0"/>
                <a:t>Image Classification</a:t>
              </a:r>
            </a:p>
          </p:txBody>
        </p:sp>
      </p:grpSp>
    </p:spTree>
    <p:extLst>
      <p:ext uri="{BB962C8B-B14F-4D97-AF65-F5344CB8AC3E}">
        <p14:creationId xmlns:p14="http://schemas.microsoft.com/office/powerpoint/2010/main" val="91154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D5E4E-6F8C-9247-B37C-136412BC66A5}"/>
              </a:ext>
            </a:extLst>
          </p:cNvPr>
          <p:cNvSpPr>
            <a:spLocks noGrp="1"/>
          </p:cNvSpPr>
          <p:nvPr>
            <p:ph type="title"/>
          </p:nvPr>
        </p:nvSpPr>
        <p:spPr/>
        <p:txBody>
          <a:bodyPr/>
          <a:lstStyle/>
          <a:p>
            <a:r>
              <a:rPr lang="en-US" dirty="0"/>
              <a:t>Real Application Learning Curves</a:t>
            </a:r>
          </a:p>
        </p:txBody>
      </p:sp>
      <p:sp>
        <p:nvSpPr>
          <p:cNvPr id="4" name="Slide Number Placeholder 3">
            <a:extLst>
              <a:ext uri="{FF2B5EF4-FFF2-40B4-BE49-F238E27FC236}">
                <a16:creationId xmlns:a16="http://schemas.microsoft.com/office/drawing/2014/main" id="{69B2020D-89DE-134B-8B9F-06FEA6BD9D34}"/>
              </a:ext>
            </a:extLst>
          </p:cNvPr>
          <p:cNvSpPr>
            <a:spLocks noGrp="1"/>
          </p:cNvSpPr>
          <p:nvPr>
            <p:ph type="sldNum" sz="quarter" idx="12"/>
          </p:nvPr>
        </p:nvSpPr>
        <p:spPr/>
        <p:txBody>
          <a:bodyPr/>
          <a:lstStyle/>
          <a:p>
            <a:fld id="{37B5496D-DAA3-D042-83A2-A7B34AA8F526}" type="slidenum">
              <a:rPr lang="en-US" smtClean="0"/>
              <a:t>14</a:t>
            </a:fld>
            <a:endParaRPr lang="en-US" dirty="0"/>
          </a:p>
        </p:txBody>
      </p:sp>
      <p:pic>
        <p:nvPicPr>
          <p:cNvPr id="5" name="Picture 4">
            <a:extLst>
              <a:ext uri="{FF2B5EF4-FFF2-40B4-BE49-F238E27FC236}">
                <a16:creationId xmlns:a16="http://schemas.microsoft.com/office/drawing/2014/main" id="{1E0DD7B1-2628-5F42-82CB-2235A845E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 y="921331"/>
            <a:ext cx="6985000" cy="5238750"/>
          </a:xfrm>
          <a:prstGeom prst="rect">
            <a:avLst/>
          </a:prstGeom>
        </p:spPr>
      </p:pic>
      <p:sp>
        <p:nvSpPr>
          <p:cNvPr id="6" name="Content Placeholder 2">
            <a:extLst>
              <a:ext uri="{FF2B5EF4-FFF2-40B4-BE49-F238E27FC236}">
                <a16:creationId xmlns:a16="http://schemas.microsoft.com/office/drawing/2014/main" id="{CBD44C0A-E128-674D-BD94-30084FF4808F}"/>
              </a:ext>
            </a:extLst>
          </p:cNvPr>
          <p:cNvSpPr txBox="1">
            <a:spLocks/>
          </p:cNvSpPr>
          <p:nvPr/>
        </p:nvSpPr>
        <p:spPr>
          <a:xfrm>
            <a:off x="6797040" y="1642690"/>
            <a:ext cx="4907063" cy="5029200"/>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Power-law region</a:t>
            </a:r>
          </a:p>
          <a:p>
            <a:r>
              <a:rPr lang="en-US" sz="2800" dirty="0">
                <a:solidFill>
                  <a:schemeClr val="tx1"/>
                </a:solidFill>
              </a:rPr>
              <a:t>Usually less steep than theoretical</a:t>
            </a:r>
          </a:p>
          <a:p>
            <a:r>
              <a:rPr lang="en-US" sz="2800" dirty="0">
                <a:solidFill>
                  <a:schemeClr val="tx1"/>
                </a:solidFill>
              </a:rPr>
              <a:t>Model changes only shift the curve</a:t>
            </a:r>
          </a:p>
          <a:p>
            <a:r>
              <a:rPr lang="en-US" sz="2800" dirty="0">
                <a:solidFill>
                  <a:schemeClr val="tx1"/>
                </a:solidFill>
              </a:rPr>
              <a:t>Optimizers only shift the curve</a:t>
            </a:r>
          </a:p>
          <a:p>
            <a:r>
              <a:rPr lang="en-US" sz="2800" dirty="0">
                <a:solidFill>
                  <a:schemeClr val="tx1"/>
                </a:solidFill>
              </a:rPr>
              <a:t>Exponent indicates the “difficulty” of the problems</a:t>
            </a:r>
          </a:p>
          <a:p>
            <a:pPr marL="0" indent="0">
              <a:buNone/>
            </a:pPr>
            <a:endParaRPr lang="en-US" sz="2800" dirty="0">
              <a:solidFill>
                <a:schemeClr val="tx1"/>
              </a:solidFill>
            </a:endParaRPr>
          </a:p>
          <a:p>
            <a:pPr marL="0" indent="0">
              <a:buNone/>
            </a:pPr>
            <a:endParaRPr lang="en-US" sz="2800" dirty="0">
              <a:solidFill>
                <a:schemeClr val="tx1"/>
              </a:solidFill>
            </a:endParaRPr>
          </a:p>
        </p:txBody>
      </p:sp>
    </p:spTree>
    <p:extLst>
      <p:ext uri="{BB962C8B-B14F-4D97-AF65-F5344CB8AC3E}">
        <p14:creationId xmlns:p14="http://schemas.microsoft.com/office/powerpoint/2010/main" val="366214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4E3F-3730-BA4F-AEDA-B9AC0054061D}"/>
              </a:ext>
            </a:extLst>
          </p:cNvPr>
          <p:cNvSpPr>
            <a:spLocks noGrp="1"/>
          </p:cNvSpPr>
          <p:nvPr>
            <p:ph type="title"/>
          </p:nvPr>
        </p:nvSpPr>
        <p:spPr/>
        <p:txBody>
          <a:bodyPr/>
          <a:lstStyle/>
          <a:p>
            <a:r>
              <a:rPr lang="en-US" dirty="0"/>
              <a:t>Finding Best-fit Model Size for a Dataset</a:t>
            </a:r>
          </a:p>
        </p:txBody>
      </p:sp>
      <p:pic>
        <p:nvPicPr>
          <p:cNvPr id="6" name="Content Placeholder 5">
            <a:extLst>
              <a:ext uri="{FF2B5EF4-FFF2-40B4-BE49-F238E27FC236}">
                <a16:creationId xmlns:a16="http://schemas.microsoft.com/office/drawing/2014/main" id="{A0CB11EB-D3A5-7542-95C4-FB4AB06DA422}"/>
              </a:ext>
            </a:extLst>
          </p:cNvPr>
          <p:cNvPicPr>
            <a:picLocks noGrp="1" noChangeAspect="1"/>
          </p:cNvPicPr>
          <p:nvPr>
            <p:ph idx="1"/>
          </p:nvPr>
        </p:nvPicPr>
        <p:blipFill rotWithShape="1">
          <a:blip r:embed="rId3"/>
          <a:srcRect r="18041"/>
          <a:stretch/>
        </p:blipFill>
        <p:spPr>
          <a:xfrm>
            <a:off x="5960535" y="1302394"/>
            <a:ext cx="5833537" cy="4891505"/>
          </a:xfrm>
        </p:spPr>
      </p:pic>
      <p:sp>
        <p:nvSpPr>
          <p:cNvPr id="7" name="Content Placeholder 2">
            <a:extLst>
              <a:ext uri="{FF2B5EF4-FFF2-40B4-BE49-F238E27FC236}">
                <a16:creationId xmlns:a16="http://schemas.microsoft.com/office/drawing/2014/main" id="{C3B1F6B2-2886-8146-A870-7DB2837E0F82}"/>
              </a:ext>
            </a:extLst>
          </p:cNvPr>
          <p:cNvSpPr txBox="1">
            <a:spLocks/>
          </p:cNvSpPr>
          <p:nvPr/>
        </p:nvSpPr>
        <p:spPr>
          <a:xfrm>
            <a:off x="838200" y="1825625"/>
            <a:ext cx="53170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Finite dataset = finite information</a:t>
            </a:r>
          </a:p>
          <a:p>
            <a:r>
              <a:rPr lang="en-US" dirty="0"/>
              <a:t>Model with “sufficient capacity” will fit</a:t>
            </a:r>
          </a:p>
          <a:p>
            <a:r>
              <a:rPr lang="en-US" dirty="0"/>
              <a:t>Increase dataset size requires a larger model</a:t>
            </a:r>
          </a:p>
        </p:txBody>
      </p:sp>
      <p:grpSp>
        <p:nvGrpSpPr>
          <p:cNvPr id="4" name="Group 3">
            <a:extLst>
              <a:ext uri="{FF2B5EF4-FFF2-40B4-BE49-F238E27FC236}">
                <a16:creationId xmlns:a16="http://schemas.microsoft.com/office/drawing/2014/main" id="{8C777226-7E41-CE49-B730-49366FB275A1}"/>
              </a:ext>
            </a:extLst>
          </p:cNvPr>
          <p:cNvGrpSpPr/>
          <p:nvPr/>
        </p:nvGrpSpPr>
        <p:grpSpPr>
          <a:xfrm>
            <a:off x="7373007" y="2654134"/>
            <a:ext cx="4344748" cy="3871158"/>
            <a:chOff x="7373007" y="2654134"/>
            <a:chExt cx="4344748" cy="3871158"/>
          </a:xfrm>
        </p:grpSpPr>
        <p:sp>
          <p:nvSpPr>
            <p:cNvPr id="8" name="TextBox 7">
              <a:extLst>
                <a:ext uri="{FF2B5EF4-FFF2-40B4-BE49-F238E27FC236}">
                  <a16:creationId xmlns:a16="http://schemas.microsoft.com/office/drawing/2014/main" id="{8244C67A-13E4-CF44-8066-DB51AAAC245C}"/>
                </a:ext>
              </a:extLst>
            </p:cNvPr>
            <p:cNvSpPr txBox="1"/>
            <p:nvPr/>
          </p:nvSpPr>
          <p:spPr>
            <a:xfrm>
              <a:off x="7373007" y="5011744"/>
              <a:ext cx="3904595" cy="461665"/>
            </a:xfrm>
            <a:prstGeom prst="rect">
              <a:avLst/>
            </a:prstGeom>
            <a:noFill/>
          </p:spPr>
          <p:txBody>
            <a:bodyPr wrap="square" rtlCol="0">
              <a:spAutoFit/>
            </a:bodyPr>
            <a:lstStyle/>
            <a:p>
              <a:r>
                <a:rPr lang="en-US" sz="1200" dirty="0" err="1"/>
                <a:t>Ardalani</a:t>
              </a:r>
              <a:r>
                <a:rPr lang="en-US" sz="1200" dirty="0"/>
                <a:t>, Hestness, </a:t>
              </a:r>
              <a:r>
                <a:rPr lang="en-US" sz="1200" dirty="0" err="1"/>
                <a:t>Diamos</a:t>
              </a:r>
              <a:r>
                <a:rPr lang="en-US" sz="1200" dirty="0"/>
                <a:t>, </a:t>
              </a:r>
              <a:r>
                <a:rPr lang="en-US" sz="1200" i="1" dirty="0"/>
                <a:t>Have a Larger Cake and Eat it Too: A Guideline to Train Larger Models Faster</a:t>
              </a:r>
              <a:r>
                <a:rPr lang="en-US" sz="1200" dirty="0"/>
                <a:t>, </a:t>
              </a:r>
              <a:r>
                <a:rPr lang="en-US" sz="1200" dirty="0" err="1"/>
                <a:t>SysML</a:t>
              </a:r>
              <a:r>
                <a:rPr lang="en-US" sz="1200" dirty="0"/>
                <a:t> 2018</a:t>
              </a:r>
            </a:p>
          </p:txBody>
        </p:sp>
        <p:grpSp>
          <p:nvGrpSpPr>
            <p:cNvPr id="3" name="Group 2">
              <a:extLst>
                <a:ext uri="{FF2B5EF4-FFF2-40B4-BE49-F238E27FC236}">
                  <a16:creationId xmlns:a16="http://schemas.microsoft.com/office/drawing/2014/main" id="{77ED39E6-CC0D-1C4C-A653-DDE6930DA9C3}"/>
                </a:ext>
              </a:extLst>
            </p:cNvPr>
            <p:cNvGrpSpPr/>
            <p:nvPr/>
          </p:nvGrpSpPr>
          <p:grpSpPr>
            <a:xfrm>
              <a:off x="8213425" y="2654134"/>
              <a:ext cx="3504330" cy="3871158"/>
              <a:chOff x="8213425" y="2654134"/>
              <a:chExt cx="3504330" cy="3871158"/>
            </a:xfrm>
          </p:grpSpPr>
          <p:sp>
            <p:nvSpPr>
              <p:cNvPr id="9" name="TextBox 8">
                <a:extLst>
                  <a:ext uri="{FF2B5EF4-FFF2-40B4-BE49-F238E27FC236}">
                    <a16:creationId xmlns:a16="http://schemas.microsoft.com/office/drawing/2014/main" id="{B3CF5880-5977-054F-B75A-9CEEC9334A4E}"/>
                  </a:ext>
                </a:extLst>
              </p:cNvPr>
              <p:cNvSpPr txBox="1"/>
              <p:nvPr/>
            </p:nvSpPr>
            <p:spPr>
              <a:xfrm>
                <a:off x="8877303" y="2654134"/>
                <a:ext cx="1354730" cy="369332"/>
              </a:xfrm>
              <a:prstGeom prst="rect">
                <a:avLst/>
              </a:prstGeom>
              <a:noFill/>
            </p:spPr>
            <p:txBody>
              <a:bodyPr wrap="none" rtlCol="0">
                <a:spAutoFit/>
              </a:bodyPr>
              <a:lstStyle/>
              <a:p>
                <a:r>
                  <a:rPr lang="en-US" dirty="0"/>
                  <a:t>0.1% of data</a:t>
                </a:r>
              </a:p>
            </p:txBody>
          </p:sp>
          <p:sp>
            <p:nvSpPr>
              <p:cNvPr id="10" name="TextBox 9">
                <a:extLst>
                  <a:ext uri="{FF2B5EF4-FFF2-40B4-BE49-F238E27FC236}">
                    <a16:creationId xmlns:a16="http://schemas.microsoft.com/office/drawing/2014/main" id="{B9AD740E-0858-6547-A1DD-EAAA50B0AF98}"/>
                  </a:ext>
                </a:extLst>
              </p:cNvPr>
              <p:cNvSpPr txBox="1"/>
              <p:nvPr/>
            </p:nvSpPr>
            <p:spPr>
              <a:xfrm>
                <a:off x="9325304" y="2981884"/>
                <a:ext cx="641522" cy="369332"/>
              </a:xfrm>
              <a:prstGeom prst="rect">
                <a:avLst/>
              </a:prstGeom>
              <a:noFill/>
            </p:spPr>
            <p:txBody>
              <a:bodyPr wrap="none" rtlCol="0">
                <a:spAutoFit/>
              </a:bodyPr>
              <a:lstStyle/>
              <a:p>
                <a:r>
                  <a:rPr lang="en-US" dirty="0"/>
                  <a:t>0.2%</a:t>
                </a:r>
              </a:p>
            </p:txBody>
          </p:sp>
          <p:sp>
            <p:nvSpPr>
              <p:cNvPr id="11" name="TextBox 10">
                <a:extLst>
                  <a:ext uri="{FF2B5EF4-FFF2-40B4-BE49-F238E27FC236}">
                    <a16:creationId xmlns:a16="http://schemas.microsoft.com/office/drawing/2014/main" id="{60B0B2D6-24C7-0E4B-A934-F9BCF7537E75}"/>
                  </a:ext>
                </a:extLst>
              </p:cNvPr>
              <p:cNvSpPr txBox="1"/>
              <p:nvPr/>
            </p:nvSpPr>
            <p:spPr>
              <a:xfrm>
                <a:off x="9694333" y="3244334"/>
                <a:ext cx="641522" cy="369332"/>
              </a:xfrm>
              <a:prstGeom prst="rect">
                <a:avLst/>
              </a:prstGeom>
              <a:noFill/>
            </p:spPr>
            <p:txBody>
              <a:bodyPr wrap="none" rtlCol="0">
                <a:spAutoFit/>
              </a:bodyPr>
              <a:lstStyle/>
              <a:p>
                <a:r>
                  <a:rPr lang="en-US" dirty="0"/>
                  <a:t>0.4%</a:t>
                </a:r>
              </a:p>
            </p:txBody>
          </p:sp>
          <p:sp>
            <p:nvSpPr>
              <p:cNvPr id="12" name="TextBox 11">
                <a:extLst>
                  <a:ext uri="{FF2B5EF4-FFF2-40B4-BE49-F238E27FC236}">
                    <a16:creationId xmlns:a16="http://schemas.microsoft.com/office/drawing/2014/main" id="{95D70214-C0D1-F144-AA1C-777FBA99DCA9}"/>
                  </a:ext>
                </a:extLst>
              </p:cNvPr>
              <p:cNvSpPr txBox="1"/>
              <p:nvPr/>
            </p:nvSpPr>
            <p:spPr>
              <a:xfrm>
                <a:off x="10232033" y="3582129"/>
                <a:ext cx="466794" cy="369332"/>
              </a:xfrm>
              <a:prstGeom prst="rect">
                <a:avLst/>
              </a:prstGeom>
              <a:noFill/>
            </p:spPr>
            <p:txBody>
              <a:bodyPr wrap="none" rtlCol="0">
                <a:spAutoFit/>
              </a:bodyPr>
              <a:lstStyle/>
              <a:p>
                <a:r>
                  <a:rPr lang="en-US" dirty="0"/>
                  <a:t>1%</a:t>
                </a:r>
              </a:p>
            </p:txBody>
          </p:sp>
          <p:sp>
            <p:nvSpPr>
              <p:cNvPr id="13" name="TextBox 12">
                <a:extLst>
                  <a:ext uri="{FF2B5EF4-FFF2-40B4-BE49-F238E27FC236}">
                    <a16:creationId xmlns:a16="http://schemas.microsoft.com/office/drawing/2014/main" id="{EAB19ED3-6802-D447-950B-541E65E28B2A}"/>
                  </a:ext>
                </a:extLst>
              </p:cNvPr>
              <p:cNvSpPr txBox="1"/>
              <p:nvPr/>
            </p:nvSpPr>
            <p:spPr>
              <a:xfrm>
                <a:off x="10626759" y="3832939"/>
                <a:ext cx="466794" cy="369332"/>
              </a:xfrm>
              <a:prstGeom prst="rect">
                <a:avLst/>
              </a:prstGeom>
              <a:noFill/>
            </p:spPr>
            <p:txBody>
              <a:bodyPr wrap="none" rtlCol="0">
                <a:spAutoFit/>
              </a:bodyPr>
              <a:lstStyle/>
              <a:p>
                <a:r>
                  <a:rPr lang="en-US" dirty="0"/>
                  <a:t>2%</a:t>
                </a:r>
              </a:p>
            </p:txBody>
          </p:sp>
          <p:sp>
            <p:nvSpPr>
              <p:cNvPr id="14" name="TextBox 13">
                <a:extLst>
                  <a:ext uri="{FF2B5EF4-FFF2-40B4-BE49-F238E27FC236}">
                    <a16:creationId xmlns:a16="http://schemas.microsoft.com/office/drawing/2014/main" id="{F2F9F6DD-28F8-714F-9A20-5C9D83F9F405}"/>
                  </a:ext>
                </a:extLst>
              </p:cNvPr>
              <p:cNvSpPr txBox="1"/>
              <p:nvPr/>
            </p:nvSpPr>
            <p:spPr>
              <a:xfrm>
                <a:off x="10985485" y="4131443"/>
                <a:ext cx="466794" cy="369332"/>
              </a:xfrm>
              <a:prstGeom prst="rect">
                <a:avLst/>
              </a:prstGeom>
              <a:noFill/>
            </p:spPr>
            <p:txBody>
              <a:bodyPr wrap="none" rtlCol="0">
                <a:spAutoFit/>
              </a:bodyPr>
              <a:lstStyle/>
              <a:p>
                <a:r>
                  <a:rPr lang="en-US" dirty="0"/>
                  <a:t>4%</a:t>
                </a:r>
              </a:p>
            </p:txBody>
          </p:sp>
          <p:sp>
            <p:nvSpPr>
              <p:cNvPr id="15" name="TextBox 14">
                <a:extLst>
                  <a:ext uri="{FF2B5EF4-FFF2-40B4-BE49-F238E27FC236}">
                    <a16:creationId xmlns:a16="http://schemas.microsoft.com/office/drawing/2014/main" id="{C4645C5E-CC9B-8848-ABE3-453B8E940067}"/>
                  </a:ext>
                </a:extLst>
              </p:cNvPr>
              <p:cNvSpPr txBox="1"/>
              <p:nvPr/>
            </p:nvSpPr>
            <p:spPr>
              <a:xfrm>
                <a:off x="11133941" y="4438414"/>
                <a:ext cx="583814" cy="369332"/>
              </a:xfrm>
              <a:prstGeom prst="rect">
                <a:avLst/>
              </a:prstGeom>
              <a:noFill/>
            </p:spPr>
            <p:txBody>
              <a:bodyPr wrap="none" rtlCol="0">
                <a:spAutoFit/>
              </a:bodyPr>
              <a:lstStyle/>
              <a:p>
                <a:r>
                  <a:rPr lang="en-US" dirty="0"/>
                  <a:t>10%</a:t>
                </a:r>
              </a:p>
            </p:txBody>
          </p:sp>
          <p:sp>
            <p:nvSpPr>
              <p:cNvPr id="16" name="TextBox 15">
                <a:extLst>
                  <a:ext uri="{FF2B5EF4-FFF2-40B4-BE49-F238E27FC236}">
                    <a16:creationId xmlns:a16="http://schemas.microsoft.com/office/drawing/2014/main" id="{94B42624-9E61-4B4A-88EB-11C1B05678F2}"/>
                  </a:ext>
                </a:extLst>
              </p:cNvPr>
              <p:cNvSpPr txBox="1"/>
              <p:nvPr/>
            </p:nvSpPr>
            <p:spPr>
              <a:xfrm>
                <a:off x="8213425" y="6155960"/>
                <a:ext cx="2623909" cy="369332"/>
              </a:xfrm>
              <a:prstGeom prst="rect">
                <a:avLst/>
              </a:prstGeom>
              <a:noFill/>
            </p:spPr>
            <p:txBody>
              <a:bodyPr wrap="square" rtlCol="0">
                <a:spAutoFit/>
              </a:bodyPr>
              <a:lstStyle/>
              <a:p>
                <a:r>
                  <a:rPr lang="en-US" dirty="0"/>
                  <a:t>Word Language Modeling</a:t>
                </a:r>
              </a:p>
            </p:txBody>
          </p:sp>
        </p:grpSp>
      </p:grpSp>
      <p:sp>
        <p:nvSpPr>
          <p:cNvPr id="17" name="Slide Number Placeholder 16">
            <a:extLst>
              <a:ext uri="{FF2B5EF4-FFF2-40B4-BE49-F238E27FC236}">
                <a16:creationId xmlns:a16="http://schemas.microsoft.com/office/drawing/2014/main" id="{90CE1886-EA4E-3945-B569-B7FD22FD18C7}"/>
              </a:ext>
            </a:extLst>
          </p:cNvPr>
          <p:cNvSpPr>
            <a:spLocks noGrp="1"/>
          </p:cNvSpPr>
          <p:nvPr>
            <p:ph type="sldNum" sz="quarter" idx="12"/>
          </p:nvPr>
        </p:nvSpPr>
        <p:spPr/>
        <p:txBody>
          <a:bodyPr/>
          <a:lstStyle/>
          <a:p>
            <a:fld id="{37B5496D-DAA3-D042-83A2-A7B34AA8F526}" type="slidenum">
              <a:rPr lang="en-US" smtClean="0"/>
              <a:t>15</a:t>
            </a:fld>
            <a:endParaRPr lang="en-US" dirty="0"/>
          </a:p>
        </p:txBody>
      </p:sp>
    </p:spTree>
    <p:extLst>
      <p:ext uri="{BB962C8B-B14F-4D97-AF65-F5344CB8AC3E}">
        <p14:creationId xmlns:p14="http://schemas.microsoft.com/office/powerpoint/2010/main" val="30529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43AF-0E1E-5341-8C9D-716D36719C29}"/>
              </a:ext>
            </a:extLst>
          </p:cNvPr>
          <p:cNvSpPr>
            <a:spLocks noGrp="1"/>
          </p:cNvSpPr>
          <p:nvPr>
            <p:ph type="title"/>
          </p:nvPr>
        </p:nvSpPr>
        <p:spPr/>
        <p:txBody>
          <a:bodyPr/>
          <a:lstStyle/>
          <a:p>
            <a:r>
              <a:rPr lang="en-US" dirty="0"/>
              <a:t>Model </a:t>
            </a:r>
            <a:r>
              <a:rPr lang="en-US" dirty="0">
                <a:solidFill>
                  <a:schemeClr val="accent1"/>
                </a:solidFill>
              </a:rPr>
              <a:t>Capacity</a:t>
            </a:r>
            <a:r>
              <a:rPr lang="en-US" dirty="0"/>
              <a:t> (</a:t>
            </a:r>
            <a:r>
              <a:rPr lang="en-US" dirty="0">
                <a:solidFill>
                  <a:schemeClr val="accent1"/>
                </a:solidFill>
              </a:rPr>
              <a:t>VC-Dimension</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E82800-32E8-1247-BDEF-518B84552D14}"/>
                  </a:ext>
                </a:extLst>
              </p:cNvPr>
              <p:cNvSpPr>
                <a:spLocks noGrp="1"/>
              </p:cNvSpPr>
              <p:nvPr>
                <p:ph idx="1"/>
              </p:nvPr>
            </p:nvSpPr>
            <p:spPr>
              <a:xfrm>
                <a:off x="838200" y="1748980"/>
                <a:ext cx="10515600" cy="4351338"/>
              </a:xfrm>
            </p:spPr>
            <p:txBody>
              <a:bodyPr>
                <a:normAutofit lnSpcReduction="10000"/>
              </a:bodyPr>
              <a:lstStyle/>
              <a:p>
                <a:pPr marL="0" indent="0">
                  <a:buNone/>
                </a:pPr>
                <a:r>
                  <a:rPr lang="en-US" dirty="0"/>
                  <a:t>VC-dimension is an upper bound measurement of capacity</a:t>
                </a:r>
              </a:p>
              <a:p>
                <a:r>
                  <a:rPr lang="en-US" dirty="0"/>
                  <a:t>Example #1: Decision tree capacity =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e>
                        </m:func>
                      </m:e>
                    </m:d>
                  </m:oMath>
                </a14:m>
                <a:r>
                  <a:rPr lang="en-US" dirty="0"/>
                  <a:t> </a:t>
                </a:r>
              </a:p>
              <a:p>
                <a:pPr lvl="1"/>
                <a14:m>
                  <m:oMath xmlns:m="http://schemas.openxmlformats.org/officeDocument/2006/math">
                    <m:r>
                      <a:rPr lang="en-US" b="0" i="1" smtClean="0">
                        <a:latin typeface="Cambria Math" panose="02040503050406030204" pitchFamily="18" charset="0"/>
                      </a:rPr>
                      <m:t>𝑛</m:t>
                    </m:r>
                  </m:oMath>
                </a14:m>
                <a:r>
                  <a:rPr lang="en-US" dirty="0"/>
                  <a:t> is number of leaves (~size)</a:t>
                </a:r>
              </a:p>
              <a:p>
                <a:pPr lvl="1"/>
                <a14:m>
                  <m:oMath xmlns:m="http://schemas.openxmlformats.org/officeDocument/2006/math">
                    <m:r>
                      <a:rPr lang="en-US" b="0" i="1" smtClean="0">
                        <a:latin typeface="Cambria Math" panose="02040503050406030204" pitchFamily="18" charset="0"/>
                      </a:rPr>
                      <m:t>𝑑</m:t>
                    </m:r>
                  </m:oMath>
                </a14:m>
                <a:r>
                  <a:rPr lang="en-US" dirty="0"/>
                  <a:t> is the number of dimensions of each data sample</a:t>
                </a:r>
              </a:p>
              <a:p>
                <a:r>
                  <a:rPr lang="en-US" dirty="0"/>
                  <a:t>Example #2: DNNs with non-linearities =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𝑊𝐿</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e>
                        </m:func>
                      </m:e>
                    </m:d>
                  </m:oMath>
                </a14:m>
                <a:endParaRPr lang="en-US" dirty="0"/>
              </a:p>
              <a:p>
                <a:pPr lvl="1"/>
                <a14:m>
                  <m:oMath xmlns:m="http://schemas.openxmlformats.org/officeDocument/2006/math">
                    <m:r>
                      <a:rPr lang="en-US" b="0" i="1" smtClean="0">
                        <a:latin typeface="Cambria Math" panose="02040503050406030204" pitchFamily="18" charset="0"/>
                      </a:rPr>
                      <m:t>𝑊</m:t>
                    </m:r>
                  </m:oMath>
                </a14:m>
                <a:r>
                  <a:rPr lang="en-US" dirty="0"/>
                  <a:t> is the number of model weights (~size)</a:t>
                </a:r>
              </a:p>
              <a:p>
                <a:pPr lvl="1"/>
                <a14:m>
                  <m:oMath xmlns:m="http://schemas.openxmlformats.org/officeDocument/2006/math">
                    <m:r>
                      <a:rPr lang="en-US" b="0" i="1" smtClean="0">
                        <a:latin typeface="Cambria Math" panose="02040503050406030204" pitchFamily="18" charset="0"/>
                      </a:rPr>
                      <m:t>𝐿</m:t>
                    </m:r>
                  </m:oMath>
                </a14:m>
                <a:r>
                  <a:rPr lang="en-US" dirty="0"/>
                  <a:t> is (roughly) the depth of the model</a:t>
                </a:r>
              </a:p>
              <a:p>
                <a:pPr marL="0" indent="0">
                  <a:buNone/>
                </a:pPr>
                <a:r>
                  <a:rPr lang="en-US" dirty="0"/>
                  <a:t>Not only are DNNs universal approximators, but they also have nice capacity scaling characteristics!</a:t>
                </a:r>
              </a:p>
              <a:p>
                <a:pPr marL="0" indent="0" algn="r">
                  <a:buNone/>
                </a:pPr>
                <a:endParaRPr lang="en-US" sz="1600" dirty="0"/>
              </a:p>
              <a:p>
                <a:pPr marL="0" indent="0" algn="r">
                  <a:buNone/>
                </a:pPr>
                <a:r>
                  <a:rPr lang="en-US" sz="1600" dirty="0"/>
                  <a:t>Bartlett et al., </a:t>
                </a:r>
                <a:r>
                  <a:rPr lang="en-US" sz="1600" i="1" dirty="0"/>
                  <a:t>Nearly-tight VC-dimension and </a:t>
                </a:r>
                <a:r>
                  <a:rPr lang="en-US" sz="1600" i="1" dirty="0" err="1"/>
                  <a:t>Pseudodimension</a:t>
                </a:r>
                <a:r>
                  <a:rPr lang="en-US" sz="1600" i="1" dirty="0"/>
                  <a:t> Bounds for Piecewise Linear Neural Networks</a:t>
                </a:r>
                <a:r>
                  <a:rPr lang="en-US" sz="1600" dirty="0"/>
                  <a:t>, COLT, 2017</a:t>
                </a:r>
              </a:p>
              <a:p>
                <a:pPr marL="0" indent="0" algn="r">
                  <a:buNone/>
                </a:pPr>
                <a:endParaRPr lang="en-US" dirty="0"/>
              </a:p>
            </p:txBody>
          </p:sp>
        </mc:Choice>
        <mc:Fallback xmlns="">
          <p:sp>
            <p:nvSpPr>
              <p:cNvPr id="3" name="Content Placeholder 2">
                <a:extLst>
                  <a:ext uri="{FF2B5EF4-FFF2-40B4-BE49-F238E27FC236}">
                    <a16:creationId xmlns:a16="http://schemas.microsoft.com/office/drawing/2014/main" id="{4CE82800-32E8-1247-BDEF-518B84552D14}"/>
                  </a:ext>
                </a:extLst>
              </p:cNvPr>
              <p:cNvSpPr>
                <a:spLocks noGrp="1" noRot="1" noChangeAspect="1" noMove="1" noResize="1" noEditPoints="1" noAdjustHandles="1" noChangeArrowheads="1" noChangeShapeType="1" noTextEdit="1"/>
              </p:cNvSpPr>
              <p:nvPr>
                <p:ph idx="1"/>
              </p:nvPr>
            </p:nvSpPr>
            <p:spPr>
              <a:xfrm>
                <a:off x="838200" y="1748980"/>
                <a:ext cx="10515600" cy="4351338"/>
              </a:xfrm>
              <a:blipFill>
                <a:blip r:embed="rId3"/>
                <a:stretch>
                  <a:fillRect l="-1086" t="-3207" r="-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C2B281B-4444-4F4D-9E69-389A6821C861}"/>
              </a:ext>
            </a:extLst>
          </p:cNvPr>
          <p:cNvSpPr>
            <a:spLocks noGrp="1"/>
          </p:cNvSpPr>
          <p:nvPr>
            <p:ph type="sldNum" sz="quarter" idx="12"/>
          </p:nvPr>
        </p:nvSpPr>
        <p:spPr/>
        <p:txBody>
          <a:bodyPr/>
          <a:lstStyle/>
          <a:p>
            <a:fld id="{37B5496D-DAA3-D042-83A2-A7B34AA8F526}" type="slidenum">
              <a:rPr lang="en-US" smtClean="0"/>
              <a:t>16</a:t>
            </a:fld>
            <a:endParaRPr lang="en-US" dirty="0"/>
          </a:p>
        </p:txBody>
      </p:sp>
    </p:spTree>
    <p:extLst>
      <p:ext uri="{BB962C8B-B14F-4D97-AF65-F5344CB8AC3E}">
        <p14:creationId xmlns:p14="http://schemas.microsoft.com/office/powerpoint/2010/main" val="116624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4E3F-3730-BA4F-AEDA-B9AC0054061D}"/>
              </a:ext>
            </a:extLst>
          </p:cNvPr>
          <p:cNvSpPr>
            <a:spLocks noGrp="1"/>
          </p:cNvSpPr>
          <p:nvPr>
            <p:ph type="title"/>
          </p:nvPr>
        </p:nvSpPr>
        <p:spPr/>
        <p:txBody>
          <a:bodyPr/>
          <a:lstStyle/>
          <a:p>
            <a:r>
              <a:rPr lang="en-US" dirty="0"/>
              <a:t>Best-fit Model Size for Dataset Size</a:t>
            </a:r>
          </a:p>
        </p:txBody>
      </p:sp>
      <p:pic>
        <p:nvPicPr>
          <p:cNvPr id="6" name="Content Placeholder 5">
            <a:extLst>
              <a:ext uri="{FF2B5EF4-FFF2-40B4-BE49-F238E27FC236}">
                <a16:creationId xmlns:a16="http://schemas.microsoft.com/office/drawing/2014/main" id="{681EEFAF-554A-0544-8A07-923B5238EBAF}"/>
              </a:ext>
            </a:extLst>
          </p:cNvPr>
          <p:cNvPicPr>
            <a:picLocks noGrp="1" noChangeAspect="1"/>
          </p:cNvPicPr>
          <p:nvPr>
            <p:ph idx="1"/>
          </p:nvPr>
        </p:nvPicPr>
        <p:blipFill rotWithShape="1">
          <a:blip r:embed="rId2"/>
          <a:srcRect l="50802"/>
          <a:stretch/>
        </p:blipFill>
        <p:spPr>
          <a:xfrm>
            <a:off x="6186791" y="1545773"/>
            <a:ext cx="5567574" cy="4084843"/>
          </a:xfrm>
        </p:spPr>
      </p:pic>
      <p:sp>
        <p:nvSpPr>
          <p:cNvPr id="4" name="Slide Number Placeholder 3">
            <a:extLst>
              <a:ext uri="{FF2B5EF4-FFF2-40B4-BE49-F238E27FC236}">
                <a16:creationId xmlns:a16="http://schemas.microsoft.com/office/drawing/2014/main" id="{5AF0E661-C4F7-5446-ACE5-9DEE854A7E1C}"/>
              </a:ext>
            </a:extLst>
          </p:cNvPr>
          <p:cNvSpPr>
            <a:spLocks noGrp="1"/>
          </p:cNvSpPr>
          <p:nvPr>
            <p:ph type="sldNum" sz="quarter" idx="12"/>
          </p:nvPr>
        </p:nvSpPr>
        <p:spPr/>
        <p:txBody>
          <a:bodyPr/>
          <a:lstStyle/>
          <a:p>
            <a:fld id="{37B5496D-DAA3-D042-83A2-A7B34AA8F526}" type="slidenum">
              <a:rPr lang="en-US" smtClean="0"/>
              <a:t>17</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0AEEA7-F912-CB4A-B017-BE5F1A61F427}"/>
                  </a:ext>
                </a:extLst>
              </p:cNvPr>
              <p:cNvSpPr txBox="1"/>
              <p:nvPr/>
            </p:nvSpPr>
            <p:spPr>
              <a:xfrm>
                <a:off x="838200" y="1801042"/>
                <a:ext cx="5227948" cy="4154984"/>
              </a:xfrm>
              <a:prstGeom prst="rect">
                <a:avLst/>
              </a:prstGeom>
              <a:noFill/>
            </p:spPr>
            <p:txBody>
              <a:bodyPr wrap="square" rtlCol="0">
                <a:spAutoFit/>
              </a:bodyPr>
              <a:lstStyle/>
              <a:p>
                <a:r>
                  <a:rPr lang="en-US" sz="2400" dirty="0"/>
                  <a:t>DNN model capacity grows </a:t>
                </a:r>
                <a:r>
                  <a:rPr lang="en-US" sz="2400" dirty="0" err="1"/>
                  <a:t>superlinearly</a:t>
                </a:r>
                <a:endParaRPr lang="en-US" sz="2400" dirty="0"/>
              </a:p>
              <a:p>
                <a:pPr/>
                <a14:m>
                  <m:oMathPara xmlns:m="http://schemas.openxmlformats.org/officeDocument/2006/math">
                    <m:oMathParaPr>
                      <m:jc m:val="center"/>
                    </m:oMathParaPr>
                    <m:oMath xmlns:m="http://schemas.openxmlformats.org/officeDocument/2006/math">
                      <m:r>
                        <a:rPr lang="en-US" sz="2400" i="1">
                          <a:latin typeface="Cambria Math" panose="02040503050406030204" pitchFamily="18" charset="0"/>
                        </a:rPr>
                        <m:t>𝑂</m:t>
                      </m:r>
                      <m:d>
                        <m:dPr>
                          <m:ctrlPr>
                            <a:rPr lang="en-US" sz="2400" i="1">
                              <a:latin typeface="Cambria Math" panose="02040503050406030204" pitchFamily="18" charset="0"/>
                            </a:rPr>
                          </m:ctrlPr>
                        </m:dPr>
                        <m:e>
                          <m:r>
                            <a:rPr lang="en-US" sz="2400" i="1">
                              <a:latin typeface="Cambria Math" panose="02040503050406030204" pitchFamily="18" charset="0"/>
                            </a:rPr>
                            <m:t>𝑊𝐿</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d>
                                <m:dPr>
                                  <m:ctrlPr>
                                    <a:rPr lang="en-US" sz="2400" i="1">
                                      <a:latin typeface="Cambria Math" panose="02040503050406030204" pitchFamily="18" charset="0"/>
                                    </a:rPr>
                                  </m:ctrlPr>
                                </m:dPr>
                                <m:e>
                                  <m:r>
                                    <a:rPr lang="en-US" sz="2400" i="1">
                                      <a:latin typeface="Cambria Math" panose="02040503050406030204" pitchFamily="18" charset="0"/>
                                    </a:rPr>
                                    <m:t>𝑊</m:t>
                                  </m:r>
                                </m:e>
                              </m:d>
                            </m:e>
                          </m:func>
                        </m:e>
                      </m:d>
                    </m:oMath>
                  </m:oMathPara>
                </a14:m>
                <a:endParaRPr lang="en-US" sz="2400" dirty="0"/>
              </a:p>
              <a:p>
                <a:endParaRPr lang="en-US" sz="2400" dirty="0"/>
              </a:p>
              <a:p>
                <a:r>
                  <a:rPr lang="en-US" sz="2400" dirty="0"/>
                  <a:t>Suppose dataset information content grows linearly with dataset size</a:t>
                </a:r>
              </a:p>
              <a:p>
                <a:pPr marL="342900" indent="-342900">
                  <a:buFont typeface="Arial" panose="020B0604020202020204" pitchFamily="34" charset="0"/>
                  <a:buChar char="•"/>
                </a:pPr>
                <a:r>
                  <a:rPr lang="en-US" sz="2400" dirty="0"/>
                  <a:t>⟹ Models should only need to grow </a:t>
                </a:r>
                <a:r>
                  <a:rPr lang="en-US" sz="2400" dirty="0" err="1"/>
                  <a:t>sublinearly</a:t>
                </a:r>
                <a:r>
                  <a:rPr lang="en-US" sz="2400" dirty="0"/>
                  <a:t> with dataset size</a:t>
                </a:r>
              </a:p>
              <a:p>
                <a:pPr marL="342900" indent="-342900">
                  <a:buFont typeface="Arial" panose="020B0604020202020204" pitchFamily="34" charset="0"/>
                  <a:buChar char="•"/>
                </a:pPr>
                <a:r>
                  <a:rPr lang="en-US" sz="2400" dirty="0"/>
                  <a:t>Less than linear (just store all data)</a:t>
                </a:r>
              </a:p>
              <a:p>
                <a:pPr marL="342900" indent="-342900">
                  <a:buFont typeface="Arial" panose="020B0604020202020204" pitchFamily="34" charset="0"/>
                  <a:buChar char="•"/>
                </a:pPr>
                <a:r>
                  <a:rPr lang="en-US" sz="2400" dirty="0"/>
                  <a:t>Greater than ~square-root</a:t>
                </a:r>
              </a:p>
              <a:p>
                <a:endParaRPr lang="en-US" sz="2400" dirty="0"/>
              </a:p>
              <a:p>
                <a:endParaRPr lang="en-US" sz="2400" dirty="0"/>
              </a:p>
            </p:txBody>
          </p:sp>
        </mc:Choice>
        <mc:Fallback xmlns="">
          <p:sp>
            <p:nvSpPr>
              <p:cNvPr id="7" name="TextBox 6">
                <a:extLst>
                  <a:ext uri="{FF2B5EF4-FFF2-40B4-BE49-F238E27FC236}">
                    <a16:creationId xmlns:a16="http://schemas.microsoft.com/office/drawing/2014/main" id="{B30AEEA7-F912-CB4A-B017-BE5F1A61F427}"/>
                  </a:ext>
                </a:extLst>
              </p:cNvPr>
              <p:cNvSpPr txBox="1">
                <a:spLocks noRot="1" noChangeAspect="1" noMove="1" noResize="1" noEditPoints="1" noAdjustHandles="1" noChangeArrowheads="1" noChangeShapeType="1" noTextEdit="1"/>
              </p:cNvSpPr>
              <p:nvPr/>
            </p:nvSpPr>
            <p:spPr>
              <a:xfrm>
                <a:off x="838200" y="1801042"/>
                <a:ext cx="5227948" cy="4154984"/>
              </a:xfrm>
              <a:prstGeom prst="rect">
                <a:avLst/>
              </a:prstGeom>
              <a:blipFill>
                <a:blip r:embed="rId3"/>
                <a:stretch>
                  <a:fillRect l="-1695" t="-1220" r="-726"/>
                </a:stretch>
              </a:blipFill>
            </p:spPr>
            <p:txBody>
              <a:bodyPr/>
              <a:lstStyle/>
              <a:p>
                <a:r>
                  <a:rPr lang="en-US">
                    <a:noFill/>
                  </a:rPr>
                  <a:t> </a:t>
                </a:r>
              </a:p>
            </p:txBody>
          </p:sp>
        </mc:Fallback>
      </mc:AlternateContent>
    </p:spTree>
    <p:extLst>
      <p:ext uri="{BB962C8B-B14F-4D97-AF65-F5344CB8AC3E}">
        <p14:creationId xmlns:p14="http://schemas.microsoft.com/office/powerpoint/2010/main" val="37248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2CD8-7C6A-B244-BD59-49E89DDCFAE0}"/>
              </a:ext>
            </a:extLst>
          </p:cNvPr>
          <p:cNvSpPr>
            <a:spLocks noGrp="1"/>
          </p:cNvSpPr>
          <p:nvPr>
            <p:ph type="title"/>
          </p:nvPr>
        </p:nvSpPr>
        <p:spPr/>
        <p:txBody>
          <a:bodyPr>
            <a:normAutofit/>
          </a:bodyPr>
          <a:lstStyle/>
          <a:p>
            <a:r>
              <a:rPr lang="en-US" sz="4000" dirty="0"/>
              <a:t>Computational Requirements of Deep Learning</a:t>
            </a:r>
          </a:p>
        </p:txBody>
      </p:sp>
      <p:sp>
        <p:nvSpPr>
          <p:cNvPr id="3" name="Text Placeholder 2">
            <a:extLst>
              <a:ext uri="{FF2B5EF4-FFF2-40B4-BE49-F238E27FC236}">
                <a16:creationId xmlns:a16="http://schemas.microsoft.com/office/drawing/2014/main" id="{4E485244-C232-5947-8F8E-12B14A8C106E}"/>
              </a:ext>
            </a:extLst>
          </p:cNvPr>
          <p:cNvSpPr>
            <a:spLocks noGrp="1"/>
          </p:cNvSpPr>
          <p:nvPr>
            <p:ph type="body" idx="1"/>
          </p:nvPr>
        </p:nvSpPr>
        <p:spPr/>
        <p:txBody>
          <a:bodyPr>
            <a:normAutofit fontScale="92500" lnSpcReduction="20000"/>
          </a:bodyPr>
          <a:lstStyle/>
          <a:p>
            <a:r>
              <a:rPr lang="en-US" dirty="0"/>
              <a:t>Predicting “Difficulty” to Train Models at Scale</a:t>
            </a:r>
          </a:p>
          <a:p>
            <a:endParaRPr lang="en-US" dirty="0"/>
          </a:p>
          <a:p>
            <a:endParaRPr lang="en-US" dirty="0"/>
          </a:p>
          <a:p>
            <a:pPr algn="r"/>
            <a:r>
              <a:rPr lang="en-US" dirty="0">
                <a:solidFill>
                  <a:schemeClr val="tx1">
                    <a:lumMod val="50000"/>
                    <a:lumOff val="50000"/>
                  </a:schemeClr>
                </a:solidFill>
              </a:rPr>
              <a:t>Scaling Accuracy        </a:t>
            </a:r>
            <a:r>
              <a:rPr lang="en-US" b="1" dirty="0">
                <a:solidFill>
                  <a:schemeClr val="accent1"/>
                </a:solidFill>
              </a:rPr>
              <a:t>Scaling Compute</a:t>
            </a:r>
            <a:r>
              <a:rPr lang="en-US" dirty="0">
                <a:solidFill>
                  <a:schemeClr val="tx1">
                    <a:lumMod val="50000"/>
                    <a:lumOff val="50000"/>
                  </a:schemeClr>
                </a:solidFill>
              </a:rPr>
              <a:t>        The Math       More Experiments</a:t>
            </a:r>
            <a:endParaRPr lang="en-US" dirty="0"/>
          </a:p>
        </p:txBody>
      </p:sp>
      <p:sp>
        <p:nvSpPr>
          <p:cNvPr id="4" name="Slide Number Placeholder 3">
            <a:extLst>
              <a:ext uri="{FF2B5EF4-FFF2-40B4-BE49-F238E27FC236}">
                <a16:creationId xmlns:a16="http://schemas.microsoft.com/office/drawing/2014/main" id="{D595BE29-ED5C-D24E-8BC4-C3F8BAA5C07A}"/>
              </a:ext>
            </a:extLst>
          </p:cNvPr>
          <p:cNvSpPr>
            <a:spLocks noGrp="1"/>
          </p:cNvSpPr>
          <p:nvPr>
            <p:ph type="sldNum" sz="quarter" idx="12"/>
          </p:nvPr>
        </p:nvSpPr>
        <p:spPr/>
        <p:txBody>
          <a:bodyPr/>
          <a:lstStyle/>
          <a:p>
            <a:fld id="{37B5496D-DAA3-D042-83A2-A7B34AA8F526}" type="slidenum">
              <a:rPr lang="en-US" smtClean="0"/>
              <a:t>18</a:t>
            </a:fld>
            <a:endParaRPr lang="en-US"/>
          </a:p>
        </p:txBody>
      </p:sp>
    </p:spTree>
    <p:extLst>
      <p:ext uri="{BB962C8B-B14F-4D97-AF65-F5344CB8AC3E}">
        <p14:creationId xmlns:p14="http://schemas.microsoft.com/office/powerpoint/2010/main" val="314817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AD95-6375-364D-97E2-2CF4E0353BA3}"/>
              </a:ext>
            </a:extLst>
          </p:cNvPr>
          <p:cNvSpPr>
            <a:spLocks noGrp="1"/>
          </p:cNvSpPr>
          <p:nvPr>
            <p:ph type="title"/>
          </p:nvPr>
        </p:nvSpPr>
        <p:spPr/>
        <p:txBody>
          <a:bodyPr/>
          <a:lstStyle/>
          <a:p>
            <a:r>
              <a:rPr lang="en-US" dirty="0"/>
              <a:t>Larger Data and Models</a:t>
            </a:r>
          </a:p>
        </p:txBody>
      </p:sp>
      <p:sp>
        <p:nvSpPr>
          <p:cNvPr id="3" name="Content Placeholder 2">
            <a:extLst>
              <a:ext uri="{FF2B5EF4-FFF2-40B4-BE49-F238E27FC236}">
                <a16:creationId xmlns:a16="http://schemas.microsoft.com/office/drawing/2014/main" id="{929BCB65-4997-F84D-89FF-1516FC2FD420}"/>
              </a:ext>
            </a:extLst>
          </p:cNvPr>
          <p:cNvSpPr>
            <a:spLocks noGrp="1"/>
          </p:cNvSpPr>
          <p:nvPr>
            <p:ph idx="1"/>
          </p:nvPr>
        </p:nvSpPr>
        <p:spPr/>
        <p:txBody>
          <a:bodyPr>
            <a:noAutofit/>
          </a:bodyPr>
          <a:lstStyle/>
          <a:p>
            <a:pPr marL="0" indent="0">
              <a:spcBef>
                <a:spcPts val="600"/>
              </a:spcBef>
              <a:buNone/>
            </a:pPr>
            <a:r>
              <a:rPr lang="en-US" dirty="0"/>
              <a:t>Larger data sets</a:t>
            </a:r>
          </a:p>
          <a:p>
            <a:pPr>
              <a:spcBef>
                <a:spcPts val="600"/>
              </a:spcBef>
            </a:pPr>
            <a:r>
              <a:rPr lang="en-US" dirty="0"/>
              <a:t>Community already training 1TB+ data sets</a:t>
            </a:r>
          </a:p>
          <a:p>
            <a:pPr>
              <a:spcBef>
                <a:spcPts val="600"/>
              </a:spcBef>
            </a:pPr>
            <a:r>
              <a:rPr lang="en-US" dirty="0"/>
              <a:t>Train time grows linearly in data set</a:t>
            </a:r>
          </a:p>
          <a:p>
            <a:pPr marL="0" indent="0">
              <a:spcBef>
                <a:spcPts val="600"/>
              </a:spcBef>
              <a:buNone/>
            </a:pPr>
            <a:endParaRPr lang="en-US" dirty="0"/>
          </a:p>
          <a:p>
            <a:pPr marL="0" indent="0">
              <a:spcBef>
                <a:spcPts val="600"/>
              </a:spcBef>
              <a:buNone/>
            </a:pPr>
            <a:r>
              <a:rPr lang="en-US" dirty="0"/>
              <a:t>Larger models</a:t>
            </a:r>
          </a:p>
          <a:p>
            <a:pPr>
              <a:spcBef>
                <a:spcPts val="600"/>
              </a:spcBef>
            </a:pPr>
            <a:r>
              <a:rPr lang="en-US" dirty="0"/>
              <a:t>Google wants 1T parameter models (~300x)</a:t>
            </a:r>
            <a:r>
              <a:rPr lang="en-US" baseline="30000" dirty="0"/>
              <a:t>*</a:t>
            </a:r>
          </a:p>
          <a:p>
            <a:pPr lvl="1">
              <a:spcBef>
                <a:spcPts val="600"/>
              </a:spcBef>
            </a:pPr>
            <a:r>
              <a:rPr lang="en-US" sz="1600" baseline="30000" dirty="0"/>
              <a:t>*</a:t>
            </a:r>
            <a:r>
              <a:rPr lang="en-US" sz="1600" i="1" dirty="0" err="1"/>
              <a:t>Shazeer</a:t>
            </a:r>
            <a:r>
              <a:rPr lang="en-US" sz="1600" i="1" dirty="0"/>
              <a:t> et al., Outrageously Large Neural Networks: The Sparsely-Gated Mixture-of-Experts Layer</a:t>
            </a:r>
            <a:r>
              <a:rPr lang="en-US" sz="1600" dirty="0"/>
              <a:t>, 2017</a:t>
            </a:r>
            <a:endParaRPr lang="en-US" sz="1600" i="1" dirty="0"/>
          </a:p>
          <a:p>
            <a:pPr>
              <a:spcBef>
                <a:spcPts val="600"/>
              </a:spcBef>
            </a:pPr>
            <a:r>
              <a:rPr lang="en-US" dirty="0"/>
              <a:t>Train step time grows linearly with model</a:t>
            </a:r>
          </a:p>
        </p:txBody>
      </p:sp>
      <p:sp>
        <p:nvSpPr>
          <p:cNvPr id="4" name="Slide Number Placeholder 3">
            <a:extLst>
              <a:ext uri="{FF2B5EF4-FFF2-40B4-BE49-F238E27FC236}">
                <a16:creationId xmlns:a16="http://schemas.microsoft.com/office/drawing/2014/main" id="{2FDC601F-1304-454C-8850-3C74A4C99057}"/>
              </a:ext>
            </a:extLst>
          </p:cNvPr>
          <p:cNvSpPr>
            <a:spLocks noGrp="1"/>
          </p:cNvSpPr>
          <p:nvPr>
            <p:ph type="sldNum" sz="quarter" idx="12"/>
          </p:nvPr>
        </p:nvSpPr>
        <p:spPr/>
        <p:txBody>
          <a:bodyPr/>
          <a:lstStyle/>
          <a:p>
            <a:fld id="{37B5496D-DAA3-D042-83A2-A7B34AA8F526}" type="slidenum">
              <a:rPr lang="en-US" smtClean="0"/>
              <a:t>19</a:t>
            </a:fld>
            <a:endParaRPr lang="en-US" dirty="0"/>
          </a:p>
        </p:txBody>
      </p:sp>
    </p:spTree>
    <p:extLst>
      <p:ext uri="{BB962C8B-B14F-4D97-AF65-F5344CB8AC3E}">
        <p14:creationId xmlns:p14="http://schemas.microsoft.com/office/powerpoint/2010/main" val="76349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DCDE-D5AA-1345-8F68-421E5733F4BD}"/>
              </a:ext>
            </a:extLst>
          </p:cNvPr>
          <p:cNvSpPr>
            <a:spLocks noGrp="1"/>
          </p:cNvSpPr>
          <p:nvPr>
            <p:ph type="title"/>
          </p:nvPr>
        </p:nvSpPr>
        <p:spPr/>
        <p:txBody>
          <a:bodyPr/>
          <a:lstStyle/>
          <a:p>
            <a:r>
              <a:rPr lang="en-US" dirty="0"/>
              <a:t>About Me</a:t>
            </a:r>
          </a:p>
        </p:txBody>
      </p:sp>
      <p:sp>
        <p:nvSpPr>
          <p:cNvPr id="7" name="Content Placeholder 6">
            <a:extLst>
              <a:ext uri="{FF2B5EF4-FFF2-40B4-BE49-F238E27FC236}">
                <a16:creationId xmlns:a16="http://schemas.microsoft.com/office/drawing/2014/main" id="{41667B97-A47E-9C43-A9E9-7D5315E445E0}"/>
              </a:ext>
            </a:extLst>
          </p:cNvPr>
          <p:cNvSpPr>
            <a:spLocks noGrp="1"/>
          </p:cNvSpPr>
          <p:nvPr>
            <p:ph idx="1"/>
          </p:nvPr>
        </p:nvSpPr>
        <p:spPr/>
        <p:txBody>
          <a:bodyPr/>
          <a:lstStyle/>
          <a:p>
            <a:r>
              <a:rPr lang="en-US" dirty="0"/>
              <a:t>Recently moved from Baidu Research to </a:t>
            </a:r>
            <a:r>
              <a:rPr lang="en-US" dirty="0" err="1"/>
              <a:t>Cerebras</a:t>
            </a:r>
            <a:r>
              <a:rPr lang="en-US" dirty="0"/>
              <a:t> Systems</a:t>
            </a:r>
          </a:p>
          <a:p>
            <a:r>
              <a:rPr lang="en-US" dirty="0"/>
              <a:t>Background in heterogeneous system design and applications</a:t>
            </a:r>
          </a:p>
          <a:p>
            <a:r>
              <a:rPr lang="en-US" dirty="0"/>
              <a:t>Deep learning research over the last 3.5 years</a:t>
            </a:r>
          </a:p>
          <a:p>
            <a:pPr lvl="1"/>
            <a:r>
              <a:rPr lang="en-US" dirty="0"/>
              <a:t>Mostly language and time-series applications, and learning theory</a:t>
            </a:r>
          </a:p>
        </p:txBody>
      </p:sp>
      <p:sp>
        <p:nvSpPr>
          <p:cNvPr id="8" name="Slide Number Placeholder 7">
            <a:extLst>
              <a:ext uri="{FF2B5EF4-FFF2-40B4-BE49-F238E27FC236}">
                <a16:creationId xmlns:a16="http://schemas.microsoft.com/office/drawing/2014/main" id="{77277F74-BC65-7B4A-9522-EDBD9AEDE001}"/>
              </a:ext>
            </a:extLst>
          </p:cNvPr>
          <p:cNvSpPr>
            <a:spLocks noGrp="1"/>
          </p:cNvSpPr>
          <p:nvPr>
            <p:ph type="sldNum" sz="quarter" idx="12"/>
          </p:nvPr>
        </p:nvSpPr>
        <p:spPr/>
        <p:txBody>
          <a:bodyPr/>
          <a:lstStyle/>
          <a:p>
            <a:fld id="{37B5496D-DAA3-D042-83A2-A7B34AA8F526}" type="slidenum">
              <a:rPr lang="en-US" smtClean="0"/>
              <a:t>2</a:t>
            </a:fld>
            <a:endParaRPr lang="en-US" dirty="0"/>
          </a:p>
        </p:txBody>
      </p:sp>
    </p:spTree>
    <p:extLst>
      <p:ext uri="{BB962C8B-B14F-4D97-AF65-F5344CB8AC3E}">
        <p14:creationId xmlns:p14="http://schemas.microsoft.com/office/powerpoint/2010/main" val="468193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C9F8-CFE6-744E-9711-653B0ADAECE8}"/>
              </a:ext>
            </a:extLst>
          </p:cNvPr>
          <p:cNvSpPr>
            <a:spLocks noGrp="1"/>
          </p:cNvSpPr>
          <p:nvPr>
            <p:ph type="title"/>
          </p:nvPr>
        </p:nvSpPr>
        <p:spPr/>
        <p:txBody>
          <a:bodyPr/>
          <a:lstStyle/>
          <a:p>
            <a:r>
              <a:rPr lang="en-US" dirty="0"/>
              <a:t>Case Study: “Just Data” Scaling</a:t>
            </a:r>
          </a:p>
        </p:txBody>
      </p:sp>
      <p:sp>
        <p:nvSpPr>
          <p:cNvPr id="3" name="Content Placeholder 2">
            <a:extLst>
              <a:ext uri="{FF2B5EF4-FFF2-40B4-BE49-F238E27FC236}">
                <a16:creationId xmlns:a16="http://schemas.microsoft.com/office/drawing/2014/main" id="{55555C65-7214-EF4C-982F-09678526627F}"/>
              </a:ext>
            </a:extLst>
          </p:cNvPr>
          <p:cNvSpPr>
            <a:spLocks noGrp="1"/>
          </p:cNvSpPr>
          <p:nvPr>
            <p:ph idx="1"/>
          </p:nvPr>
        </p:nvSpPr>
        <p:spPr/>
        <p:txBody>
          <a:bodyPr/>
          <a:lstStyle/>
          <a:p>
            <a:pPr marL="0" indent="0">
              <a:buNone/>
            </a:pPr>
            <a:r>
              <a:rPr lang="en-US" dirty="0"/>
              <a:t>We can predict how much data we want</a:t>
            </a:r>
            <a:r>
              <a:rPr lang="mr-IN" dirty="0"/>
              <a:t>…</a:t>
            </a:r>
            <a:endParaRPr lang="en-US" dirty="0"/>
          </a:p>
          <a:p>
            <a:pPr marL="0" indent="0">
              <a:buNone/>
            </a:pPr>
            <a:endParaRPr lang="en-US" dirty="0"/>
          </a:p>
          <a:p>
            <a:pPr marL="0" indent="0">
              <a:buNone/>
            </a:pPr>
            <a:r>
              <a:rPr lang="en-US" dirty="0"/>
              <a:t>Word language models</a:t>
            </a:r>
          </a:p>
          <a:p>
            <a:r>
              <a:rPr lang="en-US" dirty="0"/>
              <a:t>Current SOTA: 29 perplexity on 4GB data</a:t>
            </a:r>
          </a:p>
          <a:p>
            <a:r>
              <a:rPr lang="en-US" dirty="0"/>
              <a:t>Projected: 12 perplexity on 400GB data</a:t>
            </a:r>
          </a:p>
          <a:p>
            <a:pPr lvl="1"/>
            <a:r>
              <a:rPr lang="en-US" dirty="0"/>
              <a:t>&gt;2.4x relative improvement (1.4x </a:t>
            </a:r>
            <a:r>
              <a:rPr lang="en-US" dirty="0" err="1"/>
              <a:t>nats</a:t>
            </a:r>
            <a:r>
              <a:rPr lang="en-US" dirty="0"/>
              <a:t>/word) with 100x data</a:t>
            </a:r>
          </a:p>
        </p:txBody>
      </p:sp>
      <p:sp>
        <p:nvSpPr>
          <p:cNvPr id="4" name="Slide Number Placeholder 3">
            <a:extLst>
              <a:ext uri="{FF2B5EF4-FFF2-40B4-BE49-F238E27FC236}">
                <a16:creationId xmlns:a16="http://schemas.microsoft.com/office/drawing/2014/main" id="{1E5D4FFD-743D-154A-804E-3C4111EE4527}"/>
              </a:ext>
            </a:extLst>
          </p:cNvPr>
          <p:cNvSpPr>
            <a:spLocks noGrp="1"/>
          </p:cNvSpPr>
          <p:nvPr>
            <p:ph type="sldNum" sz="quarter" idx="12"/>
          </p:nvPr>
        </p:nvSpPr>
        <p:spPr/>
        <p:txBody>
          <a:bodyPr/>
          <a:lstStyle/>
          <a:p>
            <a:fld id="{37B5496D-DAA3-D042-83A2-A7B34AA8F526}" type="slidenum">
              <a:rPr lang="en-US" smtClean="0"/>
              <a:t>20</a:t>
            </a:fld>
            <a:endParaRPr lang="en-US" dirty="0"/>
          </a:p>
        </p:txBody>
      </p:sp>
    </p:spTree>
    <p:extLst>
      <p:ext uri="{BB962C8B-B14F-4D97-AF65-F5344CB8AC3E}">
        <p14:creationId xmlns:p14="http://schemas.microsoft.com/office/powerpoint/2010/main" val="16844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83F1-4649-2542-ABF0-A381864DE63D}"/>
              </a:ext>
            </a:extLst>
          </p:cNvPr>
          <p:cNvSpPr>
            <a:spLocks noGrp="1"/>
          </p:cNvSpPr>
          <p:nvPr>
            <p:ph type="title"/>
          </p:nvPr>
        </p:nvSpPr>
        <p:spPr/>
        <p:txBody>
          <a:bodyPr/>
          <a:lstStyle/>
          <a:p>
            <a:r>
              <a:rPr lang="en-US" dirty="0"/>
              <a:t>Power-law Region: Now we’re scaling!</a:t>
            </a:r>
          </a:p>
        </p:txBody>
      </p:sp>
      <p:sp>
        <p:nvSpPr>
          <p:cNvPr id="3" name="Content Placeholder 2">
            <a:extLst>
              <a:ext uri="{FF2B5EF4-FFF2-40B4-BE49-F238E27FC236}">
                <a16:creationId xmlns:a16="http://schemas.microsoft.com/office/drawing/2014/main" id="{393B4D5E-6772-3142-9010-46D432353D7E}"/>
              </a:ext>
            </a:extLst>
          </p:cNvPr>
          <p:cNvSpPr>
            <a:spLocks noGrp="1"/>
          </p:cNvSpPr>
          <p:nvPr>
            <p:ph idx="1"/>
          </p:nvPr>
        </p:nvSpPr>
        <p:spPr/>
        <p:txBody>
          <a:bodyPr/>
          <a:lstStyle/>
          <a:p>
            <a:pPr marL="0" indent="0">
              <a:buNone/>
            </a:pPr>
            <a:r>
              <a:rPr lang="en-US" dirty="0"/>
              <a:t>Data costs</a:t>
            </a:r>
          </a:p>
          <a:p>
            <a:r>
              <a:rPr lang="en-US" dirty="0"/>
              <a:t>If we have $/sample or time-to-collect/sample: Estimate accuracy</a:t>
            </a:r>
          </a:p>
          <a:p>
            <a:pPr lvl="1"/>
            <a:r>
              <a:rPr lang="en-US" dirty="0"/>
              <a:t>Example:</a:t>
            </a:r>
          </a:p>
          <a:p>
            <a:pPr lvl="2"/>
            <a:r>
              <a:rPr lang="en-US" dirty="0"/>
              <a:t>Labeling objects in image with Mechanical Turk (~$0.10 per image)</a:t>
            </a:r>
          </a:p>
          <a:p>
            <a:pPr lvl="2"/>
            <a:r>
              <a:rPr lang="en-US" dirty="0"/>
              <a:t>Say we know we need </a:t>
            </a:r>
            <a:r>
              <a:rPr lang="en-US" b="1" dirty="0"/>
              <a:t>10M</a:t>
            </a:r>
            <a:r>
              <a:rPr lang="en-US" dirty="0"/>
              <a:t> images… Maybe need to spend </a:t>
            </a:r>
            <a:r>
              <a:rPr lang="en-US" b="1" dirty="0"/>
              <a:t>$1M</a:t>
            </a:r>
            <a:r>
              <a:rPr lang="en-US" dirty="0"/>
              <a:t> on data</a:t>
            </a:r>
          </a:p>
          <a:p>
            <a:r>
              <a:rPr lang="en-US" dirty="0"/>
              <a:t>Public datasets for </a:t>
            </a:r>
            <a:r>
              <a:rPr lang="en-US" dirty="0">
                <a:solidFill>
                  <a:schemeClr val="accent1"/>
                </a:solidFill>
              </a:rPr>
              <a:t>pre-training</a:t>
            </a:r>
          </a:p>
          <a:p>
            <a:pPr lvl="1"/>
            <a:r>
              <a:rPr lang="en-US" dirty="0"/>
              <a:t>Start with ImageNet (1.3M images = ~$130k)</a:t>
            </a:r>
          </a:p>
          <a:p>
            <a:r>
              <a:rPr lang="en-US" dirty="0"/>
              <a:t>Unlabeled vs. Labeled data: </a:t>
            </a:r>
            <a:r>
              <a:rPr lang="en-US" dirty="0">
                <a:solidFill>
                  <a:schemeClr val="accent1"/>
                </a:solidFill>
              </a:rPr>
              <a:t>Autoencoders + fine-tuning</a:t>
            </a:r>
            <a:endParaRPr lang="en-US" dirty="0"/>
          </a:p>
        </p:txBody>
      </p:sp>
      <p:sp>
        <p:nvSpPr>
          <p:cNvPr id="4" name="Slide Number Placeholder 3">
            <a:extLst>
              <a:ext uri="{FF2B5EF4-FFF2-40B4-BE49-F238E27FC236}">
                <a16:creationId xmlns:a16="http://schemas.microsoft.com/office/drawing/2014/main" id="{457DCAD7-9591-EC4E-B9A6-B113A91F6382}"/>
              </a:ext>
            </a:extLst>
          </p:cNvPr>
          <p:cNvSpPr>
            <a:spLocks noGrp="1"/>
          </p:cNvSpPr>
          <p:nvPr>
            <p:ph type="sldNum" sz="quarter" idx="12"/>
          </p:nvPr>
        </p:nvSpPr>
        <p:spPr/>
        <p:txBody>
          <a:bodyPr/>
          <a:lstStyle/>
          <a:p>
            <a:fld id="{37B5496D-DAA3-D042-83A2-A7B34AA8F526}" type="slidenum">
              <a:rPr lang="en-US" smtClean="0"/>
              <a:t>21</a:t>
            </a:fld>
            <a:endParaRPr lang="en-US" dirty="0"/>
          </a:p>
        </p:txBody>
      </p:sp>
    </p:spTree>
    <p:extLst>
      <p:ext uri="{BB962C8B-B14F-4D97-AF65-F5344CB8AC3E}">
        <p14:creationId xmlns:p14="http://schemas.microsoft.com/office/powerpoint/2010/main" val="19146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83F1-4649-2542-ABF0-A381864DE63D}"/>
              </a:ext>
            </a:extLst>
          </p:cNvPr>
          <p:cNvSpPr>
            <a:spLocks noGrp="1"/>
          </p:cNvSpPr>
          <p:nvPr>
            <p:ph type="title"/>
          </p:nvPr>
        </p:nvSpPr>
        <p:spPr/>
        <p:txBody>
          <a:bodyPr/>
          <a:lstStyle/>
          <a:p>
            <a:r>
              <a:rPr lang="en-US" dirty="0"/>
              <a:t>Power-law Region: Now we’re scaling!</a:t>
            </a:r>
          </a:p>
        </p:txBody>
      </p:sp>
      <p:sp>
        <p:nvSpPr>
          <p:cNvPr id="3" name="Content Placeholder 2">
            <a:extLst>
              <a:ext uri="{FF2B5EF4-FFF2-40B4-BE49-F238E27FC236}">
                <a16:creationId xmlns:a16="http://schemas.microsoft.com/office/drawing/2014/main" id="{393B4D5E-6772-3142-9010-46D432353D7E}"/>
              </a:ext>
            </a:extLst>
          </p:cNvPr>
          <p:cNvSpPr>
            <a:spLocks noGrp="1"/>
          </p:cNvSpPr>
          <p:nvPr>
            <p:ph idx="1"/>
          </p:nvPr>
        </p:nvSpPr>
        <p:spPr/>
        <p:txBody>
          <a:bodyPr/>
          <a:lstStyle/>
          <a:p>
            <a:pPr marL="0" indent="0">
              <a:buNone/>
            </a:pPr>
            <a:r>
              <a:rPr lang="en-US" dirty="0"/>
              <a:t>Compute requirements</a:t>
            </a:r>
          </a:p>
          <a:p>
            <a:r>
              <a:rPr lang="en-US" dirty="0"/>
              <a:t>Hyperparameter search (embarrassingly parallel)</a:t>
            </a:r>
          </a:p>
          <a:p>
            <a:pPr lvl="1"/>
            <a:r>
              <a:rPr lang="en-US" dirty="0"/>
              <a:t>Train many models concurrently to find the best-fit</a:t>
            </a:r>
          </a:p>
          <a:p>
            <a:r>
              <a:rPr lang="en-US" dirty="0"/>
              <a:t>Compute operations scale ~linearly with parameter count</a:t>
            </a:r>
          </a:p>
          <a:p>
            <a:r>
              <a:rPr lang="en-US" dirty="0"/>
              <a:t>Training steps scale ~linearly with dataset size</a:t>
            </a:r>
          </a:p>
          <a:p>
            <a:r>
              <a:rPr lang="en-US" dirty="0"/>
              <a:t>Model size grows </a:t>
            </a:r>
            <a:r>
              <a:rPr lang="en-US" dirty="0" err="1"/>
              <a:t>sublinearly</a:t>
            </a:r>
            <a:r>
              <a:rPr lang="en-US" dirty="0"/>
              <a:t> with dataset size</a:t>
            </a:r>
          </a:p>
          <a:p>
            <a:pPr marL="0" indent="0">
              <a:buNone/>
            </a:pPr>
            <a:r>
              <a:rPr lang="en-US" dirty="0"/>
              <a:t>→ Compute time grows ≤ square(dataset growth)</a:t>
            </a:r>
          </a:p>
          <a:p>
            <a:pPr marL="0" indent="0" algn="r">
              <a:buNone/>
            </a:pPr>
            <a:r>
              <a:rPr lang="en-US" sz="1600" dirty="0" err="1"/>
              <a:t>Hestness</a:t>
            </a:r>
            <a:r>
              <a:rPr lang="en-US" sz="1600" dirty="0"/>
              <a:t> et al., </a:t>
            </a:r>
            <a:r>
              <a:rPr lang="en-US" sz="1600" i="1" dirty="0"/>
              <a:t>Beyond Human-level Accuracy: Computational Challenges in Deep Learning</a:t>
            </a:r>
            <a:r>
              <a:rPr lang="en-US" sz="1600" dirty="0"/>
              <a:t>, </a:t>
            </a:r>
            <a:r>
              <a:rPr lang="en-US" sz="1600" dirty="0">
                <a:hlinkClick r:id="rId2"/>
              </a:rPr>
              <a:t>https://dl.acm.org/citation.cfm?id=3295710</a:t>
            </a:r>
            <a:endParaRPr lang="en-US" sz="1600" dirty="0"/>
          </a:p>
        </p:txBody>
      </p:sp>
      <p:sp>
        <p:nvSpPr>
          <p:cNvPr id="4" name="Slide Number Placeholder 3">
            <a:extLst>
              <a:ext uri="{FF2B5EF4-FFF2-40B4-BE49-F238E27FC236}">
                <a16:creationId xmlns:a16="http://schemas.microsoft.com/office/drawing/2014/main" id="{86335B8B-643D-AF48-91C2-FC34B5BDBEC3}"/>
              </a:ext>
            </a:extLst>
          </p:cNvPr>
          <p:cNvSpPr>
            <a:spLocks noGrp="1"/>
          </p:cNvSpPr>
          <p:nvPr>
            <p:ph type="sldNum" sz="quarter" idx="12"/>
          </p:nvPr>
        </p:nvSpPr>
        <p:spPr/>
        <p:txBody>
          <a:bodyPr/>
          <a:lstStyle/>
          <a:p>
            <a:fld id="{37B5496D-DAA3-D042-83A2-A7B34AA8F526}" type="slidenum">
              <a:rPr lang="en-US" smtClean="0"/>
              <a:t>22</a:t>
            </a:fld>
            <a:endParaRPr lang="en-US" dirty="0"/>
          </a:p>
        </p:txBody>
      </p:sp>
    </p:spTree>
    <p:extLst>
      <p:ext uri="{BB962C8B-B14F-4D97-AF65-F5344CB8AC3E}">
        <p14:creationId xmlns:p14="http://schemas.microsoft.com/office/powerpoint/2010/main" val="89988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6BE37-6458-2641-8A05-C5771136AE30}"/>
              </a:ext>
            </a:extLst>
          </p:cNvPr>
          <p:cNvSpPr>
            <a:spLocks noGrp="1"/>
          </p:cNvSpPr>
          <p:nvPr>
            <p:ph type="title"/>
          </p:nvPr>
        </p:nvSpPr>
        <p:spPr/>
        <p:txBody>
          <a:bodyPr/>
          <a:lstStyle/>
          <a:p>
            <a:r>
              <a:rPr lang="en-US" dirty="0"/>
              <a:t>Real Application “Accuracy Costs”</a:t>
            </a:r>
          </a:p>
        </p:txBody>
      </p:sp>
      <p:sp>
        <p:nvSpPr>
          <p:cNvPr id="4" name="Slide Number Placeholder 3">
            <a:extLst>
              <a:ext uri="{FF2B5EF4-FFF2-40B4-BE49-F238E27FC236}">
                <a16:creationId xmlns:a16="http://schemas.microsoft.com/office/drawing/2014/main" id="{B562D2DF-48F9-7A49-B267-6966FD714325}"/>
              </a:ext>
            </a:extLst>
          </p:cNvPr>
          <p:cNvSpPr>
            <a:spLocks noGrp="1"/>
          </p:cNvSpPr>
          <p:nvPr>
            <p:ph type="sldNum" sz="quarter" idx="12"/>
          </p:nvPr>
        </p:nvSpPr>
        <p:spPr/>
        <p:txBody>
          <a:bodyPr/>
          <a:lstStyle/>
          <a:p>
            <a:fld id="{37B5496D-DAA3-D042-83A2-A7B34AA8F526}" type="slidenum">
              <a:rPr lang="en-US" smtClean="0"/>
              <a:t>23</a:t>
            </a:fld>
            <a:endParaRPr lang="en-US" dirty="0"/>
          </a:p>
        </p:txBody>
      </p:sp>
      <p:graphicFrame>
        <p:nvGraphicFramePr>
          <p:cNvPr id="5" name="Table 4">
            <a:extLst>
              <a:ext uri="{FF2B5EF4-FFF2-40B4-BE49-F238E27FC236}">
                <a16:creationId xmlns:a16="http://schemas.microsoft.com/office/drawing/2014/main" id="{6DF3FC8E-086D-674F-A81B-9DC959F519FE}"/>
              </a:ext>
            </a:extLst>
          </p:cNvPr>
          <p:cNvGraphicFramePr>
            <a:graphicFrameLocks noGrp="1"/>
          </p:cNvGraphicFramePr>
          <p:nvPr>
            <p:extLst>
              <p:ext uri="{D42A27DB-BD31-4B8C-83A1-F6EECF244321}">
                <p14:modId xmlns:p14="http://schemas.microsoft.com/office/powerpoint/2010/main" val="3545530319"/>
              </p:ext>
            </p:extLst>
          </p:nvPr>
        </p:nvGraphicFramePr>
        <p:xfrm>
          <a:off x="856703" y="1542626"/>
          <a:ext cx="10463355" cy="2494280"/>
        </p:xfrm>
        <a:graphic>
          <a:graphicData uri="http://schemas.openxmlformats.org/drawingml/2006/table">
            <a:tbl>
              <a:tblPr firstRow="1" bandRow="1">
                <a:tableStyleId>{F5AB1C69-6EDB-4FF4-983F-18BD219EF322}</a:tableStyleId>
              </a:tblPr>
              <a:tblGrid>
                <a:gridCol w="2910841">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1290320">
                  <a:extLst>
                    <a:ext uri="{9D8B030D-6E8A-4147-A177-3AD203B41FA5}">
                      <a16:colId xmlns:a16="http://schemas.microsoft.com/office/drawing/2014/main" val="20002"/>
                    </a:ext>
                  </a:extLst>
                </a:gridCol>
                <a:gridCol w="153416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507314">
                  <a:extLst>
                    <a:ext uri="{9D8B030D-6E8A-4147-A177-3AD203B41FA5}">
                      <a16:colId xmlns:a16="http://schemas.microsoft.com/office/drawing/2014/main" val="20005"/>
                    </a:ext>
                  </a:extLst>
                </a:gridCol>
              </a:tblGrid>
              <a:tr h="370840">
                <a:tc>
                  <a:txBody>
                    <a:bodyPr/>
                    <a:lstStyle/>
                    <a:p>
                      <a:r>
                        <a:rPr lang="en-US" dirty="0">
                          <a:solidFill>
                            <a:schemeClr val="tx1"/>
                          </a:solidFill>
                        </a:rPr>
                        <a:t>Domain</a:t>
                      </a:r>
                    </a:p>
                  </a:txBody>
                  <a:tcPr/>
                </a:tc>
                <a:tc>
                  <a:txBody>
                    <a:bodyPr/>
                    <a:lstStyle/>
                    <a:p>
                      <a:r>
                        <a:rPr lang="en-US" dirty="0">
                          <a:solidFill>
                            <a:schemeClr val="tx1"/>
                          </a:solidFill>
                        </a:rPr>
                        <a:t>Current SOTA</a:t>
                      </a:r>
                    </a:p>
                  </a:txBody>
                  <a:tcPr/>
                </a:tc>
                <a:tc>
                  <a:txBody>
                    <a:bodyPr/>
                    <a:lstStyle/>
                    <a:p>
                      <a:r>
                        <a:rPr lang="en-US" dirty="0">
                          <a:solidFill>
                            <a:schemeClr val="tx1"/>
                          </a:solidFill>
                        </a:rPr>
                        <a:t>Power-law</a:t>
                      </a:r>
                      <a:r>
                        <a:rPr lang="en-US" baseline="0" dirty="0">
                          <a:solidFill>
                            <a:schemeClr val="tx1"/>
                          </a:solidFill>
                        </a:rPr>
                        <a:t> Exponent</a:t>
                      </a:r>
                      <a:endParaRPr lang="en-US" dirty="0">
                        <a:solidFill>
                          <a:schemeClr val="tx1"/>
                        </a:solidFill>
                      </a:endParaRPr>
                    </a:p>
                  </a:txBody>
                  <a:tcPr/>
                </a:tc>
                <a:tc>
                  <a:txBody>
                    <a:bodyPr/>
                    <a:lstStyle/>
                    <a:p>
                      <a:r>
                        <a:rPr lang="en-US" dirty="0">
                          <a:solidFill>
                            <a:schemeClr val="tx1"/>
                          </a:solidFill>
                        </a:rPr>
                        <a:t>Desired</a:t>
                      </a:r>
                      <a:r>
                        <a:rPr lang="en-US" baseline="0" dirty="0">
                          <a:solidFill>
                            <a:schemeClr val="tx1"/>
                          </a:solidFill>
                        </a:rPr>
                        <a:t> Improvement</a:t>
                      </a:r>
                      <a:endParaRPr lang="en-US" dirty="0">
                        <a:solidFill>
                          <a:schemeClr val="tx1"/>
                        </a:solidFill>
                      </a:endParaRPr>
                    </a:p>
                  </a:txBody>
                  <a:tcPr/>
                </a:tc>
                <a:tc>
                  <a:txBody>
                    <a:bodyPr/>
                    <a:lstStyle/>
                    <a:p>
                      <a:r>
                        <a:rPr lang="en-US" dirty="0">
                          <a:solidFill>
                            <a:schemeClr val="tx1"/>
                          </a:solidFill>
                        </a:rPr>
                        <a:t>Required Data</a:t>
                      </a:r>
                    </a:p>
                  </a:txBody>
                  <a:tcPr/>
                </a:tc>
                <a:tc>
                  <a:txBody>
                    <a:bodyPr/>
                    <a:lstStyle/>
                    <a:p>
                      <a:r>
                        <a:rPr lang="en-US" dirty="0">
                          <a:solidFill>
                            <a:schemeClr val="tx1"/>
                          </a:solidFill>
                        </a:rPr>
                        <a:t>Accuracy (Data) Costs</a:t>
                      </a:r>
                    </a:p>
                  </a:txBody>
                  <a:tcPr/>
                </a:tc>
                <a:extLst>
                  <a:ext uri="{0D108BD9-81ED-4DB2-BD59-A6C34878D82A}">
                    <a16:rowId xmlns:a16="http://schemas.microsoft.com/office/drawing/2014/main" val="10000"/>
                  </a:ext>
                </a:extLst>
              </a:tr>
              <a:tr h="370840">
                <a:tc>
                  <a:txBody>
                    <a:bodyPr/>
                    <a:lstStyle/>
                    <a:p>
                      <a:r>
                        <a:rPr lang="en-US" dirty="0"/>
                        <a:t>Word</a:t>
                      </a:r>
                      <a:r>
                        <a:rPr lang="en-US" baseline="0" dirty="0"/>
                        <a:t> Language Models</a:t>
                      </a:r>
                      <a:endParaRPr lang="en-US" dirty="0">
                        <a:solidFill>
                          <a:schemeClr val="tx2">
                            <a:lumMod val="85000"/>
                            <a:lumOff val="15000"/>
                          </a:schemeClr>
                        </a:solidFill>
                      </a:endParaRPr>
                    </a:p>
                  </a:txBody>
                  <a:tcPr/>
                </a:tc>
                <a:tc>
                  <a:txBody>
                    <a:bodyPr/>
                    <a:lstStyle/>
                    <a:p>
                      <a:pPr algn="r"/>
                      <a:r>
                        <a:rPr lang="en-US" dirty="0"/>
                        <a:t>29 PPL</a:t>
                      </a:r>
                      <a:endParaRPr lang="en-US" dirty="0">
                        <a:solidFill>
                          <a:schemeClr val="tx2">
                            <a:lumMod val="85000"/>
                            <a:lumOff val="15000"/>
                          </a:schemeClr>
                        </a:solidFill>
                      </a:endParaRPr>
                    </a:p>
                  </a:txBody>
                  <a:tcPr/>
                </a:tc>
                <a:tc>
                  <a:txBody>
                    <a:bodyPr/>
                    <a:lstStyle/>
                    <a:p>
                      <a:pPr algn="r"/>
                      <a:r>
                        <a:rPr lang="en-US" b="1" dirty="0">
                          <a:solidFill>
                            <a:srgbClr val="C00000"/>
                          </a:solidFill>
                        </a:rPr>
                        <a:t>-0.066</a:t>
                      </a:r>
                    </a:p>
                  </a:txBody>
                  <a:tcPr/>
                </a:tc>
                <a:tc>
                  <a:txBody>
                    <a:bodyPr/>
                    <a:lstStyle/>
                    <a:p>
                      <a:pPr algn="r"/>
                      <a:r>
                        <a:rPr lang="en-US" dirty="0"/>
                        <a:t>1.4x</a:t>
                      </a:r>
                      <a:endParaRPr lang="en-US" dirty="0">
                        <a:solidFill>
                          <a:schemeClr val="tx2">
                            <a:lumMod val="85000"/>
                            <a:lumOff val="15000"/>
                          </a:schemeClr>
                        </a:solidFill>
                      </a:endParaRPr>
                    </a:p>
                  </a:txBody>
                  <a:tcPr/>
                </a:tc>
                <a:tc>
                  <a:txBody>
                    <a:bodyPr/>
                    <a:lstStyle/>
                    <a:p>
                      <a:pPr algn="r"/>
                      <a:r>
                        <a:rPr lang="en-US" dirty="0"/>
                        <a:t>100x</a:t>
                      </a:r>
                      <a:endParaRPr lang="en-US" dirty="0">
                        <a:solidFill>
                          <a:schemeClr val="tx2">
                            <a:lumMod val="85000"/>
                            <a:lumOff val="15000"/>
                          </a:schemeClr>
                        </a:solidFill>
                      </a:endParaRPr>
                    </a:p>
                  </a:txBody>
                  <a:tcPr/>
                </a:tc>
                <a:tc>
                  <a:txBody>
                    <a:bodyPr/>
                    <a:lstStyle/>
                    <a:p>
                      <a:r>
                        <a:rPr lang="en-US" dirty="0"/>
                        <a:t>Low</a:t>
                      </a:r>
                      <a:endParaRPr lang="en-US" dirty="0">
                        <a:solidFill>
                          <a:schemeClr val="tx2">
                            <a:lumMod val="85000"/>
                            <a:lumOff val="15000"/>
                          </a:schemeClr>
                        </a:solidFill>
                      </a:endParaRPr>
                    </a:p>
                  </a:txBody>
                  <a:tcPr/>
                </a:tc>
                <a:extLst>
                  <a:ext uri="{0D108BD9-81ED-4DB2-BD59-A6C34878D82A}">
                    <a16:rowId xmlns:a16="http://schemas.microsoft.com/office/drawing/2014/main" val="10001"/>
                  </a:ext>
                </a:extLst>
              </a:tr>
              <a:tr h="370840">
                <a:tc>
                  <a:txBody>
                    <a:bodyPr/>
                    <a:lstStyle/>
                    <a:p>
                      <a:r>
                        <a:rPr lang="en-US" dirty="0"/>
                        <a:t>Character Language Models</a:t>
                      </a:r>
                      <a:endParaRPr lang="en-US" dirty="0">
                        <a:solidFill>
                          <a:schemeClr val="tx2">
                            <a:lumMod val="85000"/>
                            <a:lumOff val="15000"/>
                          </a:schemeClr>
                        </a:solidFill>
                      </a:endParaRPr>
                    </a:p>
                  </a:txBody>
                  <a:tcPr/>
                </a:tc>
                <a:tc>
                  <a:txBody>
                    <a:bodyPr/>
                    <a:lstStyle/>
                    <a:p>
                      <a:pPr algn="r"/>
                      <a:r>
                        <a:rPr lang="en-US" dirty="0"/>
                        <a:t>1.30 bits/char</a:t>
                      </a:r>
                      <a:endParaRPr lang="en-US" dirty="0">
                        <a:solidFill>
                          <a:schemeClr val="tx2">
                            <a:lumMod val="85000"/>
                            <a:lumOff val="15000"/>
                          </a:schemeClr>
                        </a:solidFill>
                      </a:endParaRPr>
                    </a:p>
                  </a:txBody>
                  <a:tcPr/>
                </a:tc>
                <a:tc>
                  <a:txBody>
                    <a:bodyPr/>
                    <a:lstStyle/>
                    <a:p>
                      <a:pPr algn="r"/>
                      <a:r>
                        <a:rPr lang="en-US" dirty="0"/>
                        <a:t>-0.092</a:t>
                      </a:r>
                      <a:endParaRPr lang="en-US" dirty="0">
                        <a:solidFill>
                          <a:schemeClr val="tx2">
                            <a:lumMod val="85000"/>
                            <a:lumOff val="15000"/>
                          </a:schemeClr>
                        </a:solidFill>
                      </a:endParaRPr>
                    </a:p>
                  </a:txBody>
                  <a:tcPr/>
                </a:tc>
                <a:tc>
                  <a:txBody>
                    <a:bodyPr/>
                    <a:lstStyle/>
                    <a:p>
                      <a:pPr algn="r"/>
                      <a:r>
                        <a:rPr lang="en-US" dirty="0"/>
                        <a:t>1.9x</a:t>
                      </a:r>
                      <a:endParaRPr lang="en-US" dirty="0">
                        <a:solidFill>
                          <a:schemeClr val="tx2">
                            <a:lumMod val="85000"/>
                            <a:lumOff val="15000"/>
                          </a:schemeClr>
                        </a:solidFill>
                      </a:endParaRPr>
                    </a:p>
                  </a:txBody>
                  <a:tcPr/>
                </a:tc>
                <a:tc>
                  <a:txBody>
                    <a:bodyPr/>
                    <a:lstStyle/>
                    <a:p>
                      <a:pPr algn="r"/>
                      <a:r>
                        <a:rPr lang="en-US" b="1" dirty="0">
                          <a:solidFill>
                            <a:srgbClr val="C00000"/>
                          </a:solidFill>
                        </a:rPr>
                        <a:t>900x</a:t>
                      </a:r>
                    </a:p>
                  </a:txBody>
                  <a:tcPr/>
                </a:tc>
                <a:tc>
                  <a:txBody>
                    <a:bodyPr/>
                    <a:lstStyle/>
                    <a:p>
                      <a:r>
                        <a:rPr lang="en-US" dirty="0"/>
                        <a:t>~Low</a:t>
                      </a:r>
                      <a:endParaRPr lang="en-US" dirty="0">
                        <a:solidFill>
                          <a:schemeClr val="tx2">
                            <a:lumMod val="85000"/>
                            <a:lumOff val="15000"/>
                          </a:schemeClr>
                        </a:solidFill>
                      </a:endParaRPr>
                    </a:p>
                  </a:txBody>
                  <a:tcPr/>
                </a:tc>
                <a:extLst>
                  <a:ext uri="{0D108BD9-81ED-4DB2-BD59-A6C34878D82A}">
                    <a16:rowId xmlns:a16="http://schemas.microsoft.com/office/drawing/2014/main" val="10002"/>
                  </a:ext>
                </a:extLst>
              </a:tr>
              <a:tr h="370840">
                <a:tc>
                  <a:txBody>
                    <a:bodyPr/>
                    <a:lstStyle/>
                    <a:p>
                      <a:r>
                        <a:rPr lang="en-US" dirty="0"/>
                        <a:t>Neural</a:t>
                      </a:r>
                      <a:r>
                        <a:rPr lang="en-US" baseline="0" dirty="0"/>
                        <a:t> Machine Translation</a:t>
                      </a:r>
                      <a:endParaRPr lang="en-US" dirty="0">
                        <a:solidFill>
                          <a:schemeClr val="tx2">
                            <a:lumMod val="85000"/>
                            <a:lumOff val="15000"/>
                          </a:schemeClr>
                        </a:solidFill>
                      </a:endParaRPr>
                    </a:p>
                  </a:txBody>
                  <a:tcPr/>
                </a:tc>
                <a:tc>
                  <a:txBody>
                    <a:bodyPr/>
                    <a:lstStyle/>
                    <a:p>
                      <a:pPr algn="r"/>
                      <a:r>
                        <a:rPr lang="en-US" dirty="0"/>
                        <a:t>28% WPER</a:t>
                      </a:r>
                      <a:endParaRPr lang="en-US" dirty="0">
                        <a:solidFill>
                          <a:schemeClr val="tx2">
                            <a:lumMod val="85000"/>
                            <a:lumOff val="15000"/>
                          </a:schemeClr>
                        </a:solidFill>
                      </a:endParaRPr>
                    </a:p>
                  </a:txBody>
                  <a:tcPr/>
                </a:tc>
                <a:tc>
                  <a:txBody>
                    <a:bodyPr/>
                    <a:lstStyle/>
                    <a:p>
                      <a:pPr algn="r"/>
                      <a:r>
                        <a:rPr lang="en-US" dirty="0"/>
                        <a:t>-0.128</a:t>
                      </a:r>
                      <a:endParaRPr lang="en-US" dirty="0">
                        <a:solidFill>
                          <a:schemeClr val="tx2">
                            <a:lumMod val="85000"/>
                            <a:lumOff val="15000"/>
                          </a:schemeClr>
                        </a:solidFill>
                      </a:endParaRPr>
                    </a:p>
                  </a:txBody>
                  <a:tcPr/>
                </a:tc>
                <a:tc>
                  <a:txBody>
                    <a:bodyPr/>
                    <a:lstStyle/>
                    <a:p>
                      <a:pPr algn="r"/>
                      <a:r>
                        <a:rPr lang="en-US" dirty="0"/>
                        <a:t>2.0x</a:t>
                      </a:r>
                      <a:endParaRPr lang="en-US" dirty="0">
                        <a:solidFill>
                          <a:schemeClr val="tx2">
                            <a:lumMod val="85000"/>
                            <a:lumOff val="15000"/>
                          </a:schemeClr>
                        </a:solidFill>
                      </a:endParaRPr>
                    </a:p>
                  </a:txBody>
                  <a:tcPr/>
                </a:tc>
                <a:tc>
                  <a:txBody>
                    <a:bodyPr/>
                    <a:lstStyle/>
                    <a:p>
                      <a:pPr algn="r"/>
                      <a:r>
                        <a:rPr lang="en-US" dirty="0"/>
                        <a:t>224x</a:t>
                      </a:r>
                      <a:endParaRPr lang="en-US" dirty="0">
                        <a:solidFill>
                          <a:schemeClr val="tx2">
                            <a:lumMod val="85000"/>
                            <a:lumOff val="15000"/>
                          </a:schemeClr>
                        </a:solidFill>
                      </a:endParaRPr>
                    </a:p>
                  </a:txBody>
                  <a:tcPr/>
                </a:tc>
                <a:tc>
                  <a:txBody>
                    <a:bodyPr/>
                    <a:lstStyle/>
                    <a:p>
                      <a:r>
                        <a:rPr lang="en-US" b="1" dirty="0">
                          <a:solidFill>
                            <a:srgbClr val="C00000"/>
                          </a:solidFill>
                        </a:rPr>
                        <a:t>High</a:t>
                      </a:r>
                    </a:p>
                  </a:txBody>
                  <a:tcPr/>
                </a:tc>
                <a:extLst>
                  <a:ext uri="{0D108BD9-81ED-4DB2-BD59-A6C34878D82A}">
                    <a16:rowId xmlns:a16="http://schemas.microsoft.com/office/drawing/2014/main" val="10003"/>
                  </a:ext>
                </a:extLst>
              </a:tr>
              <a:tr h="370840">
                <a:tc>
                  <a:txBody>
                    <a:bodyPr/>
                    <a:lstStyle/>
                    <a:p>
                      <a:r>
                        <a:rPr lang="en-US" dirty="0"/>
                        <a:t>Speech Recognition</a:t>
                      </a:r>
                    </a:p>
                  </a:txBody>
                  <a:tcPr/>
                </a:tc>
                <a:tc>
                  <a:txBody>
                    <a:bodyPr/>
                    <a:lstStyle/>
                    <a:p>
                      <a:pPr algn="r"/>
                      <a:r>
                        <a:rPr lang="en-US" dirty="0"/>
                        <a:t>9.5% CER</a:t>
                      </a:r>
                    </a:p>
                  </a:txBody>
                  <a:tcPr/>
                </a:tc>
                <a:tc>
                  <a:txBody>
                    <a:bodyPr/>
                    <a:lstStyle/>
                    <a:p>
                      <a:pPr algn="r"/>
                      <a:r>
                        <a:rPr lang="en-US" dirty="0"/>
                        <a:t>-0.291</a:t>
                      </a:r>
                      <a:endParaRPr lang="en-US" dirty="0">
                        <a:solidFill>
                          <a:schemeClr val="tx2">
                            <a:lumMod val="85000"/>
                            <a:lumOff val="15000"/>
                          </a:schemeClr>
                        </a:solidFill>
                      </a:endParaRPr>
                    </a:p>
                  </a:txBody>
                  <a:tcPr/>
                </a:tc>
                <a:tc>
                  <a:txBody>
                    <a:bodyPr/>
                    <a:lstStyle/>
                    <a:p>
                      <a:pPr algn="r"/>
                      <a:r>
                        <a:rPr lang="en-US" dirty="0"/>
                        <a:t>1.9x</a:t>
                      </a:r>
                      <a:endParaRPr lang="en-US" dirty="0">
                        <a:solidFill>
                          <a:schemeClr val="tx2">
                            <a:lumMod val="85000"/>
                            <a:lumOff val="15000"/>
                          </a:schemeClr>
                        </a:solidFill>
                      </a:endParaRPr>
                    </a:p>
                  </a:txBody>
                  <a:tcPr/>
                </a:tc>
                <a:tc>
                  <a:txBody>
                    <a:bodyPr/>
                    <a:lstStyle/>
                    <a:p>
                      <a:pPr algn="r"/>
                      <a:r>
                        <a:rPr lang="en-US" dirty="0"/>
                        <a:t>10x</a:t>
                      </a:r>
                      <a:endParaRPr lang="en-US" dirty="0">
                        <a:solidFill>
                          <a:schemeClr val="tx2">
                            <a:lumMod val="85000"/>
                            <a:lumOff val="15000"/>
                          </a:schemeClr>
                        </a:solidFill>
                      </a:endParaRPr>
                    </a:p>
                  </a:txBody>
                  <a:tcPr/>
                </a:tc>
                <a:tc>
                  <a:txBody>
                    <a:bodyPr/>
                    <a:lstStyle/>
                    <a:p>
                      <a:r>
                        <a:rPr lang="en-US" b="1" dirty="0">
                          <a:solidFill>
                            <a:srgbClr val="C00000"/>
                          </a:solidFill>
                        </a:rPr>
                        <a:t>High</a:t>
                      </a:r>
                    </a:p>
                  </a:txBody>
                  <a:tcPr/>
                </a:tc>
                <a:extLst>
                  <a:ext uri="{0D108BD9-81ED-4DB2-BD59-A6C34878D82A}">
                    <a16:rowId xmlns:a16="http://schemas.microsoft.com/office/drawing/2014/main" val="10004"/>
                  </a:ext>
                </a:extLst>
              </a:tr>
              <a:tr h="370840">
                <a:tc>
                  <a:txBody>
                    <a:bodyPr/>
                    <a:lstStyle/>
                    <a:p>
                      <a:r>
                        <a:rPr lang="en-US" dirty="0"/>
                        <a:t>Image Classification</a:t>
                      </a:r>
                      <a:endParaRPr lang="en-US" dirty="0">
                        <a:solidFill>
                          <a:schemeClr val="tx2">
                            <a:lumMod val="85000"/>
                            <a:lumOff val="15000"/>
                          </a:schemeClr>
                        </a:solidFill>
                      </a:endParaRPr>
                    </a:p>
                  </a:txBody>
                  <a:tcPr/>
                </a:tc>
                <a:tc>
                  <a:txBody>
                    <a:bodyPr/>
                    <a:lstStyle/>
                    <a:p>
                      <a:pPr algn="r"/>
                      <a:r>
                        <a:rPr lang="en-US" dirty="0"/>
                        <a:t>19.4% Top-1 Error</a:t>
                      </a:r>
                      <a:endParaRPr lang="en-US" dirty="0">
                        <a:solidFill>
                          <a:schemeClr val="tx2">
                            <a:lumMod val="85000"/>
                            <a:lumOff val="15000"/>
                          </a:schemeClr>
                        </a:solidFill>
                      </a:endParaRPr>
                    </a:p>
                  </a:txBody>
                  <a:tcPr/>
                </a:tc>
                <a:tc>
                  <a:txBody>
                    <a:bodyPr/>
                    <a:lstStyle/>
                    <a:p>
                      <a:pPr algn="r"/>
                      <a:r>
                        <a:rPr lang="en-US" dirty="0"/>
                        <a:t>-0.309</a:t>
                      </a:r>
                      <a:endParaRPr lang="en-US" dirty="0">
                        <a:solidFill>
                          <a:schemeClr val="tx2">
                            <a:lumMod val="85000"/>
                            <a:lumOff val="15000"/>
                          </a:schemeClr>
                        </a:solidFill>
                      </a:endParaRPr>
                    </a:p>
                  </a:txBody>
                  <a:tcPr/>
                </a:tc>
                <a:tc>
                  <a:txBody>
                    <a:bodyPr/>
                    <a:lstStyle/>
                    <a:p>
                      <a:pPr algn="r"/>
                      <a:r>
                        <a:rPr lang="en-US" b="1" dirty="0">
                          <a:solidFill>
                            <a:srgbClr val="C00000"/>
                          </a:solidFill>
                        </a:rPr>
                        <a:t>3.9x</a:t>
                      </a:r>
                    </a:p>
                  </a:txBody>
                  <a:tcPr/>
                </a:tc>
                <a:tc>
                  <a:txBody>
                    <a:bodyPr/>
                    <a:lstStyle/>
                    <a:p>
                      <a:pPr algn="r"/>
                      <a:r>
                        <a:rPr lang="en-US" dirty="0"/>
                        <a:t>80x</a:t>
                      </a:r>
                      <a:endParaRPr lang="en-US" dirty="0">
                        <a:solidFill>
                          <a:schemeClr val="tx2">
                            <a:lumMod val="85000"/>
                            <a:lumOff val="15000"/>
                          </a:schemeClr>
                        </a:solidFill>
                      </a:endParaRPr>
                    </a:p>
                  </a:txBody>
                  <a:tcPr/>
                </a:tc>
                <a:tc>
                  <a:txBody>
                    <a:bodyPr/>
                    <a:lstStyle/>
                    <a:p>
                      <a:r>
                        <a:rPr lang="en-US" dirty="0"/>
                        <a:t>Medium</a:t>
                      </a:r>
                      <a:endParaRPr lang="en-US" dirty="0">
                        <a:solidFill>
                          <a:schemeClr val="tx2">
                            <a:lumMod val="85000"/>
                            <a:lumOff val="15000"/>
                          </a:schemeClr>
                        </a:solidFill>
                      </a:endParaRPr>
                    </a:p>
                  </a:txBody>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1EA1078A-40A6-194A-BBEF-62FCAB499422}"/>
              </a:ext>
            </a:extLst>
          </p:cNvPr>
          <p:cNvSpPr/>
          <p:nvPr/>
        </p:nvSpPr>
        <p:spPr>
          <a:xfrm>
            <a:off x="856703" y="2188964"/>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C021A4-F349-7B43-AE33-CF3031FB7862}"/>
              </a:ext>
            </a:extLst>
          </p:cNvPr>
          <p:cNvSpPr/>
          <p:nvPr/>
        </p:nvSpPr>
        <p:spPr>
          <a:xfrm>
            <a:off x="856702" y="2562675"/>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4D63438-2F07-0248-89FC-06B0DAEFD7F2}"/>
              </a:ext>
            </a:extLst>
          </p:cNvPr>
          <p:cNvSpPr/>
          <p:nvPr/>
        </p:nvSpPr>
        <p:spPr>
          <a:xfrm>
            <a:off x="855086" y="2927257"/>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E740C4-AD36-4747-BE77-2D767D4C9882}"/>
              </a:ext>
            </a:extLst>
          </p:cNvPr>
          <p:cNvSpPr/>
          <p:nvPr/>
        </p:nvSpPr>
        <p:spPr>
          <a:xfrm>
            <a:off x="849084" y="3291839"/>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967593-61C8-9E4B-BC1D-40DE2AAB46A7}"/>
              </a:ext>
            </a:extLst>
          </p:cNvPr>
          <p:cNvSpPr/>
          <p:nvPr/>
        </p:nvSpPr>
        <p:spPr>
          <a:xfrm>
            <a:off x="855086" y="3663195"/>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7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BDEA-DE1C-BD43-9BE9-6A459DC574E5}"/>
              </a:ext>
            </a:extLst>
          </p:cNvPr>
          <p:cNvSpPr>
            <a:spLocks noGrp="1"/>
          </p:cNvSpPr>
          <p:nvPr>
            <p:ph type="title"/>
          </p:nvPr>
        </p:nvSpPr>
        <p:spPr/>
        <p:txBody>
          <a:bodyPr/>
          <a:lstStyle/>
          <a:p>
            <a:r>
              <a:rPr lang="en-US" dirty="0"/>
              <a:t>Real Application “Training Difficulty”</a:t>
            </a:r>
          </a:p>
        </p:txBody>
      </p:sp>
      <p:sp>
        <p:nvSpPr>
          <p:cNvPr id="4" name="Slide Number Placeholder 3">
            <a:extLst>
              <a:ext uri="{FF2B5EF4-FFF2-40B4-BE49-F238E27FC236}">
                <a16:creationId xmlns:a16="http://schemas.microsoft.com/office/drawing/2014/main" id="{CE3DB3EE-5C0E-F146-88B3-0879FB2A2506}"/>
              </a:ext>
            </a:extLst>
          </p:cNvPr>
          <p:cNvSpPr>
            <a:spLocks noGrp="1"/>
          </p:cNvSpPr>
          <p:nvPr>
            <p:ph type="sldNum" sz="quarter" idx="12"/>
          </p:nvPr>
        </p:nvSpPr>
        <p:spPr/>
        <p:txBody>
          <a:bodyPr/>
          <a:lstStyle/>
          <a:p>
            <a:fld id="{37B5496D-DAA3-D042-83A2-A7B34AA8F526}" type="slidenum">
              <a:rPr lang="en-US" smtClean="0"/>
              <a:t>24</a:t>
            </a:fld>
            <a:endParaRPr lang="en-US" dirty="0"/>
          </a:p>
        </p:txBody>
      </p:sp>
      <p:graphicFrame>
        <p:nvGraphicFramePr>
          <p:cNvPr id="5" name="Table 4">
            <a:extLst>
              <a:ext uri="{FF2B5EF4-FFF2-40B4-BE49-F238E27FC236}">
                <a16:creationId xmlns:a16="http://schemas.microsoft.com/office/drawing/2014/main" id="{3E188E19-6F6E-C347-82D6-4E77B7387EE0}"/>
              </a:ext>
            </a:extLst>
          </p:cNvPr>
          <p:cNvGraphicFramePr>
            <a:graphicFrameLocks noGrp="1"/>
          </p:cNvGraphicFramePr>
          <p:nvPr>
            <p:extLst>
              <p:ext uri="{D42A27DB-BD31-4B8C-83A1-F6EECF244321}">
                <p14:modId xmlns:p14="http://schemas.microsoft.com/office/powerpoint/2010/main" val="2159086954"/>
              </p:ext>
            </p:extLst>
          </p:nvPr>
        </p:nvGraphicFramePr>
        <p:xfrm>
          <a:off x="856702" y="1542626"/>
          <a:ext cx="10466294" cy="2494280"/>
        </p:xfrm>
        <a:graphic>
          <a:graphicData uri="http://schemas.openxmlformats.org/drawingml/2006/table">
            <a:tbl>
              <a:tblPr firstRow="1" bandRow="1">
                <a:tableStyleId>{F5AB1C69-6EDB-4FF4-983F-18BD219EF322}</a:tableStyleId>
              </a:tblPr>
              <a:tblGrid>
                <a:gridCol w="2999875">
                  <a:extLst>
                    <a:ext uri="{9D8B030D-6E8A-4147-A177-3AD203B41FA5}">
                      <a16:colId xmlns:a16="http://schemas.microsoft.com/office/drawing/2014/main" val="20000"/>
                    </a:ext>
                  </a:extLst>
                </a:gridCol>
                <a:gridCol w="1581085">
                  <a:extLst>
                    <a:ext uri="{9D8B030D-6E8A-4147-A177-3AD203B41FA5}">
                      <a16:colId xmlns:a16="http://schemas.microsoft.com/office/drawing/2014/main" val="20003"/>
                    </a:ext>
                  </a:extLst>
                </a:gridCol>
                <a:gridCol w="1138236">
                  <a:extLst>
                    <a:ext uri="{9D8B030D-6E8A-4147-A177-3AD203B41FA5}">
                      <a16:colId xmlns:a16="http://schemas.microsoft.com/office/drawing/2014/main" val="20004"/>
                    </a:ext>
                  </a:extLst>
                </a:gridCol>
                <a:gridCol w="1468876">
                  <a:extLst>
                    <a:ext uri="{9D8B030D-6E8A-4147-A177-3AD203B41FA5}">
                      <a16:colId xmlns:a16="http://schemas.microsoft.com/office/drawing/2014/main" val="20005"/>
                    </a:ext>
                  </a:extLst>
                </a:gridCol>
                <a:gridCol w="1750979">
                  <a:extLst>
                    <a:ext uri="{9D8B030D-6E8A-4147-A177-3AD203B41FA5}">
                      <a16:colId xmlns:a16="http://schemas.microsoft.com/office/drawing/2014/main" val="1322116858"/>
                    </a:ext>
                  </a:extLst>
                </a:gridCol>
                <a:gridCol w="1527243">
                  <a:extLst>
                    <a:ext uri="{9D8B030D-6E8A-4147-A177-3AD203B41FA5}">
                      <a16:colId xmlns:a16="http://schemas.microsoft.com/office/drawing/2014/main" val="2602839506"/>
                    </a:ext>
                  </a:extLst>
                </a:gridCol>
              </a:tblGrid>
              <a:tr h="370840">
                <a:tc>
                  <a:txBody>
                    <a:bodyPr/>
                    <a:lstStyle/>
                    <a:p>
                      <a:r>
                        <a:rPr lang="en-US" dirty="0">
                          <a:solidFill>
                            <a:schemeClr val="tx1"/>
                          </a:solidFill>
                        </a:rPr>
                        <a:t>Domain</a:t>
                      </a:r>
                    </a:p>
                  </a:txBody>
                  <a:tcPr/>
                </a:tc>
                <a:tc>
                  <a:txBody>
                    <a:bodyPr/>
                    <a:lstStyle/>
                    <a:p>
                      <a:r>
                        <a:rPr lang="en-US" dirty="0">
                          <a:solidFill>
                            <a:schemeClr val="tx1"/>
                          </a:solidFill>
                        </a:rPr>
                        <a:t>Desired</a:t>
                      </a:r>
                      <a:r>
                        <a:rPr lang="en-US" baseline="0" dirty="0">
                          <a:solidFill>
                            <a:schemeClr val="tx1"/>
                          </a:solidFill>
                        </a:rPr>
                        <a:t> Improvement</a:t>
                      </a:r>
                      <a:endParaRPr lang="en-US" dirty="0">
                        <a:solidFill>
                          <a:schemeClr val="tx1"/>
                        </a:solidFill>
                      </a:endParaRPr>
                    </a:p>
                  </a:txBody>
                  <a:tcPr/>
                </a:tc>
                <a:tc>
                  <a:txBody>
                    <a:bodyPr/>
                    <a:lstStyle/>
                    <a:p>
                      <a:r>
                        <a:rPr lang="en-US" dirty="0">
                          <a:solidFill>
                            <a:schemeClr val="tx1"/>
                          </a:solidFill>
                        </a:rPr>
                        <a:t>Required Data</a:t>
                      </a:r>
                    </a:p>
                  </a:txBody>
                  <a:tcPr/>
                </a:tc>
                <a:tc>
                  <a:txBody>
                    <a:bodyPr/>
                    <a:lstStyle/>
                    <a:p>
                      <a:r>
                        <a:rPr lang="en-US" dirty="0">
                          <a:solidFill>
                            <a:schemeClr val="tx1"/>
                          </a:solidFill>
                        </a:rPr>
                        <a:t>Required Model Scale</a:t>
                      </a:r>
                    </a:p>
                  </a:txBody>
                  <a:tcPr/>
                </a:tc>
                <a:tc>
                  <a:txBody>
                    <a:bodyPr/>
                    <a:lstStyle/>
                    <a:p>
                      <a:r>
                        <a:rPr lang="en-US" dirty="0">
                          <a:solidFill>
                            <a:schemeClr val="tx1"/>
                          </a:solidFill>
                        </a:rPr>
                        <a:t>Training Time: (Assume Linear)</a:t>
                      </a:r>
                    </a:p>
                  </a:txBody>
                  <a:tcPr/>
                </a:tc>
                <a:tc>
                  <a:txBody>
                    <a:bodyPr/>
                    <a:lstStyle/>
                    <a:p>
                      <a:r>
                        <a:rPr lang="en-US" dirty="0">
                          <a:solidFill>
                            <a:schemeClr val="tx1"/>
                          </a:solidFill>
                        </a:rPr>
                        <a:t>Training Difficulty</a:t>
                      </a:r>
                    </a:p>
                  </a:txBody>
                  <a:tcPr/>
                </a:tc>
                <a:extLst>
                  <a:ext uri="{0D108BD9-81ED-4DB2-BD59-A6C34878D82A}">
                    <a16:rowId xmlns:a16="http://schemas.microsoft.com/office/drawing/2014/main" val="10000"/>
                  </a:ext>
                </a:extLst>
              </a:tr>
              <a:tr h="370840">
                <a:tc>
                  <a:txBody>
                    <a:bodyPr/>
                    <a:lstStyle/>
                    <a:p>
                      <a:r>
                        <a:rPr lang="en-US" dirty="0"/>
                        <a:t>Word</a:t>
                      </a:r>
                      <a:r>
                        <a:rPr lang="en-US" baseline="0" dirty="0"/>
                        <a:t> Language Models</a:t>
                      </a:r>
                      <a:endParaRPr lang="en-US" dirty="0">
                        <a:solidFill>
                          <a:schemeClr val="tx2">
                            <a:lumMod val="85000"/>
                            <a:lumOff val="15000"/>
                          </a:schemeClr>
                        </a:solidFill>
                      </a:endParaRPr>
                    </a:p>
                  </a:txBody>
                  <a:tcPr/>
                </a:tc>
                <a:tc>
                  <a:txBody>
                    <a:bodyPr/>
                    <a:lstStyle/>
                    <a:p>
                      <a:pPr algn="r"/>
                      <a:r>
                        <a:rPr lang="en-US" dirty="0"/>
                        <a:t>1.4x</a:t>
                      </a:r>
                      <a:endParaRPr lang="en-US" dirty="0">
                        <a:solidFill>
                          <a:schemeClr val="tx2">
                            <a:lumMod val="85000"/>
                            <a:lumOff val="15000"/>
                          </a:schemeClr>
                        </a:solidFill>
                      </a:endParaRPr>
                    </a:p>
                  </a:txBody>
                  <a:tcPr/>
                </a:tc>
                <a:tc>
                  <a:txBody>
                    <a:bodyPr/>
                    <a:lstStyle/>
                    <a:p>
                      <a:pPr algn="r"/>
                      <a:r>
                        <a:rPr lang="en-US" dirty="0"/>
                        <a:t>100x</a:t>
                      </a:r>
                      <a:endParaRPr lang="en-US" dirty="0">
                        <a:solidFill>
                          <a:schemeClr val="tx2">
                            <a:lumMod val="85000"/>
                            <a:lumOff val="15000"/>
                          </a:schemeClr>
                        </a:solidFill>
                      </a:endParaRPr>
                    </a:p>
                  </a:txBody>
                  <a:tcPr/>
                </a:tc>
                <a:tc>
                  <a:txBody>
                    <a:bodyPr/>
                    <a:lstStyle/>
                    <a:p>
                      <a:pPr algn="r"/>
                      <a:r>
                        <a:rPr lang="en-US" dirty="0"/>
                        <a:t>23x</a:t>
                      </a:r>
                      <a:endParaRPr lang="en-US" dirty="0">
                        <a:solidFill>
                          <a:schemeClr val="tx2">
                            <a:lumMod val="85000"/>
                            <a:lumOff val="15000"/>
                          </a:schemeClr>
                        </a:solidFill>
                      </a:endParaRPr>
                    </a:p>
                  </a:txBody>
                  <a:tcPr/>
                </a:tc>
                <a:tc>
                  <a:txBody>
                    <a:bodyPr/>
                    <a:lstStyle/>
                    <a:p>
                      <a:pPr algn="r"/>
                      <a:r>
                        <a:rPr lang="en-US" dirty="0"/>
                        <a:t>2,300x</a:t>
                      </a:r>
                      <a:endParaRPr lang="en-US" dirty="0">
                        <a:solidFill>
                          <a:schemeClr val="tx2">
                            <a:lumMod val="85000"/>
                            <a:lumOff val="15000"/>
                          </a:schemeClr>
                        </a:solidFill>
                      </a:endParaRPr>
                    </a:p>
                  </a:txBody>
                  <a:tcPr/>
                </a:tc>
                <a:tc>
                  <a:txBody>
                    <a:bodyPr/>
                    <a:lstStyle/>
                    <a:p>
                      <a:pPr algn="r"/>
                      <a:r>
                        <a:rPr lang="en-US" dirty="0"/>
                        <a:t>Medium</a:t>
                      </a:r>
                      <a:endParaRPr lang="en-US" dirty="0">
                        <a:solidFill>
                          <a:schemeClr val="tx2">
                            <a:lumMod val="85000"/>
                            <a:lumOff val="15000"/>
                          </a:schemeClr>
                        </a:solidFill>
                      </a:endParaRPr>
                    </a:p>
                  </a:txBody>
                  <a:tcPr/>
                </a:tc>
                <a:extLst>
                  <a:ext uri="{0D108BD9-81ED-4DB2-BD59-A6C34878D82A}">
                    <a16:rowId xmlns:a16="http://schemas.microsoft.com/office/drawing/2014/main" val="10001"/>
                  </a:ext>
                </a:extLst>
              </a:tr>
              <a:tr h="370840">
                <a:tc>
                  <a:txBody>
                    <a:bodyPr/>
                    <a:lstStyle/>
                    <a:p>
                      <a:r>
                        <a:rPr lang="en-US" dirty="0"/>
                        <a:t>Character Language Models</a:t>
                      </a:r>
                      <a:endParaRPr lang="en-US" dirty="0">
                        <a:solidFill>
                          <a:schemeClr val="tx2">
                            <a:lumMod val="85000"/>
                            <a:lumOff val="15000"/>
                          </a:schemeClr>
                        </a:solidFill>
                      </a:endParaRPr>
                    </a:p>
                  </a:txBody>
                  <a:tcPr/>
                </a:tc>
                <a:tc>
                  <a:txBody>
                    <a:bodyPr/>
                    <a:lstStyle/>
                    <a:p>
                      <a:pPr algn="r"/>
                      <a:r>
                        <a:rPr lang="en-US" dirty="0"/>
                        <a:t>1.9x</a:t>
                      </a:r>
                      <a:endParaRPr lang="en-US" dirty="0">
                        <a:solidFill>
                          <a:schemeClr val="tx2">
                            <a:lumMod val="85000"/>
                            <a:lumOff val="15000"/>
                          </a:schemeClr>
                        </a:solidFill>
                      </a:endParaRPr>
                    </a:p>
                  </a:txBody>
                  <a:tcPr/>
                </a:tc>
                <a:tc>
                  <a:txBody>
                    <a:bodyPr/>
                    <a:lstStyle/>
                    <a:p>
                      <a:pPr algn="r"/>
                      <a:r>
                        <a:rPr lang="en-US" b="1" dirty="0">
                          <a:solidFill>
                            <a:srgbClr val="C00000"/>
                          </a:solidFill>
                        </a:rPr>
                        <a:t>900x</a:t>
                      </a:r>
                    </a:p>
                  </a:txBody>
                  <a:tcPr/>
                </a:tc>
                <a:tc>
                  <a:txBody>
                    <a:bodyPr/>
                    <a:lstStyle/>
                    <a:p>
                      <a:pPr algn="r"/>
                      <a:r>
                        <a:rPr lang="en-US" b="1" dirty="0">
                          <a:solidFill>
                            <a:srgbClr val="C00000"/>
                          </a:solidFill>
                        </a:rPr>
                        <a:t>214x</a:t>
                      </a:r>
                    </a:p>
                  </a:txBody>
                  <a:tcPr/>
                </a:tc>
                <a:tc>
                  <a:txBody>
                    <a:bodyPr/>
                    <a:lstStyle/>
                    <a:p>
                      <a:pPr algn="r"/>
                      <a:r>
                        <a:rPr lang="en-US" b="1" dirty="0">
                          <a:solidFill>
                            <a:srgbClr val="C00000"/>
                          </a:solidFill>
                        </a:rPr>
                        <a:t>192,000x</a:t>
                      </a:r>
                    </a:p>
                  </a:txBody>
                  <a:tcPr/>
                </a:tc>
                <a:tc>
                  <a:txBody>
                    <a:bodyPr/>
                    <a:lstStyle/>
                    <a:p>
                      <a:pPr algn="r"/>
                      <a:r>
                        <a:rPr lang="en-US" b="1" dirty="0">
                          <a:solidFill>
                            <a:srgbClr val="C00000"/>
                          </a:solidFill>
                        </a:rPr>
                        <a:t>Very Hard</a:t>
                      </a:r>
                    </a:p>
                  </a:txBody>
                  <a:tcPr/>
                </a:tc>
                <a:extLst>
                  <a:ext uri="{0D108BD9-81ED-4DB2-BD59-A6C34878D82A}">
                    <a16:rowId xmlns:a16="http://schemas.microsoft.com/office/drawing/2014/main" val="10002"/>
                  </a:ext>
                </a:extLst>
              </a:tr>
              <a:tr h="370840">
                <a:tc>
                  <a:txBody>
                    <a:bodyPr/>
                    <a:lstStyle/>
                    <a:p>
                      <a:r>
                        <a:rPr lang="en-US" dirty="0"/>
                        <a:t>Neural</a:t>
                      </a:r>
                      <a:r>
                        <a:rPr lang="en-US" baseline="0" dirty="0"/>
                        <a:t> Machine Translation</a:t>
                      </a:r>
                      <a:endParaRPr lang="en-US" dirty="0">
                        <a:solidFill>
                          <a:schemeClr val="tx2">
                            <a:lumMod val="85000"/>
                            <a:lumOff val="15000"/>
                          </a:schemeClr>
                        </a:solidFill>
                      </a:endParaRPr>
                    </a:p>
                  </a:txBody>
                  <a:tcPr/>
                </a:tc>
                <a:tc>
                  <a:txBody>
                    <a:bodyPr/>
                    <a:lstStyle/>
                    <a:p>
                      <a:pPr algn="r"/>
                      <a:r>
                        <a:rPr lang="en-US" dirty="0"/>
                        <a:t>2.0x</a:t>
                      </a:r>
                      <a:endParaRPr lang="en-US" dirty="0">
                        <a:solidFill>
                          <a:schemeClr val="tx2">
                            <a:lumMod val="85000"/>
                            <a:lumOff val="15000"/>
                          </a:schemeClr>
                        </a:solidFill>
                      </a:endParaRPr>
                    </a:p>
                  </a:txBody>
                  <a:tcPr/>
                </a:tc>
                <a:tc>
                  <a:txBody>
                    <a:bodyPr/>
                    <a:lstStyle/>
                    <a:p>
                      <a:pPr algn="r"/>
                      <a:r>
                        <a:rPr lang="en-US" dirty="0"/>
                        <a:t>224x</a:t>
                      </a:r>
                      <a:endParaRPr lang="en-US" dirty="0">
                        <a:solidFill>
                          <a:schemeClr val="tx2">
                            <a:lumMod val="85000"/>
                            <a:lumOff val="15000"/>
                          </a:schemeClr>
                        </a:solidFill>
                      </a:endParaRPr>
                    </a:p>
                  </a:txBody>
                  <a:tcPr/>
                </a:tc>
                <a:tc>
                  <a:txBody>
                    <a:bodyPr/>
                    <a:lstStyle/>
                    <a:p>
                      <a:pPr algn="r"/>
                      <a:r>
                        <a:rPr lang="en-US" dirty="0"/>
                        <a:t>40x</a:t>
                      </a:r>
                      <a:endParaRPr lang="en-US" dirty="0">
                        <a:solidFill>
                          <a:schemeClr val="tx2">
                            <a:lumMod val="85000"/>
                            <a:lumOff val="15000"/>
                          </a:schemeClr>
                        </a:solidFill>
                      </a:endParaRPr>
                    </a:p>
                  </a:txBody>
                  <a:tcPr/>
                </a:tc>
                <a:tc>
                  <a:txBody>
                    <a:bodyPr/>
                    <a:lstStyle/>
                    <a:p>
                      <a:pPr algn="r"/>
                      <a:r>
                        <a:rPr lang="en-US" dirty="0"/>
                        <a:t>9,000x</a:t>
                      </a:r>
                      <a:endParaRPr lang="en-US" dirty="0">
                        <a:solidFill>
                          <a:schemeClr val="tx2">
                            <a:lumMod val="85000"/>
                            <a:lumOff val="15000"/>
                          </a:schemeClr>
                        </a:solidFill>
                      </a:endParaRPr>
                    </a:p>
                  </a:txBody>
                  <a:tcPr/>
                </a:tc>
                <a:tc>
                  <a:txBody>
                    <a:bodyPr/>
                    <a:lstStyle/>
                    <a:p>
                      <a:pPr algn="r"/>
                      <a:r>
                        <a:rPr lang="en-US" dirty="0"/>
                        <a:t>Hard</a:t>
                      </a:r>
                      <a:endParaRPr lang="en-US" dirty="0">
                        <a:solidFill>
                          <a:schemeClr val="tx2">
                            <a:lumMod val="85000"/>
                            <a:lumOff val="15000"/>
                          </a:schemeClr>
                        </a:solidFill>
                      </a:endParaRPr>
                    </a:p>
                  </a:txBody>
                  <a:tcPr/>
                </a:tc>
                <a:extLst>
                  <a:ext uri="{0D108BD9-81ED-4DB2-BD59-A6C34878D82A}">
                    <a16:rowId xmlns:a16="http://schemas.microsoft.com/office/drawing/2014/main" val="10003"/>
                  </a:ext>
                </a:extLst>
              </a:tr>
              <a:tr h="370840">
                <a:tc>
                  <a:txBody>
                    <a:bodyPr/>
                    <a:lstStyle/>
                    <a:p>
                      <a:r>
                        <a:rPr lang="en-US" dirty="0"/>
                        <a:t>Speech Recognition</a:t>
                      </a:r>
                    </a:p>
                  </a:txBody>
                  <a:tcPr/>
                </a:tc>
                <a:tc>
                  <a:txBody>
                    <a:bodyPr/>
                    <a:lstStyle/>
                    <a:p>
                      <a:pPr algn="r"/>
                      <a:r>
                        <a:rPr lang="en-US" dirty="0"/>
                        <a:t>1.9x</a:t>
                      </a:r>
                      <a:endParaRPr lang="en-US" dirty="0">
                        <a:solidFill>
                          <a:schemeClr val="tx2">
                            <a:lumMod val="85000"/>
                            <a:lumOff val="15000"/>
                          </a:schemeClr>
                        </a:solidFill>
                      </a:endParaRPr>
                    </a:p>
                  </a:txBody>
                  <a:tcPr/>
                </a:tc>
                <a:tc>
                  <a:txBody>
                    <a:bodyPr/>
                    <a:lstStyle/>
                    <a:p>
                      <a:pPr algn="r"/>
                      <a:r>
                        <a:rPr lang="en-US" dirty="0"/>
                        <a:t>10x</a:t>
                      </a:r>
                      <a:endParaRPr lang="en-US" dirty="0">
                        <a:solidFill>
                          <a:schemeClr val="tx2">
                            <a:lumMod val="85000"/>
                            <a:lumOff val="15000"/>
                          </a:schemeClr>
                        </a:solidFill>
                      </a:endParaRPr>
                    </a:p>
                  </a:txBody>
                  <a:tcPr/>
                </a:tc>
                <a:tc>
                  <a:txBody>
                    <a:bodyPr/>
                    <a:lstStyle/>
                    <a:p>
                      <a:pPr algn="r"/>
                      <a:r>
                        <a:rPr lang="en-US" dirty="0"/>
                        <a:t>4x</a:t>
                      </a:r>
                      <a:endParaRPr lang="en-US" dirty="0">
                        <a:solidFill>
                          <a:schemeClr val="tx2">
                            <a:lumMod val="85000"/>
                            <a:lumOff val="15000"/>
                          </a:schemeClr>
                        </a:solidFill>
                      </a:endParaRPr>
                    </a:p>
                  </a:txBody>
                  <a:tcPr/>
                </a:tc>
                <a:tc>
                  <a:txBody>
                    <a:bodyPr/>
                    <a:lstStyle/>
                    <a:p>
                      <a:pPr algn="r"/>
                      <a:r>
                        <a:rPr lang="en-US" dirty="0"/>
                        <a:t>40x</a:t>
                      </a:r>
                      <a:endParaRPr lang="en-US" dirty="0">
                        <a:solidFill>
                          <a:schemeClr val="tx2">
                            <a:lumMod val="85000"/>
                            <a:lumOff val="15000"/>
                          </a:schemeClr>
                        </a:solidFill>
                      </a:endParaRPr>
                    </a:p>
                  </a:txBody>
                  <a:tcPr/>
                </a:tc>
                <a:tc>
                  <a:txBody>
                    <a:bodyPr/>
                    <a:lstStyle/>
                    <a:p>
                      <a:pPr algn="r"/>
                      <a:r>
                        <a:rPr lang="en-US" dirty="0"/>
                        <a:t>Easy</a:t>
                      </a:r>
                      <a:endParaRPr lang="en-US" dirty="0">
                        <a:solidFill>
                          <a:schemeClr val="tx2">
                            <a:lumMod val="85000"/>
                            <a:lumOff val="15000"/>
                          </a:schemeClr>
                        </a:solidFill>
                      </a:endParaRPr>
                    </a:p>
                  </a:txBody>
                  <a:tcPr/>
                </a:tc>
                <a:extLst>
                  <a:ext uri="{0D108BD9-81ED-4DB2-BD59-A6C34878D82A}">
                    <a16:rowId xmlns:a16="http://schemas.microsoft.com/office/drawing/2014/main" val="10004"/>
                  </a:ext>
                </a:extLst>
              </a:tr>
              <a:tr h="370840">
                <a:tc>
                  <a:txBody>
                    <a:bodyPr/>
                    <a:lstStyle/>
                    <a:p>
                      <a:r>
                        <a:rPr lang="en-US" dirty="0"/>
                        <a:t>Image Classification</a:t>
                      </a:r>
                      <a:endParaRPr lang="en-US" dirty="0">
                        <a:solidFill>
                          <a:schemeClr val="tx2">
                            <a:lumMod val="85000"/>
                            <a:lumOff val="15000"/>
                          </a:schemeClr>
                        </a:solidFill>
                      </a:endParaRPr>
                    </a:p>
                  </a:txBody>
                  <a:tcPr/>
                </a:tc>
                <a:tc>
                  <a:txBody>
                    <a:bodyPr/>
                    <a:lstStyle/>
                    <a:p>
                      <a:pPr algn="r"/>
                      <a:r>
                        <a:rPr lang="en-US" b="1" dirty="0">
                          <a:solidFill>
                            <a:srgbClr val="C00000"/>
                          </a:solidFill>
                        </a:rPr>
                        <a:t>3.9x</a:t>
                      </a:r>
                    </a:p>
                  </a:txBody>
                  <a:tcPr/>
                </a:tc>
                <a:tc>
                  <a:txBody>
                    <a:bodyPr/>
                    <a:lstStyle/>
                    <a:p>
                      <a:pPr algn="r"/>
                      <a:r>
                        <a:rPr lang="en-US" dirty="0"/>
                        <a:t>80x</a:t>
                      </a:r>
                      <a:endParaRPr lang="en-US" dirty="0">
                        <a:solidFill>
                          <a:schemeClr val="tx2">
                            <a:lumMod val="85000"/>
                            <a:lumOff val="15000"/>
                          </a:schemeClr>
                        </a:solidFill>
                      </a:endParaRPr>
                    </a:p>
                  </a:txBody>
                  <a:tcPr/>
                </a:tc>
                <a:tc>
                  <a:txBody>
                    <a:bodyPr/>
                    <a:lstStyle/>
                    <a:p>
                      <a:pPr algn="r"/>
                      <a:r>
                        <a:rPr lang="en-US" dirty="0"/>
                        <a:t>12x</a:t>
                      </a:r>
                      <a:endParaRPr lang="en-US" dirty="0">
                        <a:solidFill>
                          <a:schemeClr val="tx2">
                            <a:lumMod val="85000"/>
                            <a:lumOff val="15000"/>
                          </a:schemeClr>
                        </a:solidFill>
                      </a:endParaRPr>
                    </a:p>
                  </a:txBody>
                  <a:tcPr/>
                </a:tc>
                <a:tc>
                  <a:txBody>
                    <a:bodyPr/>
                    <a:lstStyle/>
                    <a:p>
                      <a:pPr algn="r"/>
                      <a:r>
                        <a:rPr lang="en-US" dirty="0"/>
                        <a:t>1,000x</a:t>
                      </a:r>
                      <a:endParaRPr lang="en-US" dirty="0">
                        <a:solidFill>
                          <a:schemeClr val="tx2">
                            <a:lumMod val="85000"/>
                            <a:lumOff val="15000"/>
                          </a:schemeClr>
                        </a:solidFill>
                      </a:endParaRPr>
                    </a:p>
                  </a:txBody>
                  <a:tcPr/>
                </a:tc>
                <a:tc>
                  <a:txBody>
                    <a:bodyPr/>
                    <a:lstStyle/>
                    <a:p>
                      <a:pPr algn="r"/>
                      <a:r>
                        <a:rPr lang="en-US" dirty="0"/>
                        <a:t>Medium</a:t>
                      </a:r>
                      <a:endParaRPr lang="en-US" dirty="0">
                        <a:solidFill>
                          <a:schemeClr val="tx2">
                            <a:lumMod val="85000"/>
                            <a:lumOff val="15000"/>
                          </a:schemeClr>
                        </a:solidFill>
                      </a:endParaRPr>
                    </a:p>
                  </a:txBody>
                  <a:tcP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63E0A105-674E-4541-9307-CDD4A7916675}"/>
              </a:ext>
            </a:extLst>
          </p:cNvPr>
          <p:cNvSpPr/>
          <p:nvPr/>
        </p:nvSpPr>
        <p:spPr>
          <a:xfrm>
            <a:off x="856702" y="2188964"/>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3EA5D1-EB87-6640-82EF-EF9EAED85F1A}"/>
              </a:ext>
            </a:extLst>
          </p:cNvPr>
          <p:cNvSpPr/>
          <p:nvPr/>
        </p:nvSpPr>
        <p:spPr>
          <a:xfrm>
            <a:off x="856701" y="2562675"/>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A4D5BD-E06D-A449-AB16-D6F2AC465240}"/>
              </a:ext>
            </a:extLst>
          </p:cNvPr>
          <p:cNvSpPr/>
          <p:nvPr/>
        </p:nvSpPr>
        <p:spPr>
          <a:xfrm>
            <a:off x="855085" y="2927257"/>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BFE086-C614-794B-9A9B-1B7018471BE4}"/>
              </a:ext>
            </a:extLst>
          </p:cNvPr>
          <p:cNvSpPr/>
          <p:nvPr/>
        </p:nvSpPr>
        <p:spPr>
          <a:xfrm>
            <a:off x="849083" y="3291839"/>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EAB343-0A5A-C345-8F5B-06840B14D10E}"/>
              </a:ext>
            </a:extLst>
          </p:cNvPr>
          <p:cNvSpPr/>
          <p:nvPr/>
        </p:nvSpPr>
        <p:spPr>
          <a:xfrm>
            <a:off x="855085" y="3663195"/>
            <a:ext cx="10463355" cy="373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6D5C046-6AC0-9744-B531-2FC7AC31AEF7}"/>
              </a:ext>
            </a:extLst>
          </p:cNvPr>
          <p:cNvSpPr txBox="1">
            <a:spLocks/>
          </p:cNvSpPr>
          <p:nvPr/>
        </p:nvSpPr>
        <p:spPr>
          <a:xfrm>
            <a:off x="856702" y="4117785"/>
            <a:ext cx="10463355" cy="175834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400" dirty="0"/>
              <a:t>Moore’s Law: 2x performance every 1.5-2 years:</a:t>
            </a:r>
          </a:p>
          <a:p>
            <a:pPr marL="800082" lvl="1" indent="-342900">
              <a:buFont typeface="Arial" panose="020B0604020202020204" pitchFamily="34" charset="0"/>
              <a:buChar char="•"/>
            </a:pPr>
            <a:r>
              <a:rPr lang="en-US" sz="2400" dirty="0"/>
              <a:t>1,000x ⟹ 15-20 years</a:t>
            </a:r>
          </a:p>
          <a:p>
            <a:pPr marL="800082" lvl="1" indent="-342900">
              <a:buFont typeface="Arial" panose="020B0604020202020204" pitchFamily="34" charset="0"/>
              <a:buChar char="•"/>
            </a:pPr>
            <a:r>
              <a:rPr lang="en-US" sz="2400" dirty="0"/>
              <a:t>192,000x ⟹ 26-35 years</a:t>
            </a:r>
          </a:p>
          <a:p>
            <a:pPr marL="800082" lvl="1" indent="-342900">
              <a:buFont typeface="Arial" panose="020B0604020202020204" pitchFamily="34" charset="0"/>
              <a:buChar char="•"/>
            </a:pPr>
            <a:r>
              <a:rPr lang="en-US" sz="2400" b="1" dirty="0"/>
              <a:t>Conclusion:</a:t>
            </a:r>
            <a:r>
              <a:rPr lang="en-US" sz="2400" dirty="0"/>
              <a:t> It might be quicker to wait for the hardware!</a:t>
            </a:r>
          </a:p>
        </p:txBody>
      </p:sp>
      <p:grpSp>
        <p:nvGrpSpPr>
          <p:cNvPr id="12" name="Group 11">
            <a:extLst>
              <a:ext uri="{FF2B5EF4-FFF2-40B4-BE49-F238E27FC236}">
                <a16:creationId xmlns:a16="http://schemas.microsoft.com/office/drawing/2014/main" id="{CA9F51FB-8C7A-6540-86FF-5C7BE4C5D003}"/>
              </a:ext>
            </a:extLst>
          </p:cNvPr>
          <p:cNvGrpSpPr/>
          <p:nvPr/>
        </p:nvGrpSpPr>
        <p:grpSpPr>
          <a:xfrm>
            <a:off x="8238835" y="2480472"/>
            <a:ext cx="3281041" cy="2494280"/>
            <a:chOff x="8238835" y="2480472"/>
            <a:chExt cx="3281041" cy="2494280"/>
          </a:xfrm>
        </p:grpSpPr>
        <p:sp>
          <p:nvSpPr>
            <p:cNvPr id="13" name="Oval 12">
              <a:extLst>
                <a:ext uri="{FF2B5EF4-FFF2-40B4-BE49-F238E27FC236}">
                  <a16:creationId xmlns:a16="http://schemas.microsoft.com/office/drawing/2014/main" id="{D1FFE8B6-9A89-8044-A433-EA23CDCFA918}"/>
                </a:ext>
              </a:extLst>
            </p:cNvPr>
            <p:cNvSpPr/>
            <p:nvPr/>
          </p:nvSpPr>
          <p:spPr>
            <a:xfrm>
              <a:off x="8238835" y="2480472"/>
              <a:ext cx="3281041" cy="5447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F35A7B13-6852-0B4A-A72A-C839A2C46AAF}"/>
                </a:ext>
              </a:extLst>
            </p:cNvPr>
            <p:cNvCxnSpPr>
              <a:cxnSpLocks/>
              <a:endCxn id="13" idx="4"/>
            </p:cNvCxnSpPr>
            <p:nvPr/>
          </p:nvCxnSpPr>
          <p:spPr>
            <a:xfrm flipH="1" flipV="1">
              <a:off x="9879356" y="3025198"/>
              <a:ext cx="124338" cy="15527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8D344C-AC56-F740-A8C9-F6BCEE8E571D}"/>
                </a:ext>
              </a:extLst>
            </p:cNvPr>
            <p:cNvSpPr txBox="1"/>
            <p:nvPr/>
          </p:nvSpPr>
          <p:spPr>
            <a:xfrm>
              <a:off x="9265138" y="4513087"/>
              <a:ext cx="1477108" cy="461665"/>
            </a:xfrm>
            <a:prstGeom prst="rect">
              <a:avLst/>
            </a:prstGeom>
            <a:noFill/>
          </p:spPr>
          <p:txBody>
            <a:bodyPr wrap="square" rtlCol="0">
              <a:spAutoFit/>
            </a:bodyPr>
            <a:lstStyle/>
            <a:p>
              <a:pPr algn="ctr"/>
              <a:r>
                <a:rPr lang="en-US" sz="2400" dirty="0"/>
                <a:t>~100 yrs.</a:t>
              </a:r>
            </a:p>
          </p:txBody>
        </p:sp>
      </p:grpSp>
    </p:spTree>
    <p:extLst>
      <p:ext uri="{BB962C8B-B14F-4D97-AF65-F5344CB8AC3E}">
        <p14:creationId xmlns:p14="http://schemas.microsoft.com/office/powerpoint/2010/main" val="29077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B4B1-9BB9-654C-BB2C-55EF538BE64D}"/>
              </a:ext>
            </a:extLst>
          </p:cNvPr>
          <p:cNvSpPr>
            <a:spLocks noGrp="1"/>
          </p:cNvSpPr>
          <p:nvPr>
            <p:ph type="title"/>
          </p:nvPr>
        </p:nvSpPr>
        <p:spPr/>
        <p:txBody>
          <a:bodyPr/>
          <a:lstStyle/>
          <a:p>
            <a:r>
              <a:rPr lang="en-US" dirty="0"/>
              <a:t>Learning Curves Help Us…</a:t>
            </a:r>
          </a:p>
        </p:txBody>
      </p:sp>
      <p:sp>
        <p:nvSpPr>
          <p:cNvPr id="3" name="Content Placeholder 2">
            <a:extLst>
              <a:ext uri="{FF2B5EF4-FFF2-40B4-BE49-F238E27FC236}">
                <a16:creationId xmlns:a16="http://schemas.microsoft.com/office/drawing/2014/main" id="{5EDB6BC0-2936-9548-8992-AFE2DDF0A731}"/>
              </a:ext>
            </a:extLst>
          </p:cNvPr>
          <p:cNvSpPr>
            <a:spLocks noGrp="1"/>
          </p:cNvSpPr>
          <p:nvPr>
            <p:ph idx="1"/>
          </p:nvPr>
        </p:nvSpPr>
        <p:spPr/>
        <p:txBody>
          <a:bodyPr/>
          <a:lstStyle/>
          <a:p>
            <a:r>
              <a:rPr lang="en-US" dirty="0"/>
              <a:t>Predict how much data we might need to get to desired accuracy</a:t>
            </a:r>
          </a:p>
          <a:p>
            <a:pPr lvl="1"/>
            <a:r>
              <a:rPr lang="en-US" dirty="0"/>
              <a:t>Estimate dataset costs</a:t>
            </a:r>
          </a:p>
          <a:p>
            <a:r>
              <a:rPr lang="en-US" dirty="0"/>
              <a:t>Can estimate how much larger models need to be</a:t>
            </a:r>
          </a:p>
          <a:p>
            <a:r>
              <a:rPr lang="en-US" dirty="0"/>
              <a:t>Predict how much compute we might need</a:t>
            </a:r>
          </a:p>
          <a:p>
            <a:pPr lvl="1"/>
            <a:r>
              <a:rPr lang="en-US" dirty="0"/>
              <a:t>Estimate training time</a:t>
            </a:r>
          </a:p>
          <a:p>
            <a:pPr lvl="1"/>
            <a:r>
              <a:rPr lang="en-US" dirty="0"/>
              <a:t>Estimate compute costs</a:t>
            </a:r>
          </a:p>
        </p:txBody>
      </p:sp>
      <p:sp>
        <p:nvSpPr>
          <p:cNvPr id="4" name="Slide Number Placeholder 3">
            <a:extLst>
              <a:ext uri="{FF2B5EF4-FFF2-40B4-BE49-F238E27FC236}">
                <a16:creationId xmlns:a16="http://schemas.microsoft.com/office/drawing/2014/main" id="{7C2497B9-9C7A-8342-9FC5-23817DC8D245}"/>
              </a:ext>
            </a:extLst>
          </p:cNvPr>
          <p:cNvSpPr>
            <a:spLocks noGrp="1"/>
          </p:cNvSpPr>
          <p:nvPr>
            <p:ph type="sldNum" sz="quarter" idx="12"/>
          </p:nvPr>
        </p:nvSpPr>
        <p:spPr/>
        <p:txBody>
          <a:bodyPr/>
          <a:lstStyle/>
          <a:p>
            <a:fld id="{37B5496D-DAA3-D042-83A2-A7B34AA8F526}" type="slidenum">
              <a:rPr lang="en-US" smtClean="0"/>
              <a:t>25</a:t>
            </a:fld>
            <a:endParaRPr lang="en-US" dirty="0"/>
          </a:p>
        </p:txBody>
      </p:sp>
    </p:spTree>
    <p:extLst>
      <p:ext uri="{BB962C8B-B14F-4D97-AF65-F5344CB8AC3E}">
        <p14:creationId xmlns:p14="http://schemas.microsoft.com/office/powerpoint/2010/main" val="20532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2CD8-7C6A-B244-BD59-49E89DDCFAE0}"/>
              </a:ext>
            </a:extLst>
          </p:cNvPr>
          <p:cNvSpPr>
            <a:spLocks noGrp="1"/>
          </p:cNvSpPr>
          <p:nvPr>
            <p:ph type="title"/>
          </p:nvPr>
        </p:nvSpPr>
        <p:spPr/>
        <p:txBody>
          <a:bodyPr>
            <a:normAutofit/>
          </a:bodyPr>
          <a:lstStyle/>
          <a:p>
            <a:r>
              <a:rPr lang="en-US" sz="4000" dirty="0"/>
              <a:t>Generalization Error</a:t>
            </a:r>
          </a:p>
        </p:txBody>
      </p:sp>
      <p:sp>
        <p:nvSpPr>
          <p:cNvPr id="3" name="Text Placeholder 2">
            <a:extLst>
              <a:ext uri="{FF2B5EF4-FFF2-40B4-BE49-F238E27FC236}">
                <a16:creationId xmlns:a16="http://schemas.microsoft.com/office/drawing/2014/main" id="{4E485244-C232-5947-8F8E-12B14A8C106E}"/>
              </a:ext>
            </a:extLst>
          </p:cNvPr>
          <p:cNvSpPr>
            <a:spLocks noGrp="1"/>
          </p:cNvSpPr>
          <p:nvPr>
            <p:ph type="body" idx="1"/>
          </p:nvPr>
        </p:nvSpPr>
        <p:spPr/>
        <p:txBody>
          <a:bodyPr>
            <a:normAutofit fontScale="92500" lnSpcReduction="20000"/>
          </a:bodyPr>
          <a:lstStyle/>
          <a:p>
            <a:r>
              <a:rPr lang="en-US" dirty="0"/>
              <a:t>Some Math Behind Learning Curves</a:t>
            </a:r>
          </a:p>
          <a:p>
            <a:endParaRPr lang="en-US" dirty="0"/>
          </a:p>
          <a:p>
            <a:endParaRPr lang="en-US" dirty="0"/>
          </a:p>
          <a:p>
            <a:pPr algn="r"/>
            <a:r>
              <a:rPr lang="en-US" dirty="0">
                <a:solidFill>
                  <a:schemeClr val="tx1">
                    <a:lumMod val="50000"/>
                    <a:lumOff val="50000"/>
                  </a:schemeClr>
                </a:solidFill>
              </a:rPr>
              <a:t>Scaling Accuracy        Scaling Compute        </a:t>
            </a:r>
            <a:r>
              <a:rPr lang="en-US" b="1" dirty="0">
                <a:solidFill>
                  <a:schemeClr val="accent1"/>
                </a:solidFill>
              </a:rPr>
              <a:t>The Math</a:t>
            </a:r>
            <a:r>
              <a:rPr lang="en-US" dirty="0">
                <a:solidFill>
                  <a:schemeClr val="tx1">
                    <a:lumMod val="50000"/>
                    <a:lumOff val="50000"/>
                  </a:schemeClr>
                </a:solidFill>
              </a:rPr>
              <a:t>       More Experiments</a:t>
            </a:r>
          </a:p>
          <a:p>
            <a:pPr algn="r"/>
            <a:endParaRPr lang="en-US" dirty="0"/>
          </a:p>
        </p:txBody>
      </p:sp>
      <p:sp>
        <p:nvSpPr>
          <p:cNvPr id="4" name="Slide Number Placeholder 3">
            <a:extLst>
              <a:ext uri="{FF2B5EF4-FFF2-40B4-BE49-F238E27FC236}">
                <a16:creationId xmlns:a16="http://schemas.microsoft.com/office/drawing/2014/main" id="{D595BE29-ED5C-D24E-8BC4-C3F8BAA5C07A}"/>
              </a:ext>
            </a:extLst>
          </p:cNvPr>
          <p:cNvSpPr>
            <a:spLocks noGrp="1"/>
          </p:cNvSpPr>
          <p:nvPr>
            <p:ph type="sldNum" sz="quarter" idx="12"/>
          </p:nvPr>
        </p:nvSpPr>
        <p:spPr/>
        <p:txBody>
          <a:bodyPr/>
          <a:lstStyle/>
          <a:p>
            <a:fld id="{37B5496D-DAA3-D042-83A2-A7B34AA8F526}" type="slidenum">
              <a:rPr lang="en-US" smtClean="0"/>
              <a:t>26</a:t>
            </a:fld>
            <a:endParaRPr lang="en-US"/>
          </a:p>
        </p:txBody>
      </p:sp>
    </p:spTree>
    <p:extLst>
      <p:ext uri="{BB962C8B-B14F-4D97-AF65-F5344CB8AC3E}">
        <p14:creationId xmlns:p14="http://schemas.microsoft.com/office/powerpoint/2010/main" val="332634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Excess Risk</a:t>
            </a:r>
            <a:r>
              <a:rPr lang="en-US" dirty="0"/>
              <a:t> (what we care about)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Expected loss:</a:t>
                </a:r>
                <a:r>
                  <a:rPr lang="en-US" dirty="0"/>
                  <a:t> Let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i="0">
                            <a:latin typeface="Cambria Math" panose="02040503050406030204" pitchFamily="18" charset="0"/>
                            <a:ea typeface="Cambria Math" panose="02040503050406030204" pitchFamily="18" charset="0"/>
                          </a:rPr>
                          <m:t>𝔼</m:t>
                        </m:r>
                      </m:e>
                      <m: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sub>
                    </m:sSub>
                    <m:r>
                      <a:rPr lang="en-US" i="1" smtClean="0">
                        <a:latin typeface="Cambria Math" panose="02040503050406030204" pitchFamily="18" charset="0"/>
                        <a:ea typeface="Cambria Math" panose="02040503050406030204" pitchFamily="18" charset="0"/>
                      </a:rPr>
                      <m:t> </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e>
                    </m:d>
                  </m:oMath>
                </a14:m>
                <a:endParaRPr lang="en-US" dirty="0"/>
              </a:p>
              <a:p>
                <a:pPr marL="0" indent="0">
                  <a:buNone/>
                </a:pPr>
                <a:r>
                  <a:rPr lang="en-US" b="1" dirty="0"/>
                  <a:t>Empirical loss:</a:t>
                </a:r>
                <a:r>
                  <a:rPr lang="en-US" dirty="0"/>
                  <a:t> Let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𝑅</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box>
                      <m:boxPr>
                        <m:ctrlPr>
                          <a:rPr lang="en-US" i="1">
                            <a:latin typeface="Cambria Math" panose="02040503050406030204" pitchFamily="18" charset="0"/>
                            <a:ea typeface="Cambria Math" panose="02040503050406030204" pitchFamily="18" charset="0"/>
                          </a:rPr>
                        </m:ctrlPr>
                      </m:boxPr>
                      <m:e>
                        <m:argPr>
                          <m:argSz m:val="-1"/>
                        </m:argP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𝑚</m:t>
                            </m:r>
                          </m:den>
                        </m:f>
                      </m:e>
                    </m:box>
                    <m:nary>
                      <m:naryPr>
                        <m:chr m:val="∑"/>
                        <m:limLoc m:val="subSup"/>
                        <m:supHide m:val="on"/>
                        <m:ctrlPr>
                          <a:rPr lang="en-US" i="1">
                            <a:latin typeface="Cambria Math" panose="02040503050406030204" pitchFamily="18" charset="0"/>
                            <a:ea typeface="Cambria Math" panose="02040503050406030204" pitchFamily="18" charset="0"/>
                          </a:rPr>
                        </m:ctrlPr>
                      </m:naryPr>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𝑚</m:t>
                            </m:r>
                          </m:sub>
                        </m:sSub>
                      </m:sub>
                      <m:sup/>
                      <m:e>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nary>
                  </m:oMath>
                </a14:m>
                <a:endParaRPr lang="en-US" dirty="0"/>
              </a:p>
              <a:p>
                <a:pPr marL="0" indent="0">
                  <a:buNone/>
                </a:pPr>
                <a:endParaRPr lang="en-US" dirty="0"/>
              </a:p>
              <a:p>
                <a:pPr marL="0" indent="0">
                  <a:buNone/>
                </a:pPr>
                <a:r>
                  <a:rPr lang="en-US" dirty="0"/>
                  <a:t>Excess risk = </a:t>
                </a:r>
                <a14:m>
                  <m:oMath xmlns:m="http://schemas.openxmlformats.org/officeDocument/2006/math">
                    <m: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𝑅</m:t>
                        </m:r>
                      </m:e>
                    </m:acc>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oMath>
                </a14:m>
                <a:endParaRPr lang="en-US" dirty="0"/>
              </a:p>
              <a:p>
                <a:r>
                  <a:rPr lang="en-US" dirty="0"/>
                  <a:t>Have to estimate </a:t>
                </a:r>
                <a14:m>
                  <m:oMath xmlns:m="http://schemas.openxmlformats.org/officeDocument/2006/math">
                    <m: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oMath>
                </a14:m>
                <a:r>
                  <a:rPr lang="en-US" dirty="0"/>
                  <a:t> empirically, call it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𝑅</m:t>
                            </m:r>
                          </m:e>
                        </m:acc>
                      </m:e>
                      <m:sub>
                        <m:r>
                          <a:rPr lang="en-US" b="0" i="1" smtClean="0">
                            <a:latin typeface="Cambria Math" panose="02040503050406030204" pitchFamily="18" charset="0"/>
                            <a:ea typeface="Cambria Math" panose="02040503050406030204" pitchFamily="18" charset="0"/>
                          </a:rPr>
                          <m:t>𝑡𝑒𝑠𝑡</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oMath>
                </a14:m>
                <a:r>
                  <a:rPr lang="en-US" dirty="0"/>
                  <a:t> (“test error”)</a:t>
                </a:r>
              </a:p>
              <a:p>
                <a:r>
                  <a:rPr lang="en-US" dirty="0"/>
                  <a:t>We care about Test – Train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𝑅</m:t>
                            </m:r>
                          </m:e>
                        </m:acc>
                      </m:e>
                      <m:sub>
                        <m:r>
                          <a:rPr lang="en-US" i="1">
                            <a:latin typeface="Cambria Math" panose="02040503050406030204" pitchFamily="18" charset="0"/>
                            <a:ea typeface="Cambria Math" panose="02040503050406030204" pitchFamily="18" charset="0"/>
                          </a:rPr>
                          <m:t>𝑡𝑒𝑠𝑡</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𝑅</m:t>
                            </m:r>
                          </m:e>
                        </m:acc>
                      </m:e>
                      <m:sub>
                        <m:r>
                          <a:rPr lang="en-US" b="0" i="1" smtClean="0">
                            <a:latin typeface="Cambria Math" panose="02040503050406030204" pitchFamily="18" charset="0"/>
                            <a:ea typeface="Cambria Math" panose="02040503050406030204" pitchFamily="18" charset="0"/>
                          </a:rPr>
                          <m:t>𝑡𝑟𝑎𝑖𝑛</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86" t="-3509"/>
                </a:stretch>
              </a:blipFill>
            </p:spPr>
            <p:txBody>
              <a:bodyPr/>
              <a:lstStyle/>
              <a:p>
                <a:r>
                  <a:rPr lang="en-US">
                    <a:noFill/>
                  </a:rPr>
                  <a:t> </a:t>
                </a:r>
              </a:p>
            </p:txBody>
          </p:sp>
        </mc:Fallback>
      </mc:AlternateContent>
    </p:spTree>
    <p:extLst>
      <p:ext uri="{BB962C8B-B14F-4D97-AF65-F5344CB8AC3E}">
        <p14:creationId xmlns:p14="http://schemas.microsoft.com/office/powerpoint/2010/main" val="15473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6126-5941-A54E-AD8F-DE60FA659FC4}"/>
              </a:ext>
            </a:extLst>
          </p:cNvPr>
          <p:cNvSpPr>
            <a:spLocks noGrp="1"/>
          </p:cNvSpPr>
          <p:nvPr>
            <p:ph type="title"/>
          </p:nvPr>
        </p:nvSpPr>
        <p:spPr/>
        <p:txBody>
          <a:bodyPr/>
          <a:lstStyle/>
          <a:p>
            <a:r>
              <a:rPr lang="en-US" dirty="0">
                <a:solidFill>
                  <a:schemeClr val="accent1"/>
                </a:solidFill>
              </a:rPr>
              <a:t>Generalization Gap </a:t>
            </a:r>
            <a:r>
              <a:rPr lang="en-US" dirty="0"/>
              <a:t>(what we care about)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F8A3F7-B74D-944A-AAA6-EE2060E60600}"/>
                  </a:ext>
                </a:extLst>
              </p:cNvPr>
              <p:cNvSpPr>
                <a:spLocks noGrp="1"/>
              </p:cNvSpPr>
              <p:nvPr>
                <p:ph idx="1"/>
              </p:nvPr>
            </p:nvSpPr>
            <p:spPr/>
            <p:txBody>
              <a:bodyPr>
                <a:normAutofit/>
              </a:bodyPr>
              <a:lstStyle/>
              <a:p>
                <a:pPr marL="0" indent="0">
                  <a:buNone/>
                </a:pPr>
                <a:r>
                  <a:rPr lang="en-US" dirty="0"/>
                  <a:t>Distance between generalization (~test) and train error</a:t>
                </a:r>
              </a:p>
              <a:p>
                <a:r>
                  <a:rPr lang="en-US" b="1" dirty="0"/>
                  <a:t>Test loss (set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𝑺</m:t>
                        </m:r>
                      </m:e>
                      <m:sub>
                        <m:r>
                          <a:rPr lang="en-US" b="1" i="1" smtClean="0">
                            <a:latin typeface="Cambria Math" panose="02040503050406030204" pitchFamily="18" charset="0"/>
                          </a:rPr>
                          <m:t>𝒕𝒆𝒔𝒕</m:t>
                        </m:r>
                      </m:sub>
                    </m:sSub>
                  </m:oMath>
                </a14:m>
                <a:r>
                  <a:rPr lang="en-US" b="1" dirty="0"/>
                  <a:t>):        </a:t>
                </a:r>
                <a:r>
                  <a:rPr lang="en-US" dirty="0"/>
                  <a: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𝑅</m:t>
                            </m:r>
                          </m:e>
                        </m:acc>
                      </m:e>
                      <m:sub>
                        <m:r>
                          <a:rPr lang="en-US" b="0" i="1" smtClean="0">
                            <a:latin typeface="Cambria Math" panose="02040503050406030204" pitchFamily="18" charset="0"/>
                          </a:rPr>
                          <m:t>𝑡𝑒𝑠𝑡</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𝑡𝑒𝑠𝑡</m:t>
                                </m:r>
                              </m:sub>
                            </m:sSub>
                          </m:e>
                        </m:d>
                      </m:den>
                    </m:f>
                    <m:nary>
                      <m:naryPr>
                        <m:chr m:val="∑"/>
                        <m:limLoc m:val="subSup"/>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𝑡𝑒𝑠𝑡</m:t>
                            </m:r>
                          </m:sub>
                        </m:sSub>
                      </m:sub>
                      <m:sup/>
                      <m:e>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nary>
                  </m:oMath>
                </a14:m>
                <a:endParaRPr lang="en-US" dirty="0"/>
              </a:p>
              <a:p>
                <a:r>
                  <a:rPr lang="en-US" b="1" dirty="0"/>
                  <a:t>Train loss (set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𝑺</m:t>
                        </m:r>
                      </m:e>
                      <m:sub>
                        <m:r>
                          <a:rPr lang="en-US" b="1" i="1">
                            <a:latin typeface="Cambria Math" panose="02040503050406030204" pitchFamily="18" charset="0"/>
                          </a:rPr>
                          <m:t>𝒕</m:t>
                        </m:r>
                        <m:r>
                          <a:rPr lang="en-US" b="1" i="1" smtClean="0">
                            <a:latin typeface="Cambria Math" panose="02040503050406030204" pitchFamily="18" charset="0"/>
                          </a:rPr>
                          <m:t>𝒓𝒂𝒊𝒏</m:t>
                        </m:r>
                      </m:sub>
                    </m:sSub>
                  </m:oMath>
                </a14:m>
                <a:r>
                  <a:rPr lang="en-US" b="1" dirty="0"/>
                  <a:t>):</a:t>
                </a:r>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𝑅</m:t>
                            </m:r>
                          </m:e>
                        </m:acc>
                      </m:e>
                      <m:sub>
                        <m:r>
                          <a:rPr lang="en-US" i="1">
                            <a:latin typeface="Cambria Math" panose="02040503050406030204" pitchFamily="18" charset="0"/>
                          </a:rPr>
                          <m:t>𝑡</m:t>
                        </m:r>
                        <m:r>
                          <a:rPr lang="en-US" b="0" i="1" smtClean="0">
                            <a:latin typeface="Cambria Math" panose="02040503050406030204" pitchFamily="18" charset="0"/>
                          </a:rPr>
                          <m:t>𝑟𝑎𝑖𝑛</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𝑓</m:t>
                        </m:r>
                      </m:e>
                    </m:d>
                    <m:r>
                      <a:rPr lang="en-US" i="1">
                        <a:latin typeface="Cambria Math" panose="02040503050406030204" pitchFamily="18" charset="0"/>
                      </a:rPr>
                      <m:t>= </m:t>
                    </m:r>
                    <m:f>
                      <m:fPr>
                        <m:ctrlPr>
                          <a:rPr lang="en-US" i="1" smtClean="0">
                            <a:latin typeface="Cambria Math" panose="02040503050406030204" pitchFamily="18" charset="0"/>
                          </a:rPr>
                        </m:ctrlPr>
                      </m:fPr>
                      <m:num>
                        <m:r>
                          <a:rPr lang="en-US" i="1">
                            <a:latin typeface="Cambria Math" panose="02040503050406030204" pitchFamily="18" charset="0"/>
                          </a:rPr>
                          <m:t>1</m:t>
                        </m:r>
                      </m:num>
                      <m:den>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𝑡𝑟𝑎𝑖𝑛</m:t>
                                </m:r>
                              </m:sub>
                            </m:sSub>
                          </m:e>
                        </m:d>
                      </m:den>
                    </m:f>
                    <m:nary>
                      <m:naryPr>
                        <m:chr m:val="∑"/>
                        <m:limLoc m:val="subSup"/>
                        <m:supHide m:val="on"/>
                        <m:ctrlPr>
                          <a:rPr lang="en-US" i="1">
                            <a:latin typeface="Cambria Math" panose="02040503050406030204" pitchFamily="18" charset="0"/>
                          </a:rPr>
                        </m:ctrlPr>
                      </m:naryPr>
                      <m:sub>
                        <m:sSub>
                          <m:sSubPr>
                            <m:ctrlPr>
                              <a:rPr lang="en-US" i="1" smtClean="0">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𝑟𝑎𝑖𝑛</m:t>
                            </m:r>
                          </m:sub>
                        </m:sSub>
                      </m:sub>
                      <m:sup/>
                      <m:e>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e>
                    </m:nary>
                  </m:oMath>
                </a14:m>
                <a:endParaRPr lang="en-US" dirty="0"/>
              </a:p>
              <a:p>
                <a:r>
                  <a:rPr lang="en-US" dirty="0"/>
                  <a:t>Test and train sets disjoint: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b="0" i="1" smtClean="0">
                            <a:latin typeface="Cambria Math" panose="02040503050406030204" pitchFamily="18" charset="0"/>
                          </a:rPr>
                          <m:t>𝑒𝑠𝑡</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𝑡𝑟𝑎𝑖𝑛</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Forces model to interpolate, extrapolate</a:t>
                </a:r>
              </a:p>
              <a:p>
                <a:pPr marL="0" indent="0">
                  <a:buNone/>
                </a:pPr>
                <a:endParaRPr lang="en-US" sz="500" dirty="0"/>
              </a:p>
              <a:p>
                <a:pPr marL="0" indent="0">
                  <a:buNone/>
                </a:pPr>
                <a:r>
                  <a:rPr lang="en-US" dirty="0"/>
                  <a:t>Generalization Gap:</a:t>
                </a:r>
              </a:p>
              <a:p>
                <a:pPr marL="0" indent="0" algn="ctr">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𝑅</m:t>
                            </m:r>
                          </m:e>
                        </m:acc>
                      </m:e>
                      <m:sub>
                        <m:r>
                          <a:rPr lang="en-US" i="1">
                            <a:latin typeface="Cambria Math" panose="02040503050406030204" pitchFamily="18" charset="0"/>
                            <a:ea typeface="Cambria Math" panose="02040503050406030204" pitchFamily="18" charset="0"/>
                          </a:rPr>
                          <m:t>𝑡𝑒𝑠𝑡</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e>
                    </m:d>
                  </m:oMath>
                </a14:m>
                <a:r>
                  <a:rPr lang="en-US" dirty="0"/>
                  <a:t> -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𝑅</m:t>
                            </m:r>
                          </m:e>
                        </m:acc>
                      </m:e>
                      <m:sub>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𝑟𝑎𝑖𝑛</m:t>
                        </m:r>
                      </m:sub>
                    </m:sSub>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e>
                    </m:d>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BBF8A3F7-B74D-944A-AAA6-EE2060E60600}"/>
                  </a:ext>
                </a:extLst>
              </p:cNvPr>
              <p:cNvSpPr>
                <a:spLocks noGrp="1" noRot="1" noChangeAspect="1" noMove="1" noResize="1" noEditPoints="1" noAdjustHandles="1" noChangeArrowheads="1" noChangeShapeType="1" noTextEdit="1"/>
              </p:cNvSpPr>
              <p:nvPr>
                <p:ph idx="1"/>
              </p:nvPr>
            </p:nvSpPr>
            <p:spPr>
              <a:blipFill>
                <a:blip r:embed="rId3"/>
                <a:stretch>
                  <a:fillRect l="-1086" t="-321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CBBD572E-AC2D-8249-B669-53870E08A370}"/>
              </a:ext>
            </a:extLst>
          </p:cNvPr>
          <p:cNvSpPr/>
          <p:nvPr/>
        </p:nvSpPr>
        <p:spPr>
          <a:xfrm>
            <a:off x="4397830" y="5312230"/>
            <a:ext cx="1706880" cy="627018"/>
          </a:xfrm>
          <a:prstGeom prst="ellipse">
            <a:avLst/>
          </a:prstGeom>
          <a:noFill/>
          <a:ln w="5715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36C5C075-B8BD-FF45-9795-CC05865684C9}"/>
              </a:ext>
            </a:extLst>
          </p:cNvPr>
          <p:cNvSpPr/>
          <p:nvPr/>
        </p:nvSpPr>
        <p:spPr>
          <a:xfrm>
            <a:off x="4480561" y="2329544"/>
            <a:ext cx="1706880" cy="627018"/>
          </a:xfrm>
          <a:prstGeom prst="ellipse">
            <a:avLst/>
          </a:prstGeom>
          <a:noFill/>
          <a:ln w="57150">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245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DA54-E6F8-FD45-AC20-FBF6EEE78BDA}"/>
              </a:ext>
            </a:extLst>
          </p:cNvPr>
          <p:cNvSpPr>
            <a:spLocks noGrp="1"/>
          </p:cNvSpPr>
          <p:nvPr>
            <p:ph type="title"/>
          </p:nvPr>
        </p:nvSpPr>
        <p:spPr/>
        <p:txBody>
          <a:bodyPr/>
          <a:lstStyle/>
          <a:p>
            <a:r>
              <a:rPr lang="en-US" dirty="0"/>
              <a:t>Training Error…</a:t>
            </a:r>
          </a:p>
        </p:txBody>
      </p:sp>
      <p:sp>
        <p:nvSpPr>
          <p:cNvPr id="3" name="Content Placeholder 2">
            <a:extLst>
              <a:ext uri="{FF2B5EF4-FFF2-40B4-BE49-F238E27FC236}">
                <a16:creationId xmlns:a16="http://schemas.microsoft.com/office/drawing/2014/main" id="{323DB9CF-A9E4-5942-A97D-C1E803106BEE}"/>
              </a:ext>
            </a:extLst>
          </p:cNvPr>
          <p:cNvSpPr>
            <a:spLocks noGrp="1"/>
          </p:cNvSpPr>
          <p:nvPr>
            <p:ph idx="1"/>
          </p:nvPr>
        </p:nvSpPr>
        <p:spPr/>
        <p:txBody>
          <a:bodyPr>
            <a:normAutofit/>
          </a:bodyPr>
          <a:lstStyle/>
          <a:p>
            <a:pPr marL="0" indent="0">
              <a:buNone/>
            </a:pPr>
            <a:r>
              <a:rPr lang="en-US" dirty="0">
                <a:solidFill>
                  <a:schemeClr val="accent1"/>
                </a:solidFill>
              </a:rPr>
              <a:t>Consistent</a:t>
            </a:r>
            <a:r>
              <a:rPr lang="en-US" dirty="0"/>
              <a:t> Learning Algorithm</a:t>
            </a:r>
          </a:p>
          <a:p>
            <a:r>
              <a:rPr lang="en-US" dirty="0"/>
              <a:t>Output a model that perfectly fits training data (i.e., train error = 0)</a:t>
            </a:r>
          </a:p>
          <a:p>
            <a:pPr marL="0" indent="0">
              <a:buNone/>
            </a:pPr>
            <a:endParaRPr lang="en-US" sz="1400" dirty="0"/>
          </a:p>
          <a:p>
            <a:pPr marL="0" indent="0">
              <a:buNone/>
            </a:pPr>
            <a:r>
              <a:rPr lang="en-US" dirty="0"/>
              <a:t>True/False: Training error can always get to 0 with appropriate model</a:t>
            </a:r>
          </a:p>
          <a:p>
            <a:pPr marL="0" indent="0">
              <a:buNone/>
            </a:pPr>
            <a:r>
              <a:rPr lang="en-US" b="1" dirty="0"/>
              <a:t>False:</a:t>
            </a:r>
            <a:endParaRPr lang="en-US" dirty="0"/>
          </a:p>
          <a:p>
            <a:pPr lvl="1"/>
            <a:r>
              <a:rPr lang="en-US" dirty="0"/>
              <a:t>Training set can contain two data points with same input but different outputs. Any static model will get at least one wrong. Any probabilistic model is probabilistically unlikely to randomly guess correctly.</a:t>
            </a:r>
          </a:p>
          <a:p>
            <a:pPr lvl="1"/>
            <a:r>
              <a:rPr lang="en-US" dirty="0"/>
              <a:t>On such training sets, even consistent learning algorithms will not return perfect models</a:t>
            </a:r>
          </a:p>
          <a:p>
            <a:endParaRPr lang="en-US" dirty="0"/>
          </a:p>
        </p:txBody>
      </p:sp>
    </p:spTree>
    <p:extLst>
      <p:ext uri="{BB962C8B-B14F-4D97-AF65-F5344CB8AC3E}">
        <p14:creationId xmlns:p14="http://schemas.microsoft.com/office/powerpoint/2010/main" val="23155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90162-1001-664E-86B7-9DAEE65AE8D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06252553-584B-DC48-8FA1-6AC91681EE1A}"/>
              </a:ext>
            </a:extLst>
          </p:cNvPr>
          <p:cNvSpPr>
            <a:spLocks noGrp="1"/>
          </p:cNvSpPr>
          <p:nvPr>
            <p:ph idx="1"/>
          </p:nvPr>
        </p:nvSpPr>
        <p:spPr/>
        <p:txBody>
          <a:bodyPr/>
          <a:lstStyle/>
          <a:p>
            <a:pPr marL="0" indent="0">
              <a:buNone/>
            </a:pPr>
            <a:r>
              <a:rPr lang="en-US" dirty="0"/>
              <a:t>Deep Learning Scaling is Predictable, Empirically</a:t>
            </a:r>
          </a:p>
          <a:p>
            <a:pPr lvl="1"/>
            <a:r>
              <a:rPr lang="en-US" dirty="0"/>
              <a:t>Model error improves as a power-law with data size</a:t>
            </a:r>
          </a:p>
          <a:p>
            <a:pPr lvl="1"/>
            <a:r>
              <a:rPr lang="en-US" dirty="0"/>
              <a:t>Model size (capacity) required to fit data increases </a:t>
            </a:r>
            <a:r>
              <a:rPr lang="en-US" dirty="0" err="1"/>
              <a:t>sublinearly</a:t>
            </a:r>
            <a:endParaRPr lang="en-US" dirty="0"/>
          </a:p>
          <a:p>
            <a:pPr marL="0" indent="0">
              <a:buNone/>
            </a:pPr>
            <a:r>
              <a:rPr lang="en-US" dirty="0"/>
              <a:t>Can predict necessary data, computation</a:t>
            </a:r>
          </a:p>
          <a:p>
            <a:pPr marL="0" indent="0">
              <a:buNone/>
            </a:pPr>
            <a:r>
              <a:rPr lang="en-US" dirty="0"/>
              <a:t>Generalization Error Theory Overview</a:t>
            </a:r>
          </a:p>
          <a:p>
            <a:pPr marL="0" indent="0">
              <a:buNone/>
            </a:pPr>
            <a:r>
              <a:rPr lang="en-US" dirty="0"/>
              <a:t>Experiments: Decomposing Learning Curves</a:t>
            </a:r>
          </a:p>
          <a:p>
            <a:pPr marL="0" indent="0">
              <a:buNone/>
            </a:pPr>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805DB184-767F-9B43-9151-E715310EA287}"/>
              </a:ext>
            </a:extLst>
          </p:cNvPr>
          <p:cNvSpPr>
            <a:spLocks noGrp="1"/>
          </p:cNvSpPr>
          <p:nvPr>
            <p:ph type="sldNum" sz="quarter" idx="12"/>
          </p:nvPr>
        </p:nvSpPr>
        <p:spPr/>
        <p:txBody>
          <a:bodyPr/>
          <a:lstStyle/>
          <a:p>
            <a:fld id="{37B5496D-DAA3-D042-83A2-A7B34AA8F526}" type="slidenum">
              <a:rPr lang="en-US" smtClean="0"/>
              <a:t>3</a:t>
            </a:fld>
            <a:endParaRPr lang="en-US" dirty="0"/>
          </a:p>
        </p:txBody>
      </p:sp>
    </p:spTree>
    <p:extLst>
      <p:ext uri="{BB962C8B-B14F-4D97-AF65-F5344CB8AC3E}">
        <p14:creationId xmlns:p14="http://schemas.microsoft.com/office/powerpoint/2010/main" val="32921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Generalization Gap Results: General Form</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B0EE5EA-5875-9744-BAC4-2C309DD64AB8}"/>
                  </a:ext>
                </a:extLst>
              </p:cNvPr>
              <p:cNvSpPr>
                <a:spLocks noGrp="1"/>
              </p:cNvSpPr>
              <p:nvPr>
                <p:ph idx="1"/>
              </p:nvPr>
            </p:nvSpPr>
            <p:spPr/>
            <p:txBody>
              <a:bodyPr>
                <a:normAutofit lnSpcReduction="10000"/>
              </a:bodyPr>
              <a:lstStyle/>
              <a:p>
                <a:pPr marL="0" indent="0">
                  <a:buNone/>
                </a:pPr>
                <a:r>
                  <a:rPr lang="en-US" dirty="0"/>
                  <a:t>Theory</a:t>
                </a:r>
                <a:r>
                  <a:rPr lang="en-US" b="1" dirty="0"/>
                  <a:t>*</a:t>
                </a:r>
                <a:r>
                  <a:rPr lang="en-US" dirty="0"/>
                  <a:t> predicts power-law error reduction</a:t>
                </a:r>
              </a:p>
              <a:p>
                <a:pPr marL="0" indent="0">
                  <a:buNone/>
                </a:pPr>
                <a:endParaRPr lang="en-US" dirty="0"/>
              </a:p>
              <a:p>
                <a:pPr marL="0" indent="0">
                  <a:buNone/>
                </a:pPr>
                <a:endParaRPr lang="en-US" dirty="0"/>
              </a:p>
              <a:p>
                <a:pPr marL="0" indent="0">
                  <a:buNone/>
                </a:pPr>
                <a:endParaRPr lang="en-US" dirty="0"/>
              </a:p>
              <a:p>
                <a14:m>
                  <m:oMath xmlns:m="http://schemas.openxmlformats.org/officeDocument/2006/math">
                    <m:r>
                      <a:rPr lang="en-US" b="0" i="1" smtClean="0">
                        <a:latin typeface="Cambria Math" panose="02040503050406030204" pitchFamily="18" charset="0"/>
                      </a:rPr>
                      <m:t>𝑚</m:t>
                    </m:r>
                  </m:oMath>
                </a14:m>
                <a:r>
                  <a:rPr lang="en-US" dirty="0"/>
                  <a:t> is the number of training samples</a:t>
                </a:r>
              </a:p>
              <a:p>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𝛾</m:t>
                    </m:r>
                  </m:oMath>
                </a14:m>
                <a:r>
                  <a:rPr lang="en-US" dirty="0"/>
                  <a:t> are constants related to the problem</a:t>
                </a:r>
                <a:endParaRPr lang="en-US" b="1" i="1" dirty="0"/>
              </a:p>
              <a:p>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is usually -0.5</a:t>
                </a:r>
              </a:p>
              <a:p>
                <a:pPr marL="0" indent="0">
                  <a:buNone/>
                </a:pPr>
                <a:endParaRPr lang="en-US" sz="1600" b="1" i="1" dirty="0"/>
              </a:p>
              <a:p>
                <a:pPr marL="0" indent="0">
                  <a:buNone/>
                </a:pPr>
                <a:r>
                  <a:rPr lang="en-US" sz="1400" b="1" dirty="0"/>
                  <a:t>*</a:t>
                </a:r>
                <a:r>
                  <a:rPr lang="en-US" sz="1400" dirty="0"/>
                  <a:t> Haussler (1988), </a:t>
                </a:r>
                <a:r>
                  <a:rPr lang="en-US" sz="1400" dirty="0" err="1"/>
                  <a:t>Ehrenfeucht</a:t>
                </a:r>
                <a:r>
                  <a:rPr lang="en-US" sz="1400" dirty="0"/>
                  <a:t> et al. (1989), Blumer et al. (1989), Amari et al. (1992), Amari (1993), </a:t>
                </a:r>
                <a:r>
                  <a:rPr lang="en-US" sz="1400" dirty="0" err="1"/>
                  <a:t>Györgyi</a:t>
                </a:r>
                <a:r>
                  <a:rPr lang="en-US" sz="1400" dirty="0"/>
                  <a:t> and </a:t>
                </a:r>
                <a:r>
                  <a:rPr lang="en-US" sz="1400" dirty="0" err="1"/>
                  <a:t>Tishby</a:t>
                </a:r>
                <a:r>
                  <a:rPr lang="en-US" sz="1400" dirty="0"/>
                  <a:t> (1990), Seung et al. (1992), </a:t>
                </a:r>
                <a:r>
                  <a:rPr lang="en-US" sz="1400" dirty="0" err="1"/>
                  <a:t>Schwarze</a:t>
                </a:r>
                <a:r>
                  <a:rPr lang="en-US" sz="1400" dirty="0"/>
                  <a:t> and Hertz (1993), </a:t>
                </a:r>
                <a:r>
                  <a:rPr lang="en-US" sz="1400" dirty="0" err="1"/>
                  <a:t>Amariand</a:t>
                </a:r>
                <a:r>
                  <a:rPr lang="en-US" sz="1400" dirty="0"/>
                  <a:t> Murata (1993), Haussler et al. (1996), </a:t>
                </a:r>
                <a:r>
                  <a:rPr lang="en-US" sz="1400" dirty="0" err="1"/>
                  <a:t>Dziugaite</a:t>
                </a:r>
                <a:r>
                  <a:rPr lang="en-US" sz="1400" dirty="0"/>
                  <a:t> and Roy (2017), Zhou et al. (2019)</a:t>
                </a:r>
              </a:p>
              <a:p>
                <a:pPr marL="0" indent="0">
                  <a:buNone/>
                </a:pPr>
                <a:endParaRPr lang="en-US" dirty="0"/>
              </a:p>
            </p:txBody>
          </p:sp>
        </mc:Choice>
        <mc:Fallback xmlns="">
          <p:sp>
            <p:nvSpPr>
              <p:cNvPr id="4" name="Content Placeholder 3">
                <a:extLst>
                  <a:ext uri="{FF2B5EF4-FFF2-40B4-BE49-F238E27FC236}">
                    <a16:creationId xmlns:a16="http://schemas.microsoft.com/office/drawing/2014/main" id="{8B0EE5EA-5875-9744-BAC4-2C309DD64AB8}"/>
                  </a:ext>
                </a:extLst>
              </p:cNvPr>
              <p:cNvSpPr>
                <a:spLocks noGrp="1" noRot="1" noChangeAspect="1" noMove="1" noResize="1" noEditPoints="1" noAdjustHandles="1" noChangeArrowheads="1" noChangeShapeType="1" noTextEdit="1"/>
              </p:cNvSpPr>
              <p:nvPr>
                <p:ph idx="1"/>
              </p:nvPr>
            </p:nvSpPr>
            <p:spPr>
              <a:blipFill>
                <a:blip r:embed="rId3"/>
                <a:stretch>
                  <a:fillRect l="-1086" t="-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8B51C3-D96F-0B41-B5B0-27DFF4FC099D}"/>
                  </a:ext>
                </a:extLst>
              </p:cNvPr>
              <p:cNvSpPr txBox="1"/>
              <p:nvPr/>
            </p:nvSpPr>
            <p:spPr>
              <a:xfrm>
                <a:off x="4472249" y="2660077"/>
                <a:ext cx="3457357" cy="5800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𝜀</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𝑚</m:t>
                          </m:r>
                        </m:e>
                      </m:d>
                      <m:r>
                        <a:rPr lang="en-US" sz="3600" b="0" i="1" smtClean="0">
                          <a:latin typeface="Cambria Math" panose="02040503050406030204" pitchFamily="18" charset="0"/>
                        </a:rPr>
                        <m:t>=</m:t>
                      </m:r>
                      <m:r>
                        <a:rPr lang="en-US" sz="3600" b="0" i="1" smtClean="0">
                          <a:latin typeface="Cambria Math" panose="02040503050406030204" pitchFamily="18" charset="0"/>
                        </a:rPr>
                        <m:t>𝛼</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𝑚</m:t>
                          </m:r>
                        </m:e>
                        <m:sup>
                          <m:r>
                            <a:rPr lang="en-US" sz="3600" b="0" i="1" smtClean="0">
                              <a:latin typeface="Cambria Math" panose="02040503050406030204" pitchFamily="18" charset="0"/>
                            </a:rPr>
                            <m:t>𝛽</m:t>
                          </m:r>
                        </m:sup>
                      </m:sSup>
                      <m:r>
                        <a:rPr lang="en-US" sz="3600" b="0" i="1" smtClean="0">
                          <a:latin typeface="Cambria Math" panose="02040503050406030204" pitchFamily="18" charset="0"/>
                        </a:rPr>
                        <m:t>+</m:t>
                      </m:r>
                      <m:r>
                        <a:rPr lang="en-US" sz="3600" b="0" i="1" smtClean="0">
                          <a:latin typeface="Cambria Math" panose="02040503050406030204" pitchFamily="18" charset="0"/>
                        </a:rPr>
                        <m:t>𝛾</m:t>
                      </m:r>
                    </m:oMath>
                  </m:oMathPara>
                </a14:m>
                <a:endParaRPr lang="en-US" sz="3600" dirty="0"/>
              </a:p>
            </p:txBody>
          </p:sp>
        </mc:Choice>
        <mc:Fallback xmlns="">
          <p:sp>
            <p:nvSpPr>
              <p:cNvPr id="6" name="TextBox 5">
                <a:extLst>
                  <a:ext uri="{FF2B5EF4-FFF2-40B4-BE49-F238E27FC236}">
                    <a16:creationId xmlns:a16="http://schemas.microsoft.com/office/drawing/2014/main" id="{BB8B51C3-D96F-0B41-B5B0-27DFF4FC099D}"/>
                  </a:ext>
                </a:extLst>
              </p:cNvPr>
              <p:cNvSpPr txBox="1">
                <a:spLocks noRot="1" noChangeAspect="1" noMove="1" noResize="1" noEditPoints="1" noAdjustHandles="1" noChangeArrowheads="1" noChangeShapeType="1" noTextEdit="1"/>
              </p:cNvSpPr>
              <p:nvPr/>
            </p:nvSpPr>
            <p:spPr>
              <a:xfrm>
                <a:off x="4472249" y="2660077"/>
                <a:ext cx="3457357" cy="580095"/>
              </a:xfrm>
              <a:prstGeom prst="rect">
                <a:avLst/>
              </a:prstGeom>
              <a:blipFill>
                <a:blip r:embed="rId4"/>
                <a:stretch>
                  <a:fillRect l="-1099" t="-4255" r="-2198" b="-1914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364D865D-9A6B-0342-BA6D-34E73C78AD8C}"/>
              </a:ext>
            </a:extLst>
          </p:cNvPr>
          <p:cNvSpPr>
            <a:spLocks noGrp="1"/>
          </p:cNvSpPr>
          <p:nvPr>
            <p:ph type="sldNum" sz="quarter" idx="12"/>
          </p:nvPr>
        </p:nvSpPr>
        <p:spPr/>
        <p:txBody>
          <a:bodyPr/>
          <a:lstStyle/>
          <a:p>
            <a:fld id="{37B5496D-DAA3-D042-83A2-A7B34AA8F526}" type="slidenum">
              <a:rPr lang="en-US" smtClean="0"/>
              <a:t>30</a:t>
            </a:fld>
            <a:endParaRPr lang="en-US" dirty="0"/>
          </a:p>
        </p:txBody>
      </p:sp>
    </p:spTree>
    <p:extLst>
      <p:ext uri="{BB962C8B-B14F-4D97-AF65-F5344CB8AC3E}">
        <p14:creationId xmlns:p14="http://schemas.microsoft.com/office/powerpoint/2010/main" val="35646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FA5A-B7C6-4E49-8A09-985CBE8C64EE}"/>
              </a:ext>
            </a:extLst>
          </p:cNvPr>
          <p:cNvSpPr>
            <a:spLocks noGrp="1"/>
          </p:cNvSpPr>
          <p:nvPr>
            <p:ph type="title"/>
          </p:nvPr>
        </p:nvSpPr>
        <p:spPr/>
        <p:txBody>
          <a:bodyPr/>
          <a:lstStyle/>
          <a:p>
            <a:r>
              <a:rPr lang="en-US" dirty="0"/>
              <a:t>Some Intuition…</a:t>
            </a:r>
          </a:p>
        </p:txBody>
      </p:sp>
      <p:sp>
        <p:nvSpPr>
          <p:cNvPr id="4" name="Slide Number Placeholder 3">
            <a:extLst>
              <a:ext uri="{FF2B5EF4-FFF2-40B4-BE49-F238E27FC236}">
                <a16:creationId xmlns:a16="http://schemas.microsoft.com/office/drawing/2014/main" id="{7D1F652A-ED99-B347-949F-C6529B1EB856}"/>
              </a:ext>
            </a:extLst>
          </p:cNvPr>
          <p:cNvSpPr>
            <a:spLocks noGrp="1"/>
          </p:cNvSpPr>
          <p:nvPr>
            <p:ph type="sldNum" sz="quarter" idx="12"/>
          </p:nvPr>
        </p:nvSpPr>
        <p:spPr/>
        <p:txBody>
          <a:bodyPr/>
          <a:lstStyle/>
          <a:p>
            <a:fld id="{37B5496D-DAA3-D042-83A2-A7B34AA8F526}" type="slidenum">
              <a:rPr lang="en-US" smtClean="0"/>
              <a:t>31</a:t>
            </a:fld>
            <a:endParaRPr lang="en-US" dirty="0"/>
          </a:p>
        </p:txBody>
      </p:sp>
      <p:pic>
        <p:nvPicPr>
          <p:cNvPr id="6" name="Picture 5">
            <a:extLst>
              <a:ext uri="{FF2B5EF4-FFF2-40B4-BE49-F238E27FC236}">
                <a16:creationId xmlns:a16="http://schemas.microsoft.com/office/drawing/2014/main" id="{24C35860-D7A7-7448-AA66-DD94041B4687}"/>
              </a:ext>
            </a:extLst>
          </p:cNvPr>
          <p:cNvPicPr>
            <a:picLocks noChangeAspect="1"/>
          </p:cNvPicPr>
          <p:nvPr/>
        </p:nvPicPr>
        <p:blipFill>
          <a:blip r:embed="rId3"/>
          <a:stretch>
            <a:fillRect/>
          </a:stretch>
        </p:blipFill>
        <p:spPr>
          <a:xfrm>
            <a:off x="7262805" y="1825625"/>
            <a:ext cx="3028723" cy="2988340"/>
          </a:xfrm>
          <a:prstGeom prst="rect">
            <a:avLst/>
          </a:prstGeom>
        </p:spPr>
      </p:pic>
      <p:sp>
        <p:nvSpPr>
          <p:cNvPr id="8" name="Content Placeholder 2">
            <a:extLst>
              <a:ext uri="{FF2B5EF4-FFF2-40B4-BE49-F238E27FC236}">
                <a16:creationId xmlns:a16="http://schemas.microsoft.com/office/drawing/2014/main" id="{2B942F5C-4D64-4448-99C8-3627FC4C41E2}"/>
              </a:ext>
            </a:extLst>
          </p:cNvPr>
          <p:cNvSpPr txBox="1">
            <a:spLocks/>
          </p:cNvSpPr>
          <p:nvPr/>
        </p:nvSpPr>
        <p:spPr>
          <a:xfrm>
            <a:off x="838200" y="1825625"/>
            <a:ext cx="497266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A model warps/stretches input space to approximate the output</a:t>
            </a:r>
          </a:p>
          <a:p>
            <a:r>
              <a:rPr lang="en-US"/>
              <a:t>Interpolates or extrapolates</a:t>
            </a:r>
          </a:p>
          <a:p>
            <a:r>
              <a:rPr lang="en-US"/>
              <a:t>Some dimensions interpolate, others extrapolate</a:t>
            </a:r>
          </a:p>
          <a:p>
            <a:pPr marL="0" indent="0">
              <a:buFont typeface="Arial" panose="020B0604020202020204" pitchFamily="34" charset="0"/>
              <a:buNone/>
            </a:pPr>
            <a:endParaRPr lang="en-US"/>
          </a:p>
          <a:p>
            <a:pPr marL="0" indent="0">
              <a:buFont typeface="Arial" panose="020B0604020202020204" pitchFamily="34" charset="0"/>
              <a:buNone/>
            </a:pPr>
            <a:r>
              <a:rPr lang="en-US"/>
              <a:t>When doing these, model can use any prior training samples</a:t>
            </a:r>
            <a:endParaRPr lang="en-US" dirty="0"/>
          </a:p>
        </p:txBody>
      </p:sp>
    </p:spTree>
    <p:extLst>
      <p:ext uri="{BB962C8B-B14F-4D97-AF65-F5344CB8AC3E}">
        <p14:creationId xmlns:p14="http://schemas.microsoft.com/office/powerpoint/2010/main" val="10290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8FA5A-B7C6-4E49-8A09-985CBE8C64EE}"/>
              </a:ext>
            </a:extLst>
          </p:cNvPr>
          <p:cNvSpPr>
            <a:spLocks noGrp="1"/>
          </p:cNvSpPr>
          <p:nvPr>
            <p:ph type="title"/>
          </p:nvPr>
        </p:nvSpPr>
        <p:spPr/>
        <p:txBody>
          <a:bodyPr/>
          <a:lstStyle/>
          <a:p>
            <a:r>
              <a:rPr lang="en-US" dirty="0"/>
              <a:t>Some Intuition…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57A4C8-6F79-4146-B677-6EF0C69F56AD}"/>
                  </a:ext>
                </a:extLst>
              </p:cNvPr>
              <p:cNvSpPr>
                <a:spLocks noGrp="1"/>
              </p:cNvSpPr>
              <p:nvPr>
                <p:ph idx="1"/>
              </p:nvPr>
            </p:nvSpPr>
            <p:spPr/>
            <p:txBody>
              <a:bodyPr>
                <a:normAutofit fontScale="92500" lnSpcReduction="10000"/>
              </a:bodyPr>
              <a:lstStyle/>
              <a:p>
                <a:pPr marL="0" indent="0">
                  <a:buNone/>
                </a:pPr>
                <a:r>
                  <a:rPr lang="en-US" dirty="0"/>
                  <a:t>Consider the “curviness” of approximation surface (model)</a:t>
                </a:r>
              </a:p>
              <a:p>
                <a:r>
                  <a:rPr lang="en-US" dirty="0"/>
                  <a:t>Depends on chosen subset of training samples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𝑡𝑟𝑎𝑖𝑛</m:t>
                                </m:r>
                              </m:sub>
                            </m:sSub>
                          </m:e>
                        </m:d>
                      </m:sup>
                    </m:sSup>
                  </m:oMath>
                </a14:m>
                <a:r>
                  <a:rPr lang="en-US" dirty="0"/>
                  <a:t> subsets)</a:t>
                </a:r>
              </a:p>
              <a:p>
                <a:r>
                  <a:rPr lang="en-US" dirty="0"/>
                  <a:t>Discrepancy describes the set of training points “near” the test point</a:t>
                </a:r>
              </a:p>
              <a:p>
                <a:r>
                  <a:rPr lang="en-US" dirty="0"/>
                  <a:t>Variation describes maximum model output fluctuation in “nearby” region</a:t>
                </a:r>
              </a:p>
              <a:p>
                <a:r>
                  <a:rPr lang="en-US" dirty="0"/>
                  <a:t>Product (discrepancy*variation) describes how far off model can be (error)</a:t>
                </a:r>
              </a:p>
              <a:p>
                <a:r>
                  <a:rPr lang="en-US" dirty="0"/>
                  <a:t>Can use Taylor expansion-like moments to approximate</a:t>
                </a:r>
              </a:p>
              <a:p>
                <a:pPr lvl="1"/>
                <a:r>
                  <a:rPr lang="en-US" dirty="0"/>
                  <a:t>Discount “far away” points, noisy or small subsets, “excessive” averaging</a:t>
                </a:r>
              </a:p>
              <a:p>
                <a:pPr lvl="1"/>
                <a:r>
                  <a:rPr lang="en-US" dirty="0"/>
                  <a:t>Discounts probably like “scale invariance”: Characterize region, zoom in, repeat…</a:t>
                </a:r>
              </a:p>
              <a:p>
                <a:pPr marL="0" indent="0">
                  <a:buNone/>
                </a:pPr>
                <a:r>
                  <a:rPr lang="en-US" dirty="0"/>
                  <a:t>⟹ Error reduction should be much “worse” than exponential decay, but better than incremental… “Scale invariance” suggests power-law</a:t>
                </a:r>
              </a:p>
            </p:txBody>
          </p:sp>
        </mc:Choice>
        <mc:Fallback xmlns="">
          <p:sp>
            <p:nvSpPr>
              <p:cNvPr id="3" name="Content Placeholder 2">
                <a:extLst>
                  <a:ext uri="{FF2B5EF4-FFF2-40B4-BE49-F238E27FC236}">
                    <a16:creationId xmlns:a16="http://schemas.microsoft.com/office/drawing/2014/main" id="{8157A4C8-6F79-4146-B677-6EF0C69F56AD}"/>
                  </a:ext>
                </a:extLst>
              </p:cNvPr>
              <p:cNvSpPr>
                <a:spLocks noGrp="1" noRot="1" noChangeAspect="1" noMove="1" noResize="1" noEditPoints="1" noAdjustHandles="1" noChangeArrowheads="1" noChangeShapeType="1" noTextEdit="1"/>
              </p:cNvSpPr>
              <p:nvPr>
                <p:ph idx="1"/>
              </p:nvPr>
            </p:nvSpPr>
            <p:spPr>
              <a:blipFill>
                <a:blip r:embed="rId3"/>
                <a:stretch>
                  <a:fillRect l="-965" t="-29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1F652A-ED99-B347-949F-C6529B1EB856}"/>
              </a:ext>
            </a:extLst>
          </p:cNvPr>
          <p:cNvSpPr>
            <a:spLocks noGrp="1"/>
          </p:cNvSpPr>
          <p:nvPr>
            <p:ph type="sldNum" sz="quarter" idx="12"/>
          </p:nvPr>
        </p:nvSpPr>
        <p:spPr/>
        <p:txBody>
          <a:bodyPr/>
          <a:lstStyle/>
          <a:p>
            <a:fld id="{37B5496D-DAA3-D042-83A2-A7B34AA8F526}" type="slidenum">
              <a:rPr lang="en-US" smtClean="0"/>
              <a:t>32</a:t>
            </a:fld>
            <a:endParaRPr lang="en-US" dirty="0"/>
          </a:p>
        </p:txBody>
      </p:sp>
    </p:spTree>
    <p:extLst>
      <p:ext uri="{BB962C8B-B14F-4D97-AF65-F5344CB8AC3E}">
        <p14:creationId xmlns:p14="http://schemas.microsoft.com/office/powerpoint/2010/main" val="201352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 Bounds: Part 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dirty="0">
                    <a:solidFill>
                      <a:schemeClr val="accent1"/>
                    </a:solidFill>
                  </a:rPr>
                  <a:t>Uniform Convergence</a:t>
                </a:r>
                <a:r>
                  <a:rPr lang="en-US" dirty="0"/>
                  <a:t>: Bound by the full size of the hypothesis space</a:t>
                </a:r>
              </a:p>
              <a:p>
                <a:pPr>
                  <a:spcBef>
                    <a:spcPts val="0"/>
                  </a:spcBef>
                </a:pPr>
                <a:r>
                  <a:rPr lang="en-US" sz="2400" dirty="0"/>
                  <a:t>Also, “probably approximately correct” or “PAC” (</a:t>
                </a:r>
                <a:r>
                  <a:rPr lang="en-US" sz="2400" dirty="0" err="1"/>
                  <a:t>Vapnik</a:t>
                </a:r>
                <a:r>
                  <a:rPr lang="en-US" sz="2400" dirty="0"/>
                  <a:t> 1982, Haussler 1988)</a:t>
                </a:r>
              </a:p>
              <a:p>
                <a:pPr marL="0" indent="0">
                  <a:buNone/>
                </a:pPr>
                <a:endParaRPr lang="en-US" sz="1400"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e>
                              </m:acc>
                            </m:e>
                            <m:sub>
                              <m:r>
                                <a:rPr lang="en-US" b="0" i="1" smtClean="0">
                                  <a:latin typeface="Cambria Math" panose="02040503050406030204" pitchFamily="18" charset="0"/>
                                </a:rPr>
                                <m:t>𝑡𝑒𝑠𝑡</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𝑅</m:t>
                                  </m:r>
                                </m:e>
                              </m:acc>
                            </m:e>
                            <m:sub>
                              <m:r>
                                <a:rPr lang="en-US" b="0" i="1" smtClean="0">
                                  <a:latin typeface="Cambria Math" panose="02040503050406030204" pitchFamily="18" charset="0"/>
                                </a:rPr>
                                <m:t>𝑡𝑟𝑎𝑖𝑛</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𝜖</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𝐻</m:t>
                          </m:r>
                        </m:e>
                      </m:d>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𝑚</m:t>
                          </m:r>
                        </m:sup>
                      </m:sSup>
                    </m:oMath>
                  </m:oMathPara>
                </a14:m>
                <a:endParaRPr lang="en-US" dirty="0"/>
              </a:p>
              <a:p>
                <a:pPr marL="0" indent="0" algn="ctr">
                  <a:spcBef>
                    <a:spcPts val="600"/>
                  </a:spcBef>
                  <a:spcAft>
                    <a:spcPts val="600"/>
                  </a:spcAft>
                  <a:buNone/>
                </a:pPr>
                <a:r>
                  <a:rPr lang="en-US" dirty="0"/>
                  <a:t>Or, rewritten…</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smtClean="0">
                              <a:latin typeface="Cambria Math" panose="02040503050406030204" pitchFamily="18" charset="0"/>
                            </a:rPr>
                          </m:ctrlPr>
                        </m:dPr>
                        <m:e>
                          <m:r>
                            <m:rPr>
                              <m:nor/>
                            </m:rPr>
                            <a:rPr lang="en-US" i="0" smtClean="0">
                              <a:latin typeface="Cambria Math" panose="02040503050406030204" pitchFamily="18" charset="0"/>
                            </a:rPr>
                            <m:t>Test</m:t>
                          </m:r>
                          <m:r>
                            <a:rPr lang="en-US" i="1" smtClean="0">
                              <a:latin typeface="Cambria Math" panose="02040503050406030204" pitchFamily="18" charset="0"/>
                            </a:rPr>
                            <m:t> −</m:t>
                          </m:r>
                          <m:r>
                            <m:rPr>
                              <m:nor/>
                            </m:rPr>
                            <a:rPr lang="en-US" i="0" smtClean="0">
                              <a:latin typeface="Cambria Math" panose="02040503050406030204" pitchFamily="18" charset="0"/>
                            </a:rPr>
                            <m:t>Train</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 </m:t>
                          </m:r>
                          <m:rad>
                            <m:radPr>
                              <m:degHide m:val="on"/>
                              <m:ctrlPr>
                                <a:rPr lang="en-US" i="1" smtClean="0">
                                  <a:latin typeface="Cambria Math" panose="02040503050406030204" pitchFamily="18" charset="0"/>
                                </a:rPr>
                              </m:ctrlPr>
                            </m:radPr>
                            <m:deg/>
                            <m:e>
                              <m:box>
                                <m:boxPr>
                                  <m:ctrlPr>
                                    <a:rPr lang="en-US" i="1" smtClean="0">
                                      <a:latin typeface="Cambria Math" panose="02040503050406030204" pitchFamily="18" charset="0"/>
                                    </a:rPr>
                                  </m:ctrlPr>
                                </m:boxPr>
                                <m:e>
                                  <m:argPr>
                                    <m:argSz m:val="-1"/>
                                  </m:argP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r>
                                    <m:rPr>
                                      <m:sty m:val="p"/>
                                    </m:rPr>
                                    <a:rPr lang="en-US" b="0" i="0" smtClean="0">
                                      <a:latin typeface="Cambria Math" panose="02040503050406030204" pitchFamily="18" charset="0"/>
                                    </a:rPr>
                                    <m:t>ln</m:t>
                                  </m:r>
                                  <m:r>
                                    <a:rPr lang="en-US" b="0" i="1" smtClean="0">
                                      <a:latin typeface="Cambria Math" panose="02040503050406030204" pitchFamily="18" charset="0"/>
                                    </a:rPr>
                                    <m:t>⁡</m:t>
                                  </m:r>
                                  <m:d>
                                    <m:dPr>
                                      <m:ctrlPr>
                                        <a:rPr lang="en-US" b="0" i="1" smtClean="0">
                                          <a:latin typeface="Cambria Math" panose="02040503050406030204" pitchFamily="18" charset="0"/>
                                        </a:rPr>
                                      </m:ctrlPr>
                                    </m:dPr>
                                    <m:e>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e>
                                              </m:d>
                                            </m:num>
                                            <m:den>
                                              <m:r>
                                                <a:rPr lang="en-US" b="0" i="1" smtClean="0">
                                                  <a:latin typeface="Cambria Math" panose="02040503050406030204" pitchFamily="18" charset="0"/>
                                                  <a:ea typeface="Cambria Math" panose="02040503050406030204" pitchFamily="18" charset="0"/>
                                                </a:rPr>
                                                <m:t>𝛿</m:t>
                                              </m:r>
                                            </m:den>
                                          </m:f>
                                        </m:e>
                                      </m:box>
                                    </m:e>
                                  </m:d>
                                </m:e>
                              </m:box>
                            </m:e>
                          </m:rad>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oMath>
                  </m:oMathPara>
                </a14:m>
                <a:endParaRPr lang="en-US" sz="1800" dirty="0"/>
              </a:p>
              <a:p>
                <a:pPr marL="0" indent="0">
                  <a:buNone/>
                </a:pPr>
                <a:endParaRPr lang="en-US" sz="1400" dirty="0"/>
              </a:p>
              <a:p>
                <a:pPr>
                  <a:lnSpc>
                    <a:spcPct val="100000"/>
                  </a:lnSpc>
                  <a:spcBef>
                    <a:spcPts val="0"/>
                  </a:spcBef>
                </a:pPr>
                <a:r>
                  <a:rPr lang="en-US" sz="2400" dirty="0"/>
                  <a:t>“Brute force” proof using a uniform 𝜖 across all hypotheses</a:t>
                </a:r>
              </a:p>
              <a:p>
                <a:pPr>
                  <a:lnSpc>
                    <a:spcPct val="100000"/>
                  </a:lnSpc>
                  <a:spcBef>
                    <a:spcPts val="0"/>
                  </a:spcBef>
                </a:pPr>
                <a:r>
                  <a:rPr lang="en-US" sz="2400" dirty="0"/>
                  <a:t>Only works with finite hypothesis space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86" t="-2632"/>
                </a:stretch>
              </a:blipFill>
            </p:spPr>
            <p:txBody>
              <a:bodyPr/>
              <a:lstStyle/>
              <a:p>
                <a:r>
                  <a:rPr lang="en-US">
                    <a:noFill/>
                  </a:rPr>
                  <a:t> </a:t>
                </a:r>
              </a:p>
            </p:txBody>
          </p:sp>
        </mc:Fallback>
      </mc:AlternateContent>
    </p:spTree>
    <p:extLst>
      <p:ext uri="{BB962C8B-B14F-4D97-AF65-F5344CB8AC3E}">
        <p14:creationId xmlns:p14="http://schemas.microsoft.com/office/powerpoint/2010/main" val="2852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 Bounds: Part II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accent1"/>
                    </a:solidFill>
                  </a:rPr>
                  <a:t>Hypothesis Space</a:t>
                </a:r>
                <a:r>
                  <a:rPr lang="en-US" dirty="0"/>
                  <a:t> Size: Bound the size of the hypothesis space</a:t>
                </a:r>
              </a:p>
              <a:p>
                <a:pPr marL="0" indent="0">
                  <a:buNone/>
                </a:pPr>
                <a:endParaRPr lang="en-US" sz="2000"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𝑇𝑒𝑠𝑡</m:t>
                          </m:r>
                          <m:r>
                            <a:rPr lang="en-US" b="0" i="1" smtClean="0">
                              <a:latin typeface="Cambria Math" panose="02040503050406030204" pitchFamily="18" charset="0"/>
                            </a:rPr>
                            <m:t> −</m:t>
                          </m:r>
                          <m:r>
                            <a:rPr lang="en-US" b="0" i="1" smtClean="0">
                              <a:latin typeface="Cambria Math" panose="02040503050406030204" pitchFamily="18" charset="0"/>
                            </a:rPr>
                            <m:t>𝑇𝑟𝑎𝑖𝑛</m:t>
                          </m:r>
                          <m:r>
                            <a:rPr lang="en-US" b="0" i="1" smtClean="0">
                              <a:latin typeface="Cambria Math" panose="02040503050406030204" pitchFamily="18" charset="0"/>
                            </a:rPr>
                            <m:t> ≤ </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𝐷</m:t>
                                  </m:r>
                                  <m:d>
                                    <m:dPr>
                                      <m:ctrlPr>
                                        <a:rPr lang="en-US" b="0" i="1" smtClean="0">
                                          <a:latin typeface="Cambria Math" panose="02040503050406030204" pitchFamily="18" charset="0"/>
                                          <a:ea typeface="Cambria Math" panose="02040503050406030204" pitchFamily="18" charset="0"/>
                                        </a:rPr>
                                      </m:ctrlPr>
                                    </m:dPr>
                                    <m:e>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𝐷</m:t>
                                                  </m:r>
                                                </m:den>
                                              </m:f>
                                            </m:e>
                                          </m:d>
                                        </m:e>
                                      </m:func>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ln</m:t>
                                      </m:r>
                                    </m:fName>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𝛿</m:t>
                                              </m:r>
                                            </m:num>
                                            <m:den>
                                              <m:r>
                                                <a:rPr lang="en-US" b="0" i="1" smtClean="0">
                                                  <a:latin typeface="Cambria Math" panose="02040503050406030204" pitchFamily="18" charset="0"/>
                                                  <a:ea typeface="Cambria Math" panose="02040503050406030204" pitchFamily="18" charset="0"/>
                                                </a:rPr>
                                                <m:t>4</m:t>
                                              </m:r>
                                            </m:den>
                                          </m:f>
                                        </m:e>
                                      </m:d>
                                    </m:e>
                                  </m:func>
                                </m:num>
                                <m:den>
                                  <m:r>
                                    <a:rPr lang="en-US" b="0" i="1" smtClean="0">
                                      <a:latin typeface="Cambria Math" panose="02040503050406030204" pitchFamily="18" charset="0"/>
                                      <a:ea typeface="Cambria Math" panose="02040503050406030204" pitchFamily="18" charset="0"/>
                                    </a:rPr>
                                    <m:t>𝑚</m:t>
                                  </m:r>
                                </m:den>
                              </m:f>
                            </m:e>
                          </m:rad>
                        </m:e>
                      </m:d>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oMath>
                  </m:oMathPara>
                </a14:m>
                <a:endParaRPr lang="en-US" dirty="0"/>
              </a:p>
              <a:p>
                <a:pPr marL="0" indent="0">
                  <a:buNone/>
                </a:pPr>
                <a:endParaRPr lang="en-US" sz="2000" i="1" dirty="0">
                  <a:latin typeface="Cambria Math" panose="02040503050406030204" pitchFamily="18" charset="0"/>
                  <a:ea typeface="Cambria Math" panose="02040503050406030204" pitchFamily="18" charset="0"/>
                </a:endParaRPr>
              </a:p>
              <a:p>
                <a:pPr marL="0" indent="0">
                  <a:buNone/>
                </a:pPr>
                <a:r>
                  <a:rPr lang="en-US" i="1" dirty="0">
                    <a:latin typeface="Cambria Math" panose="02040503050406030204" pitchFamily="18" charset="0"/>
                    <a:ea typeface="Cambria Math" panose="02040503050406030204" pitchFamily="18" charset="0"/>
                  </a:rPr>
                  <a:t>D</a:t>
                </a:r>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a:t>
                </a:r>
                <a:r>
                  <a:rPr lang="en-US" dirty="0">
                    <a:solidFill>
                      <a:schemeClr val="accent1"/>
                    </a:solidFill>
                    <a:ea typeface="Cambria Math" panose="02040503050406030204" pitchFamily="18" charset="0"/>
                  </a:rPr>
                  <a:t>VC-dimension</a:t>
                </a:r>
                <a:r>
                  <a:rPr lang="en-US" dirty="0">
                    <a:ea typeface="Cambria Math" panose="02040503050406030204" pitchFamily="18" charset="0"/>
                  </a:rPr>
                  <a:t> of the model family (set of hypotheses)</a:t>
                </a:r>
              </a:p>
              <a:p>
                <a:pPr lvl="1"/>
                <a:r>
                  <a:rPr lang="en-US" dirty="0">
                    <a:ea typeface="Cambria Math" panose="02040503050406030204" pitchFamily="18" charset="0"/>
                  </a:rPr>
                  <a:t>Breaks the set of hypotheses into equivalence classes</a:t>
                </a:r>
              </a:p>
              <a:p>
                <a:pPr lvl="1"/>
                <a:r>
                  <a:rPr lang="en-US" dirty="0">
                    <a:ea typeface="Cambria Math" panose="02040503050406030204" pitchFamily="18" charset="0"/>
                  </a:rPr>
                  <a:t>The calculation methods tend to overestimate the complexity of real data distributions: </a:t>
                </a:r>
                <a:r>
                  <a:rPr lang="en-US" i="1" dirty="0">
                    <a:latin typeface="Cambria Math" panose="02040503050406030204" pitchFamily="18" charset="0"/>
                    <a:ea typeface="Cambria Math" panose="02040503050406030204" pitchFamily="18" charset="0"/>
                  </a:rPr>
                  <a:t>D</a:t>
                </a:r>
                <a:r>
                  <a:rPr lang="en-US" dirty="0">
                    <a:ea typeface="Cambria Math" panose="02040503050406030204" pitchFamily="18" charset="0"/>
                  </a:rPr>
                  <a:t> (expressiveness) is an UPPER BOUND!</a:t>
                </a:r>
              </a:p>
              <a:p>
                <a:pPr lvl="1"/>
                <a:r>
                  <a:rPr lang="en-US" dirty="0">
                    <a:ea typeface="Cambria Math" panose="02040503050406030204" pitchFamily="18" charset="0"/>
                  </a:rPr>
                  <a:t>Thus, this and similar bounds tend to be loose</a:t>
                </a:r>
              </a:p>
              <a:p>
                <a:pPr lvl="1"/>
                <a:r>
                  <a:rPr lang="en-US" dirty="0">
                    <a:ea typeface="Cambria Math" panose="02040503050406030204" pitchFamily="18" charset="0"/>
                  </a:rPr>
                  <a:t>This gap also exceptionally difficult to interpret when </a:t>
                </a:r>
                <a:r>
                  <a:rPr lang="en-US" i="1" dirty="0">
                    <a:latin typeface="Cambria Math" panose="02040503050406030204" pitchFamily="18" charset="0"/>
                    <a:ea typeface="Cambria Math" panose="02040503050406030204" pitchFamily="18" charset="0"/>
                  </a:rPr>
                  <a:t>D</a:t>
                </a:r>
                <a:r>
                  <a:rPr lang="en-US" dirty="0">
                    <a:ea typeface="Cambria Math" panose="02040503050406030204" pitchFamily="18" charset="0"/>
                  </a:rPr>
                  <a:t> must grow with </a:t>
                </a:r>
                <a:r>
                  <a:rPr lang="en-US" i="1" dirty="0">
                    <a:latin typeface="Cambria Math" panose="02040503050406030204" pitchFamily="18" charset="0"/>
                    <a:ea typeface="Cambria Math" panose="02040503050406030204" pitchFamily="18" charset="0"/>
                  </a:rPr>
                  <a:t>m</a:t>
                </a:r>
                <a:r>
                  <a:rPr lang="en-US" dirty="0">
                    <a:ea typeface="Cambria Math" panose="02040503050406030204" pitchFamily="18" charset="0"/>
                  </a:rPr>
                  <a:t> (which we showed in our empirical results) </a:t>
                </a:r>
                <a:endParaRPr lang="en-US" i="1"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65" t="-3801" r="-724" b="-292"/>
                </a:stretch>
              </a:blipFill>
            </p:spPr>
            <p:txBody>
              <a:bodyPr/>
              <a:lstStyle/>
              <a:p>
                <a:r>
                  <a:rPr lang="en-US">
                    <a:noFill/>
                  </a:rPr>
                  <a:t> </a:t>
                </a:r>
              </a:p>
            </p:txBody>
          </p:sp>
        </mc:Fallback>
      </mc:AlternateContent>
    </p:spTree>
    <p:extLst>
      <p:ext uri="{BB962C8B-B14F-4D97-AF65-F5344CB8AC3E}">
        <p14:creationId xmlns:p14="http://schemas.microsoft.com/office/powerpoint/2010/main" val="6412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 Bounds: Part III</a:t>
            </a:r>
          </a:p>
        </p:txBody>
      </p:sp>
      <p:sp>
        <p:nvSpPr>
          <p:cNvPr id="3" name="Content Placeholder 2"/>
          <p:cNvSpPr>
            <a:spLocks noGrp="1"/>
          </p:cNvSpPr>
          <p:nvPr>
            <p:ph idx="1"/>
          </p:nvPr>
        </p:nvSpPr>
        <p:spPr/>
        <p:txBody>
          <a:bodyPr/>
          <a:lstStyle/>
          <a:p>
            <a:pPr marL="0" indent="0">
              <a:buNone/>
            </a:pPr>
            <a:r>
              <a:rPr lang="en-US" dirty="0">
                <a:solidFill>
                  <a:schemeClr val="accent1"/>
                </a:solidFill>
              </a:rPr>
              <a:t>Algorithm Stability</a:t>
            </a:r>
            <a:r>
              <a:rPr lang="en-US" dirty="0"/>
              <a:t>: Bound the distance between “valid” hypotheses</a:t>
            </a:r>
          </a:p>
          <a:p>
            <a:r>
              <a:rPr lang="en-US" dirty="0"/>
              <a:t>Measure of how much a change to the dataset changes the model</a:t>
            </a:r>
          </a:p>
          <a:p>
            <a:r>
              <a:rPr lang="en-US" dirty="0"/>
              <a:t>Bousquet and </a:t>
            </a:r>
            <a:r>
              <a:rPr lang="en-US" dirty="0" err="1"/>
              <a:t>Elisseeff</a:t>
            </a:r>
            <a:r>
              <a:rPr lang="en-US" dirty="0"/>
              <a:t>, </a:t>
            </a:r>
            <a:r>
              <a:rPr lang="en-US" b="1" i="1" dirty="0"/>
              <a:t>Stability and Generalization</a:t>
            </a:r>
            <a:r>
              <a:rPr lang="en-US" dirty="0"/>
              <a:t>, JMLR, 2002, </a:t>
            </a:r>
            <a:r>
              <a:rPr lang="en-US" sz="2400" dirty="0">
                <a:hlinkClick r:id="rId3"/>
              </a:rPr>
              <a:t>http://www.jmlr.org/papers/volume2/bousquet02a/bousquet02a.pdf</a:t>
            </a:r>
            <a:endParaRPr lang="en-US" dirty="0"/>
          </a:p>
          <a:p>
            <a:pPr marL="0" indent="0">
              <a:buNone/>
            </a:pPr>
            <a:endParaRPr lang="en-US" dirty="0"/>
          </a:p>
          <a:p>
            <a:pPr marL="0" indent="0">
              <a:buNone/>
            </a:pPr>
            <a:r>
              <a:rPr lang="en-US" dirty="0">
                <a:solidFill>
                  <a:schemeClr val="accent1"/>
                </a:solidFill>
              </a:rPr>
              <a:t>Algorithm Robustness</a:t>
            </a:r>
            <a:r>
              <a:rPr lang="en-US" dirty="0"/>
              <a:t>: Bound the loss distance between hypotheses</a:t>
            </a:r>
          </a:p>
          <a:p>
            <a:r>
              <a:rPr lang="en-US" dirty="0"/>
              <a:t>How much you can change an input without changing the output</a:t>
            </a:r>
          </a:p>
          <a:p>
            <a:r>
              <a:rPr lang="en-US" dirty="0"/>
              <a:t>Xu and </a:t>
            </a:r>
            <a:r>
              <a:rPr lang="en-US" dirty="0" err="1"/>
              <a:t>Mannor</a:t>
            </a:r>
            <a:r>
              <a:rPr lang="en-US" dirty="0"/>
              <a:t>, </a:t>
            </a:r>
            <a:r>
              <a:rPr lang="en-US" b="1" i="1" dirty="0"/>
              <a:t>Robustness and Generalization</a:t>
            </a:r>
            <a:r>
              <a:rPr lang="en-US" dirty="0"/>
              <a:t>, </a:t>
            </a:r>
            <a:r>
              <a:rPr lang="en-US" dirty="0" err="1"/>
              <a:t>CoML</a:t>
            </a:r>
            <a:r>
              <a:rPr lang="en-US" dirty="0"/>
              <a:t>, 2012, </a:t>
            </a:r>
            <a:r>
              <a:rPr lang="en-US" sz="2400" dirty="0">
                <a:hlinkClick r:id="rId4"/>
              </a:rPr>
              <a:t>https://arxiv.org/abs/1005.2243</a:t>
            </a:r>
            <a:endParaRPr lang="en-US" dirty="0"/>
          </a:p>
          <a:p>
            <a:pPr marL="0" indent="0">
              <a:buNone/>
            </a:pPr>
            <a:endParaRPr lang="en-US" dirty="0"/>
          </a:p>
        </p:txBody>
      </p:sp>
    </p:spTree>
    <p:extLst>
      <p:ext uri="{BB962C8B-B14F-4D97-AF65-F5344CB8AC3E}">
        <p14:creationId xmlns:p14="http://schemas.microsoft.com/office/powerpoint/2010/main" val="3122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2CD8-7C6A-B244-BD59-49E89DDCFAE0}"/>
              </a:ext>
            </a:extLst>
          </p:cNvPr>
          <p:cNvSpPr>
            <a:spLocks noGrp="1"/>
          </p:cNvSpPr>
          <p:nvPr>
            <p:ph type="title"/>
          </p:nvPr>
        </p:nvSpPr>
        <p:spPr/>
        <p:txBody>
          <a:bodyPr>
            <a:normAutofit/>
          </a:bodyPr>
          <a:lstStyle/>
          <a:p>
            <a:r>
              <a:rPr lang="en-US" sz="4000" dirty="0"/>
              <a:t>Designing and Running Further Experiments</a:t>
            </a:r>
          </a:p>
        </p:txBody>
      </p:sp>
      <p:sp>
        <p:nvSpPr>
          <p:cNvPr id="3" name="Text Placeholder 2">
            <a:extLst>
              <a:ext uri="{FF2B5EF4-FFF2-40B4-BE49-F238E27FC236}">
                <a16:creationId xmlns:a16="http://schemas.microsoft.com/office/drawing/2014/main" id="{4E485244-C232-5947-8F8E-12B14A8C106E}"/>
              </a:ext>
            </a:extLst>
          </p:cNvPr>
          <p:cNvSpPr>
            <a:spLocks noGrp="1"/>
          </p:cNvSpPr>
          <p:nvPr>
            <p:ph type="body" idx="1"/>
          </p:nvPr>
        </p:nvSpPr>
        <p:spPr/>
        <p:txBody>
          <a:bodyPr>
            <a:normAutofit fontScale="92500" lnSpcReduction="20000"/>
          </a:bodyPr>
          <a:lstStyle/>
          <a:p>
            <a:r>
              <a:rPr lang="en-US" dirty="0"/>
              <a:t>Decomposing Learning Curves</a:t>
            </a:r>
          </a:p>
          <a:p>
            <a:endParaRPr lang="en-US" dirty="0"/>
          </a:p>
          <a:p>
            <a:endParaRPr lang="en-US" dirty="0"/>
          </a:p>
          <a:p>
            <a:pPr algn="r"/>
            <a:r>
              <a:rPr lang="en-US" dirty="0">
                <a:solidFill>
                  <a:schemeClr val="tx1">
                    <a:lumMod val="50000"/>
                    <a:lumOff val="50000"/>
                  </a:schemeClr>
                </a:solidFill>
              </a:rPr>
              <a:t>Scaling Accuracy        Scaling Compute        The Math       </a:t>
            </a:r>
            <a:r>
              <a:rPr lang="en-US" b="1" dirty="0">
                <a:solidFill>
                  <a:schemeClr val="accent1"/>
                </a:solidFill>
              </a:rPr>
              <a:t>More Experiments</a:t>
            </a:r>
          </a:p>
          <a:p>
            <a:pPr algn="r"/>
            <a:endParaRPr lang="en-US" dirty="0"/>
          </a:p>
        </p:txBody>
      </p:sp>
      <p:sp>
        <p:nvSpPr>
          <p:cNvPr id="4" name="Slide Number Placeholder 3">
            <a:extLst>
              <a:ext uri="{FF2B5EF4-FFF2-40B4-BE49-F238E27FC236}">
                <a16:creationId xmlns:a16="http://schemas.microsoft.com/office/drawing/2014/main" id="{D595BE29-ED5C-D24E-8BC4-C3F8BAA5C07A}"/>
              </a:ext>
            </a:extLst>
          </p:cNvPr>
          <p:cNvSpPr>
            <a:spLocks noGrp="1"/>
          </p:cNvSpPr>
          <p:nvPr>
            <p:ph type="sldNum" sz="quarter" idx="12"/>
          </p:nvPr>
        </p:nvSpPr>
        <p:spPr/>
        <p:txBody>
          <a:bodyPr/>
          <a:lstStyle/>
          <a:p>
            <a:fld id="{37B5496D-DAA3-D042-83A2-A7B34AA8F526}" type="slidenum">
              <a:rPr lang="en-US" smtClean="0"/>
              <a:t>36</a:t>
            </a:fld>
            <a:endParaRPr lang="en-US"/>
          </a:p>
        </p:txBody>
      </p:sp>
    </p:spTree>
    <p:extLst>
      <p:ext uri="{BB962C8B-B14F-4D97-AF65-F5344CB8AC3E}">
        <p14:creationId xmlns:p14="http://schemas.microsoft.com/office/powerpoint/2010/main" val="13695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576A-47A4-674F-9329-BF787928F893}"/>
              </a:ext>
            </a:extLst>
          </p:cNvPr>
          <p:cNvSpPr>
            <a:spLocks noGrp="1"/>
          </p:cNvSpPr>
          <p:nvPr>
            <p:ph type="title"/>
          </p:nvPr>
        </p:nvSpPr>
        <p:spPr/>
        <p:txBody>
          <a:bodyPr/>
          <a:lstStyle/>
          <a:p>
            <a:r>
              <a:rPr lang="en-US" dirty="0"/>
              <a:t>Preview of Results</a:t>
            </a:r>
          </a:p>
        </p:txBody>
      </p:sp>
      <p:sp>
        <p:nvSpPr>
          <p:cNvPr id="4" name="Slide Number Placeholder 3">
            <a:extLst>
              <a:ext uri="{FF2B5EF4-FFF2-40B4-BE49-F238E27FC236}">
                <a16:creationId xmlns:a16="http://schemas.microsoft.com/office/drawing/2014/main" id="{B99AA58C-4C71-4A4F-9829-79BDE31B48FD}"/>
              </a:ext>
            </a:extLst>
          </p:cNvPr>
          <p:cNvSpPr>
            <a:spLocks noGrp="1"/>
          </p:cNvSpPr>
          <p:nvPr>
            <p:ph type="sldNum" sz="quarter" idx="12"/>
          </p:nvPr>
        </p:nvSpPr>
        <p:spPr/>
        <p:txBody>
          <a:bodyPr/>
          <a:lstStyle/>
          <a:p>
            <a:fld id="{37B5496D-DAA3-D042-83A2-A7B34AA8F526}" type="slidenum">
              <a:rPr lang="en-US" smtClean="0"/>
              <a:t>37</a:t>
            </a:fld>
            <a:endParaRPr lang="en-US" dirty="0"/>
          </a:p>
        </p:txBody>
      </p:sp>
      <p:pic>
        <p:nvPicPr>
          <p:cNvPr id="5" name="Picture 4">
            <a:extLst>
              <a:ext uri="{FF2B5EF4-FFF2-40B4-BE49-F238E27FC236}">
                <a16:creationId xmlns:a16="http://schemas.microsoft.com/office/drawing/2014/main" id="{1F03AD6E-126D-CF43-BB14-53604332E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35" y="765631"/>
            <a:ext cx="6985000" cy="5238750"/>
          </a:xfrm>
          <a:prstGeom prst="rect">
            <a:avLst/>
          </a:prstGeom>
        </p:spPr>
      </p:pic>
      <p:sp>
        <p:nvSpPr>
          <p:cNvPr id="9" name="Content Placeholder 2">
            <a:extLst>
              <a:ext uri="{FF2B5EF4-FFF2-40B4-BE49-F238E27FC236}">
                <a16:creationId xmlns:a16="http://schemas.microsoft.com/office/drawing/2014/main" id="{551B7786-3AEE-B54B-BB37-49A9004EF91C}"/>
              </a:ext>
            </a:extLst>
          </p:cNvPr>
          <p:cNvSpPr txBox="1">
            <a:spLocks/>
          </p:cNvSpPr>
          <p:nvPr/>
        </p:nvSpPr>
        <p:spPr>
          <a:xfrm>
            <a:off x="6797040" y="1559560"/>
            <a:ext cx="4907063" cy="5029200"/>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Power-law region</a:t>
            </a:r>
          </a:p>
          <a:p>
            <a:r>
              <a:rPr lang="en-US" sz="2800" dirty="0">
                <a:solidFill>
                  <a:schemeClr val="tx1"/>
                </a:solidFill>
              </a:rPr>
              <a:t>Usually less steep than theoretical</a:t>
            </a:r>
          </a:p>
          <a:p>
            <a:r>
              <a:rPr lang="en-US" sz="2800" dirty="0">
                <a:solidFill>
                  <a:schemeClr val="tx1"/>
                </a:solidFill>
              </a:rPr>
              <a:t>Model changes only shift the curve</a:t>
            </a:r>
          </a:p>
          <a:p>
            <a:r>
              <a:rPr lang="en-US" sz="2800" dirty="0">
                <a:solidFill>
                  <a:schemeClr val="tx1"/>
                </a:solidFill>
              </a:rPr>
              <a:t>Optimizers only shift the curve</a:t>
            </a:r>
          </a:p>
          <a:p>
            <a:pPr marL="0" indent="0">
              <a:buNone/>
            </a:pPr>
            <a:endParaRPr lang="en-US" sz="2800" dirty="0">
              <a:solidFill>
                <a:schemeClr val="tx1"/>
              </a:solidFill>
            </a:endParaRPr>
          </a:p>
          <a:p>
            <a:pPr marL="0" indent="0">
              <a:buNone/>
            </a:pPr>
            <a:r>
              <a:rPr lang="en-US" sz="2800" b="1" dirty="0">
                <a:solidFill>
                  <a:schemeClr val="tx1"/>
                </a:solidFill>
              </a:rPr>
              <a:t>Opportunity to explain slope!</a:t>
            </a:r>
          </a:p>
          <a:p>
            <a:pPr marL="0" indent="0">
              <a:buNone/>
            </a:pPr>
            <a:endParaRPr lang="en-US" sz="2800" dirty="0">
              <a:solidFill>
                <a:schemeClr val="tx1"/>
              </a:solidFill>
            </a:endParaRPr>
          </a:p>
          <a:p>
            <a:pPr marL="0" indent="0">
              <a:buNone/>
            </a:pPr>
            <a:endParaRPr lang="en-US" sz="2800" dirty="0">
              <a:solidFill>
                <a:schemeClr val="tx1"/>
              </a:solidFill>
            </a:endParaRPr>
          </a:p>
        </p:txBody>
      </p:sp>
    </p:spTree>
    <p:extLst>
      <p:ext uri="{BB962C8B-B14F-4D97-AF65-F5344CB8AC3E}">
        <p14:creationId xmlns:p14="http://schemas.microsoft.com/office/powerpoint/2010/main" val="288265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affects power-law exponent?</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38</a:t>
            </a:fld>
            <a:endParaRPr lang="en-US" dirty="0"/>
          </a:p>
        </p:txBody>
      </p:sp>
      <p:sp>
        <p:nvSpPr>
          <p:cNvPr id="8" name="Content Placeholder 2"/>
          <p:cNvSpPr txBox="1">
            <a:spLocks/>
          </p:cNvSpPr>
          <p:nvPr/>
        </p:nvSpPr>
        <p:spPr>
          <a:xfrm>
            <a:off x="533400" y="1600200"/>
            <a:ext cx="11430000" cy="5029200"/>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b="1" i="1" dirty="0">
                <a:solidFill>
                  <a:schemeClr val="tx1"/>
                </a:solidFill>
              </a:rPr>
              <a:t>𝜀 (m) = 𝛼 m </a:t>
            </a:r>
            <a:r>
              <a:rPr lang="en-US" sz="3200" b="1" i="1" baseline="30000" dirty="0">
                <a:solidFill>
                  <a:schemeClr val="tx1"/>
                </a:solidFill>
              </a:rPr>
              <a:t>𝛽</a:t>
            </a:r>
            <a:r>
              <a:rPr lang="en-US" sz="3200" b="1" i="1" dirty="0">
                <a:solidFill>
                  <a:schemeClr val="tx1"/>
                </a:solidFill>
              </a:rPr>
              <a:t> + 𝛾</a:t>
            </a:r>
          </a:p>
          <a:p>
            <a:pPr marL="0" indent="0">
              <a:buNone/>
            </a:pPr>
            <a:endParaRPr lang="en-US" sz="2000" dirty="0">
              <a:solidFill>
                <a:schemeClr val="tx1">
                  <a:lumMod val="85000"/>
                  <a:lumOff val="15000"/>
                </a:schemeClr>
              </a:solidFill>
            </a:endParaRPr>
          </a:p>
          <a:p>
            <a:pPr marL="0" indent="0">
              <a:buNone/>
            </a:pPr>
            <a:r>
              <a:rPr lang="en-US" sz="3200" dirty="0">
                <a:solidFill>
                  <a:schemeClr val="tx1">
                    <a:lumMod val="85000"/>
                    <a:lumOff val="15000"/>
                  </a:schemeClr>
                </a:solidFill>
              </a:rPr>
              <a:t>Prior theoretical works do not consider “real” data factors</a:t>
            </a:r>
          </a:p>
          <a:p>
            <a:r>
              <a:rPr lang="en-US" sz="3200" dirty="0">
                <a:solidFill>
                  <a:schemeClr val="tx1">
                    <a:lumMod val="85000"/>
                    <a:lumOff val="15000"/>
                  </a:schemeClr>
                </a:solidFill>
              </a:rPr>
              <a:t>Assume static data distributions</a:t>
            </a:r>
          </a:p>
          <a:p>
            <a:r>
              <a:rPr lang="en-US" sz="3200" dirty="0">
                <a:solidFill>
                  <a:schemeClr val="tx1">
                    <a:lumMod val="85000"/>
                    <a:lumOff val="15000"/>
                  </a:schemeClr>
                </a:solidFill>
              </a:rPr>
              <a:t>Assume perfect visibility of all data features</a:t>
            </a:r>
          </a:p>
          <a:p>
            <a:r>
              <a:rPr lang="en-US" sz="3200" dirty="0">
                <a:solidFill>
                  <a:schemeClr val="tx1">
                    <a:lumMod val="85000"/>
                    <a:lumOff val="15000"/>
                  </a:schemeClr>
                </a:solidFill>
              </a:rPr>
              <a:t>Assume hypothesis space contains correct model</a:t>
            </a:r>
          </a:p>
        </p:txBody>
      </p:sp>
    </p:spTree>
    <p:extLst>
      <p:ext uri="{BB962C8B-B14F-4D97-AF65-F5344CB8AC3E}">
        <p14:creationId xmlns:p14="http://schemas.microsoft.com/office/powerpoint/2010/main" val="425489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Per-</a:t>
            </a:r>
            <a:r>
              <a:rPr lang="en-US" dirty="0" err="1"/>
              <a:t>timestep</a:t>
            </a:r>
            <a:r>
              <a:rPr lang="en-US" dirty="0"/>
              <a:t> Loss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39</a:t>
            </a:fld>
            <a:endParaRPr lang="en-US" dirty="0"/>
          </a:p>
        </p:txBody>
      </p:sp>
      <p:graphicFrame>
        <p:nvGraphicFramePr>
          <p:cNvPr id="7" name="Chart 6">
            <a:extLst>
              <a:ext uri="{FF2B5EF4-FFF2-40B4-BE49-F238E27FC236}">
                <a16:creationId xmlns:a16="http://schemas.microsoft.com/office/drawing/2014/main" id="{00000000-0008-0000-0400-000007000000}"/>
              </a:ext>
            </a:extLst>
          </p:cNvPr>
          <p:cNvGraphicFramePr>
            <a:graphicFrameLocks/>
          </p:cNvGraphicFramePr>
          <p:nvPr/>
        </p:nvGraphicFramePr>
        <p:xfrm>
          <a:off x="573437" y="1215002"/>
          <a:ext cx="7574580" cy="501531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Character LMs:</a:t>
            </a:r>
          </a:p>
          <a:p>
            <a:r>
              <a:rPr lang="en-US" sz="2800" dirty="0" err="1">
                <a:solidFill>
                  <a:schemeClr val="tx1"/>
                </a:solidFill>
              </a:rPr>
              <a:t>Timestep</a:t>
            </a:r>
            <a:r>
              <a:rPr lang="en-US" sz="2800" dirty="0">
                <a:solidFill>
                  <a:schemeClr val="tx1"/>
                </a:solidFill>
              </a:rPr>
              <a:t> </a:t>
            </a:r>
            <a:r>
              <a:rPr lang="en-US" sz="2800" i="1" dirty="0" err="1">
                <a:solidFill>
                  <a:schemeClr val="tx1"/>
                </a:solidFill>
              </a:rPr>
              <a:t>i</a:t>
            </a:r>
            <a:r>
              <a:rPr lang="en-US" sz="2800" dirty="0">
                <a:solidFill>
                  <a:schemeClr val="tx1"/>
                </a:solidFill>
              </a:rPr>
              <a:t> has context length </a:t>
            </a:r>
            <a:r>
              <a:rPr lang="en-US" sz="2800" i="1" dirty="0" err="1">
                <a:solidFill>
                  <a:schemeClr val="tx1"/>
                </a:solidFill>
              </a:rPr>
              <a:t>i</a:t>
            </a:r>
            <a:endParaRPr lang="en-US" sz="2800" i="1" dirty="0">
              <a:solidFill>
                <a:schemeClr val="tx1"/>
              </a:solidFill>
            </a:endParaRPr>
          </a:p>
          <a:p>
            <a:r>
              <a:rPr lang="en-US" sz="2800" dirty="0">
                <a:solidFill>
                  <a:schemeClr val="tx1"/>
                </a:solidFill>
              </a:rPr>
              <a:t>Intuition: Easier to predict further into sequence</a:t>
            </a:r>
          </a:p>
        </p:txBody>
      </p:sp>
    </p:spTree>
    <p:extLst>
      <p:ext uri="{BB962C8B-B14F-4D97-AF65-F5344CB8AC3E}">
        <p14:creationId xmlns:p14="http://schemas.microsoft.com/office/powerpoint/2010/main" val="2980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2CD8-7C6A-B244-BD59-49E89DDCFAE0}"/>
              </a:ext>
            </a:extLst>
          </p:cNvPr>
          <p:cNvSpPr>
            <a:spLocks noGrp="1"/>
          </p:cNvSpPr>
          <p:nvPr>
            <p:ph type="title"/>
          </p:nvPr>
        </p:nvSpPr>
        <p:spPr/>
        <p:txBody>
          <a:bodyPr>
            <a:normAutofit/>
          </a:bodyPr>
          <a:lstStyle/>
          <a:p>
            <a:r>
              <a:rPr lang="en-US" sz="4000" dirty="0"/>
              <a:t>Deep Learning Scaling is Predictable, Empirically</a:t>
            </a:r>
          </a:p>
        </p:txBody>
      </p:sp>
      <p:sp>
        <p:nvSpPr>
          <p:cNvPr id="3" name="Text Placeholder 2">
            <a:extLst>
              <a:ext uri="{FF2B5EF4-FFF2-40B4-BE49-F238E27FC236}">
                <a16:creationId xmlns:a16="http://schemas.microsoft.com/office/drawing/2014/main" id="{4E485244-C232-5947-8F8E-12B14A8C106E}"/>
              </a:ext>
            </a:extLst>
          </p:cNvPr>
          <p:cNvSpPr>
            <a:spLocks noGrp="1"/>
          </p:cNvSpPr>
          <p:nvPr>
            <p:ph type="body" idx="1"/>
          </p:nvPr>
        </p:nvSpPr>
        <p:spPr/>
        <p:txBody>
          <a:bodyPr>
            <a:normAutofit fontScale="92500" lnSpcReduction="20000"/>
          </a:bodyPr>
          <a:lstStyle/>
          <a:p>
            <a:r>
              <a:rPr lang="en-US" dirty="0"/>
              <a:t>Learning Curves of Real Applications</a:t>
            </a:r>
          </a:p>
          <a:p>
            <a:endParaRPr lang="en-US" dirty="0"/>
          </a:p>
          <a:p>
            <a:endParaRPr lang="en-US" dirty="0"/>
          </a:p>
          <a:p>
            <a:pPr algn="r"/>
            <a:r>
              <a:rPr lang="en-US" b="1" dirty="0">
                <a:solidFill>
                  <a:schemeClr val="accent1"/>
                </a:solidFill>
              </a:rPr>
              <a:t>Scaling Accuracy</a:t>
            </a:r>
            <a:r>
              <a:rPr lang="en-US" dirty="0">
                <a:solidFill>
                  <a:schemeClr val="tx1">
                    <a:lumMod val="50000"/>
                    <a:lumOff val="50000"/>
                  </a:schemeClr>
                </a:solidFill>
              </a:rPr>
              <a:t>        Scaling Compute        The Math       More Experiments</a:t>
            </a:r>
            <a:endParaRPr lang="en-US" dirty="0"/>
          </a:p>
          <a:p>
            <a:pPr algn="r"/>
            <a:endParaRPr lang="en-US" dirty="0"/>
          </a:p>
        </p:txBody>
      </p:sp>
      <p:sp>
        <p:nvSpPr>
          <p:cNvPr id="4" name="Slide Number Placeholder 3">
            <a:extLst>
              <a:ext uri="{FF2B5EF4-FFF2-40B4-BE49-F238E27FC236}">
                <a16:creationId xmlns:a16="http://schemas.microsoft.com/office/drawing/2014/main" id="{D595BE29-ED5C-D24E-8BC4-C3F8BAA5C07A}"/>
              </a:ext>
            </a:extLst>
          </p:cNvPr>
          <p:cNvSpPr>
            <a:spLocks noGrp="1"/>
          </p:cNvSpPr>
          <p:nvPr>
            <p:ph type="sldNum" sz="quarter" idx="12"/>
          </p:nvPr>
        </p:nvSpPr>
        <p:spPr/>
        <p:txBody>
          <a:bodyPr/>
          <a:lstStyle/>
          <a:p>
            <a:fld id="{37B5496D-DAA3-D042-83A2-A7B34AA8F526}" type="slidenum">
              <a:rPr lang="en-US" smtClean="0"/>
              <a:t>4</a:t>
            </a:fld>
            <a:endParaRPr lang="en-US"/>
          </a:p>
        </p:txBody>
      </p:sp>
    </p:spTree>
    <p:extLst>
      <p:ext uri="{BB962C8B-B14F-4D97-AF65-F5344CB8AC3E}">
        <p14:creationId xmlns:p14="http://schemas.microsoft.com/office/powerpoint/2010/main" val="398321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Per-</a:t>
            </a:r>
            <a:r>
              <a:rPr lang="en-US" dirty="0" err="1"/>
              <a:t>timestep</a:t>
            </a:r>
            <a:r>
              <a:rPr lang="en-US" dirty="0"/>
              <a:t> Loss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40</a:t>
            </a:fld>
            <a:endParaRPr lang="en-US" dirty="0"/>
          </a:p>
        </p:txBody>
      </p:sp>
      <p:graphicFrame>
        <p:nvGraphicFramePr>
          <p:cNvPr id="7" name="Chart 6">
            <a:extLst>
              <a:ext uri="{FF2B5EF4-FFF2-40B4-BE49-F238E27FC236}">
                <a16:creationId xmlns:a16="http://schemas.microsoft.com/office/drawing/2014/main" id="{00000000-0008-0000-0400-000007000000}"/>
              </a:ext>
            </a:extLst>
          </p:cNvPr>
          <p:cNvGraphicFramePr>
            <a:graphicFrameLocks/>
          </p:cNvGraphicFramePr>
          <p:nvPr/>
        </p:nvGraphicFramePr>
        <p:xfrm>
          <a:off x="573437" y="1215002"/>
          <a:ext cx="7574580" cy="501531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Character LMs:</a:t>
            </a:r>
          </a:p>
          <a:p>
            <a:r>
              <a:rPr lang="en-US" sz="2800" dirty="0" err="1">
                <a:solidFill>
                  <a:schemeClr val="tx1"/>
                </a:solidFill>
              </a:rPr>
              <a:t>Timestep</a:t>
            </a:r>
            <a:r>
              <a:rPr lang="en-US" sz="2800" dirty="0">
                <a:solidFill>
                  <a:schemeClr val="tx1"/>
                </a:solidFill>
              </a:rPr>
              <a:t> </a:t>
            </a:r>
            <a:r>
              <a:rPr lang="en-US" sz="2800" i="1" dirty="0" err="1">
                <a:solidFill>
                  <a:schemeClr val="tx1"/>
                </a:solidFill>
              </a:rPr>
              <a:t>i</a:t>
            </a:r>
            <a:r>
              <a:rPr lang="en-US" sz="2800" dirty="0">
                <a:solidFill>
                  <a:schemeClr val="tx1"/>
                </a:solidFill>
              </a:rPr>
              <a:t> has context length </a:t>
            </a:r>
            <a:r>
              <a:rPr lang="en-US" sz="2800" i="1" dirty="0" err="1">
                <a:solidFill>
                  <a:schemeClr val="tx1"/>
                </a:solidFill>
              </a:rPr>
              <a:t>i</a:t>
            </a:r>
            <a:endParaRPr lang="en-US" sz="2800" i="1" dirty="0">
              <a:solidFill>
                <a:schemeClr val="tx1"/>
              </a:solidFill>
            </a:endParaRPr>
          </a:p>
          <a:p>
            <a:r>
              <a:rPr lang="en-US" sz="2800" dirty="0">
                <a:solidFill>
                  <a:schemeClr val="tx1"/>
                </a:solidFill>
              </a:rPr>
              <a:t>Intuition: Easier to predict further into sequence</a:t>
            </a:r>
          </a:p>
        </p:txBody>
      </p:sp>
    </p:spTree>
    <p:extLst>
      <p:ext uri="{BB962C8B-B14F-4D97-AF65-F5344CB8AC3E}">
        <p14:creationId xmlns:p14="http://schemas.microsoft.com/office/powerpoint/2010/main" val="1629453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Per-</a:t>
            </a:r>
            <a:r>
              <a:rPr lang="en-US" dirty="0" err="1"/>
              <a:t>timestep</a:t>
            </a:r>
            <a:r>
              <a:rPr lang="en-US" dirty="0"/>
              <a:t> Loss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41</a:t>
            </a:fld>
            <a:endParaRPr lang="en-US" dirty="0"/>
          </a:p>
        </p:txBody>
      </p:sp>
      <p:graphicFrame>
        <p:nvGraphicFramePr>
          <p:cNvPr id="7" name="Chart 6">
            <a:extLst>
              <a:ext uri="{FF2B5EF4-FFF2-40B4-BE49-F238E27FC236}">
                <a16:creationId xmlns:a16="http://schemas.microsoft.com/office/drawing/2014/main" id="{00000000-0008-0000-0400-000007000000}"/>
              </a:ext>
            </a:extLst>
          </p:cNvPr>
          <p:cNvGraphicFramePr>
            <a:graphicFrameLocks/>
          </p:cNvGraphicFramePr>
          <p:nvPr/>
        </p:nvGraphicFramePr>
        <p:xfrm>
          <a:off x="573437" y="1215002"/>
          <a:ext cx="7574580" cy="501531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Character LMs:</a:t>
            </a:r>
          </a:p>
          <a:p>
            <a:r>
              <a:rPr lang="en-US" sz="2800" dirty="0" err="1">
                <a:solidFill>
                  <a:schemeClr val="tx1"/>
                </a:solidFill>
              </a:rPr>
              <a:t>Timestep</a:t>
            </a:r>
            <a:r>
              <a:rPr lang="en-US" sz="2800" dirty="0">
                <a:solidFill>
                  <a:schemeClr val="tx1"/>
                </a:solidFill>
              </a:rPr>
              <a:t> </a:t>
            </a:r>
            <a:r>
              <a:rPr lang="en-US" sz="2800" i="1" dirty="0" err="1">
                <a:solidFill>
                  <a:schemeClr val="tx1"/>
                </a:solidFill>
              </a:rPr>
              <a:t>i</a:t>
            </a:r>
            <a:r>
              <a:rPr lang="en-US" sz="2800" dirty="0">
                <a:solidFill>
                  <a:schemeClr val="tx1"/>
                </a:solidFill>
              </a:rPr>
              <a:t> has context length </a:t>
            </a:r>
            <a:r>
              <a:rPr lang="en-US" sz="2800" i="1" dirty="0" err="1">
                <a:solidFill>
                  <a:schemeClr val="tx1"/>
                </a:solidFill>
              </a:rPr>
              <a:t>i</a:t>
            </a:r>
            <a:endParaRPr lang="en-US" sz="2800" i="1" dirty="0">
              <a:solidFill>
                <a:schemeClr val="tx1"/>
              </a:solidFill>
            </a:endParaRPr>
          </a:p>
          <a:p>
            <a:r>
              <a:rPr lang="en-US" sz="2800" dirty="0">
                <a:solidFill>
                  <a:schemeClr val="tx1"/>
                </a:solidFill>
              </a:rPr>
              <a:t>Intuition: Easier to predict further into sequence</a:t>
            </a:r>
          </a:p>
        </p:txBody>
      </p:sp>
    </p:spTree>
    <p:extLst>
      <p:ext uri="{BB962C8B-B14F-4D97-AF65-F5344CB8AC3E}">
        <p14:creationId xmlns:p14="http://schemas.microsoft.com/office/powerpoint/2010/main" val="3505301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Per-</a:t>
            </a:r>
            <a:r>
              <a:rPr lang="en-US" dirty="0" err="1"/>
              <a:t>timestep</a:t>
            </a:r>
            <a:r>
              <a:rPr lang="en-US" dirty="0"/>
              <a:t> Loss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42</a:t>
            </a:fld>
            <a:endParaRPr lang="en-US" dirty="0"/>
          </a:p>
        </p:txBody>
      </p:sp>
      <p:graphicFrame>
        <p:nvGraphicFramePr>
          <p:cNvPr id="7" name="Chart 6">
            <a:extLst>
              <a:ext uri="{FF2B5EF4-FFF2-40B4-BE49-F238E27FC236}">
                <a16:creationId xmlns:a16="http://schemas.microsoft.com/office/drawing/2014/main" id="{00000000-0008-0000-0400-000007000000}"/>
              </a:ext>
            </a:extLst>
          </p:cNvPr>
          <p:cNvGraphicFramePr>
            <a:graphicFrameLocks/>
          </p:cNvGraphicFramePr>
          <p:nvPr/>
        </p:nvGraphicFramePr>
        <p:xfrm>
          <a:off x="573437" y="1215002"/>
          <a:ext cx="7574580" cy="501531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Character LMs:</a:t>
            </a:r>
          </a:p>
          <a:p>
            <a:r>
              <a:rPr lang="en-US" sz="2800" dirty="0" err="1">
                <a:solidFill>
                  <a:schemeClr val="tx1"/>
                </a:solidFill>
              </a:rPr>
              <a:t>Timestep</a:t>
            </a:r>
            <a:r>
              <a:rPr lang="en-US" sz="2800" dirty="0">
                <a:solidFill>
                  <a:schemeClr val="tx1"/>
                </a:solidFill>
              </a:rPr>
              <a:t> </a:t>
            </a:r>
            <a:r>
              <a:rPr lang="en-US" sz="2800" i="1" dirty="0" err="1">
                <a:solidFill>
                  <a:schemeClr val="tx1"/>
                </a:solidFill>
              </a:rPr>
              <a:t>i</a:t>
            </a:r>
            <a:r>
              <a:rPr lang="en-US" sz="2800" dirty="0">
                <a:solidFill>
                  <a:schemeClr val="tx1"/>
                </a:solidFill>
              </a:rPr>
              <a:t> has context length </a:t>
            </a:r>
            <a:r>
              <a:rPr lang="en-US" sz="2800" i="1" dirty="0" err="1">
                <a:solidFill>
                  <a:schemeClr val="tx1"/>
                </a:solidFill>
              </a:rPr>
              <a:t>i</a:t>
            </a:r>
            <a:endParaRPr lang="en-US" sz="2800" i="1" dirty="0">
              <a:solidFill>
                <a:schemeClr val="tx1"/>
              </a:solidFill>
            </a:endParaRPr>
          </a:p>
          <a:p>
            <a:r>
              <a:rPr lang="en-US" sz="2800" dirty="0">
                <a:solidFill>
                  <a:schemeClr val="tx1"/>
                </a:solidFill>
              </a:rPr>
              <a:t>Intuition: Easier to predict further into sequence</a:t>
            </a:r>
          </a:p>
        </p:txBody>
      </p:sp>
    </p:spTree>
    <p:extLst>
      <p:ext uri="{BB962C8B-B14F-4D97-AF65-F5344CB8AC3E}">
        <p14:creationId xmlns:p14="http://schemas.microsoft.com/office/powerpoint/2010/main" val="2955039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 Per-</a:t>
            </a:r>
            <a:r>
              <a:rPr lang="en-US" dirty="0" err="1"/>
              <a:t>timestep</a:t>
            </a:r>
            <a:r>
              <a:rPr lang="en-US" dirty="0"/>
              <a:t> Loss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43</a:t>
            </a:fld>
            <a:endParaRPr lang="en-US" dirty="0"/>
          </a:p>
        </p:txBody>
      </p:sp>
      <p:graphicFrame>
        <p:nvGraphicFramePr>
          <p:cNvPr id="7" name="Chart 6">
            <a:extLst>
              <a:ext uri="{FF2B5EF4-FFF2-40B4-BE49-F238E27FC236}">
                <a16:creationId xmlns:a16="http://schemas.microsoft.com/office/drawing/2014/main" id="{00000000-0008-0000-0400-000007000000}"/>
              </a:ext>
            </a:extLst>
          </p:cNvPr>
          <p:cNvGraphicFramePr>
            <a:graphicFrameLocks/>
          </p:cNvGraphicFramePr>
          <p:nvPr/>
        </p:nvGraphicFramePr>
        <p:xfrm>
          <a:off x="573437" y="1215002"/>
          <a:ext cx="7574580" cy="501531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Character LMs:</a:t>
            </a:r>
          </a:p>
          <a:p>
            <a:r>
              <a:rPr lang="en-US" sz="2800" dirty="0" err="1">
                <a:solidFill>
                  <a:schemeClr val="tx1"/>
                </a:solidFill>
              </a:rPr>
              <a:t>Timestep</a:t>
            </a:r>
            <a:r>
              <a:rPr lang="en-US" sz="2800" dirty="0">
                <a:solidFill>
                  <a:schemeClr val="tx1"/>
                </a:solidFill>
              </a:rPr>
              <a:t> </a:t>
            </a:r>
            <a:r>
              <a:rPr lang="en-US" sz="2800" i="1" dirty="0" err="1">
                <a:solidFill>
                  <a:schemeClr val="tx1"/>
                </a:solidFill>
              </a:rPr>
              <a:t>i</a:t>
            </a:r>
            <a:r>
              <a:rPr lang="en-US" sz="2800" dirty="0">
                <a:solidFill>
                  <a:schemeClr val="tx1"/>
                </a:solidFill>
              </a:rPr>
              <a:t> has context length </a:t>
            </a:r>
            <a:r>
              <a:rPr lang="en-US" sz="2800" i="1" dirty="0" err="1">
                <a:solidFill>
                  <a:schemeClr val="tx1"/>
                </a:solidFill>
              </a:rPr>
              <a:t>i</a:t>
            </a:r>
            <a:endParaRPr lang="en-US" sz="2800" i="1" dirty="0">
              <a:solidFill>
                <a:schemeClr val="tx1"/>
              </a:solidFill>
            </a:endParaRPr>
          </a:p>
          <a:p>
            <a:r>
              <a:rPr lang="en-US" sz="2800" dirty="0">
                <a:solidFill>
                  <a:schemeClr val="tx1"/>
                </a:solidFill>
              </a:rPr>
              <a:t>Intuition: Easier to predict further into sequence</a:t>
            </a:r>
          </a:p>
          <a:p>
            <a:r>
              <a:rPr lang="en-US" sz="2800" b="1" dirty="0">
                <a:solidFill>
                  <a:schemeClr val="tx1"/>
                </a:solidFill>
              </a:rPr>
              <a:t>More context helps!</a:t>
            </a:r>
          </a:p>
        </p:txBody>
      </p:sp>
    </p:spTree>
    <p:extLst>
      <p:ext uri="{BB962C8B-B14F-4D97-AF65-F5344CB8AC3E}">
        <p14:creationId xmlns:p14="http://schemas.microsoft.com/office/powerpoint/2010/main" val="6193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N-grams vs. LSTMs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44</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Word LMs:</a:t>
            </a:r>
          </a:p>
          <a:p>
            <a:r>
              <a:rPr lang="en-US" sz="2800" dirty="0">
                <a:solidFill>
                  <a:schemeClr val="tx1"/>
                </a:solidFill>
              </a:rPr>
              <a:t>Radically change the model: N-grams</a:t>
            </a:r>
            <a:endParaRPr lang="en-US" sz="2800" i="1" dirty="0">
              <a:solidFill>
                <a:schemeClr val="tx1"/>
              </a:solidFill>
            </a:endParaRPr>
          </a:p>
          <a:p>
            <a:r>
              <a:rPr lang="en-US" sz="2800" dirty="0">
                <a:solidFill>
                  <a:schemeClr val="tx1"/>
                </a:solidFill>
              </a:rPr>
              <a:t>Intuition: Fuzzy… maybe LSTMs have better exponent?</a:t>
            </a:r>
          </a:p>
        </p:txBody>
      </p:sp>
      <p:graphicFrame>
        <p:nvGraphicFramePr>
          <p:cNvPr id="10" name="Chart 9">
            <a:extLst>
              <a:ext uri="{FF2B5EF4-FFF2-40B4-BE49-F238E27FC236}">
                <a16:creationId xmlns:a16="http://schemas.microsoft.com/office/drawing/2014/main" id="{00000000-0008-0000-0600-000004000000}"/>
              </a:ext>
            </a:extLst>
          </p:cNvPr>
          <p:cNvGraphicFramePr>
            <a:graphicFrameLocks/>
          </p:cNvGraphicFramePr>
          <p:nvPr/>
        </p:nvGraphicFramePr>
        <p:xfrm>
          <a:off x="441490" y="1038385"/>
          <a:ext cx="8005090" cy="5377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4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 N-grams vs. LSTMs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45</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Word LMs:</a:t>
            </a:r>
          </a:p>
          <a:p>
            <a:r>
              <a:rPr lang="en-US" sz="2800" dirty="0">
                <a:solidFill>
                  <a:schemeClr val="tx1"/>
                </a:solidFill>
              </a:rPr>
              <a:t>Radically change the model: N-grams</a:t>
            </a:r>
            <a:endParaRPr lang="en-US" sz="2800" i="1" dirty="0">
              <a:solidFill>
                <a:schemeClr val="tx1"/>
              </a:solidFill>
            </a:endParaRPr>
          </a:p>
          <a:p>
            <a:r>
              <a:rPr lang="en-US" sz="2800" dirty="0">
                <a:solidFill>
                  <a:schemeClr val="tx1"/>
                </a:solidFill>
              </a:rPr>
              <a:t>Intuition: Fuzzy… maybe LSTMs have better exponent?</a:t>
            </a:r>
          </a:p>
          <a:p>
            <a:r>
              <a:rPr lang="en-US" sz="2800" b="1" dirty="0">
                <a:solidFill>
                  <a:schemeClr val="tx1"/>
                </a:solidFill>
              </a:rPr>
              <a:t>Constrained input structure hurts!</a:t>
            </a:r>
          </a:p>
        </p:txBody>
      </p:sp>
      <p:graphicFrame>
        <p:nvGraphicFramePr>
          <p:cNvPr id="10" name="Chart 9">
            <a:extLst>
              <a:ext uri="{FF2B5EF4-FFF2-40B4-BE49-F238E27FC236}">
                <a16:creationId xmlns:a16="http://schemas.microsoft.com/office/drawing/2014/main" id="{00000000-0008-0000-0600-000004000000}"/>
              </a:ext>
            </a:extLst>
          </p:cNvPr>
          <p:cNvGraphicFramePr>
            <a:graphicFrameLocks/>
          </p:cNvGraphicFramePr>
          <p:nvPr/>
        </p:nvGraphicFramePr>
        <p:xfrm>
          <a:off x="441490" y="1038385"/>
          <a:ext cx="8005090" cy="5377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9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 Different Data Sets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46</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Word LMs:</a:t>
            </a:r>
          </a:p>
          <a:p>
            <a:r>
              <a:rPr lang="en-US" sz="2800" dirty="0">
                <a:solidFill>
                  <a:schemeClr val="tx1"/>
                </a:solidFill>
              </a:rPr>
              <a:t>Change data characteristics, but keep same context</a:t>
            </a:r>
            <a:endParaRPr lang="en-US" sz="2800" i="1" dirty="0">
              <a:solidFill>
                <a:schemeClr val="tx1"/>
              </a:solidFill>
            </a:endParaRPr>
          </a:p>
          <a:p>
            <a:r>
              <a:rPr lang="en-US" sz="2800" dirty="0">
                <a:solidFill>
                  <a:schemeClr val="tx1"/>
                </a:solidFill>
              </a:rPr>
              <a:t>Intuition: More regular data should be easier to predict</a:t>
            </a:r>
            <a:endParaRPr lang="en-US" sz="2800" b="1" dirty="0">
              <a:solidFill>
                <a:schemeClr val="tx1"/>
              </a:solidFill>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nvGraphicFramePr>
        <p:xfrm>
          <a:off x="563879" y="1146874"/>
          <a:ext cx="8099674" cy="5131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01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 Different Data Sets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47</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Word LMs:</a:t>
            </a:r>
          </a:p>
          <a:p>
            <a:r>
              <a:rPr lang="en-US" sz="2800" dirty="0">
                <a:solidFill>
                  <a:schemeClr val="tx1"/>
                </a:solidFill>
              </a:rPr>
              <a:t>Change data characteristics, but keep same context</a:t>
            </a:r>
            <a:endParaRPr lang="en-US" sz="2800" i="1" dirty="0">
              <a:solidFill>
                <a:schemeClr val="tx1"/>
              </a:solidFill>
            </a:endParaRPr>
          </a:p>
          <a:p>
            <a:r>
              <a:rPr lang="en-US" sz="2800" dirty="0">
                <a:solidFill>
                  <a:schemeClr val="tx1"/>
                </a:solidFill>
              </a:rPr>
              <a:t>Intuition: More regular data should be easier to predict</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nvGraphicFramePr>
        <p:xfrm>
          <a:off x="563879" y="1146874"/>
          <a:ext cx="8099674" cy="5131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997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 Different Data Sets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48</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Word LMs:</a:t>
            </a:r>
          </a:p>
          <a:p>
            <a:r>
              <a:rPr lang="en-US" sz="2800" dirty="0">
                <a:solidFill>
                  <a:schemeClr val="tx1"/>
                </a:solidFill>
              </a:rPr>
              <a:t>Change data characteristics, but keep same context</a:t>
            </a:r>
            <a:endParaRPr lang="en-US" sz="2800" i="1" dirty="0">
              <a:solidFill>
                <a:schemeClr val="tx1"/>
              </a:solidFill>
            </a:endParaRPr>
          </a:p>
          <a:p>
            <a:r>
              <a:rPr lang="en-US" sz="2800" dirty="0">
                <a:solidFill>
                  <a:schemeClr val="tx1"/>
                </a:solidFill>
              </a:rPr>
              <a:t>Intuition: More regular data should be easier to predict</a:t>
            </a:r>
          </a:p>
          <a:p>
            <a:r>
              <a:rPr lang="en-US" sz="2800" b="1" dirty="0">
                <a:solidFill>
                  <a:schemeClr val="tx1"/>
                </a:solidFill>
              </a:rPr>
              <a:t>Data regularity helps!</a:t>
            </a: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p:cNvGraphicFramePr>
          <p:nvPr/>
        </p:nvGraphicFramePr>
        <p:xfrm>
          <a:off x="563879" y="1146874"/>
          <a:ext cx="8099674" cy="5131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21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#4: Remove input features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49</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Toy Problem (binary):</a:t>
            </a:r>
          </a:p>
          <a:p>
            <a:r>
              <a:rPr lang="en-US" sz="2800" dirty="0">
                <a:solidFill>
                  <a:schemeClr val="tx1"/>
                </a:solidFill>
              </a:rPr>
              <a:t>Same data, but remove features</a:t>
            </a:r>
            <a:endParaRPr lang="en-US" sz="2800" i="1" dirty="0">
              <a:solidFill>
                <a:schemeClr val="tx1"/>
              </a:solidFill>
            </a:endParaRPr>
          </a:p>
          <a:p>
            <a:r>
              <a:rPr lang="en-US" sz="2800" dirty="0">
                <a:solidFill>
                  <a:schemeClr val="tx1"/>
                </a:solidFill>
              </a:rPr>
              <a:t>Intuition: Fewer features = harder to learn</a:t>
            </a:r>
          </a:p>
        </p:txBody>
      </p:sp>
      <p:graphicFrame>
        <p:nvGraphicFramePr>
          <p:cNvPr id="7" name="Chart 6">
            <a:extLst>
              <a:ext uri="{FF2B5EF4-FFF2-40B4-BE49-F238E27FC236}">
                <a16:creationId xmlns:a16="http://schemas.microsoft.com/office/drawing/2014/main" id="{00000000-0008-0000-0800-000003000000}"/>
              </a:ext>
            </a:extLst>
          </p:cNvPr>
          <p:cNvGraphicFramePr>
            <a:graphicFrameLocks/>
          </p:cNvGraphicFramePr>
          <p:nvPr/>
        </p:nvGraphicFramePr>
        <p:xfrm>
          <a:off x="314281" y="1083733"/>
          <a:ext cx="7982375" cy="531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99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7E16-0A82-8544-B73F-66E8AD5B2C5C}"/>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2B497386-38DF-C741-8D11-F79927210149}"/>
              </a:ext>
            </a:extLst>
          </p:cNvPr>
          <p:cNvSpPr>
            <a:spLocks noGrp="1"/>
          </p:cNvSpPr>
          <p:nvPr>
            <p:ph idx="1"/>
          </p:nvPr>
        </p:nvSpPr>
        <p:spPr/>
        <p:txBody>
          <a:bodyPr/>
          <a:lstStyle/>
          <a:p>
            <a:pPr marL="0" indent="0">
              <a:spcBef>
                <a:spcPts val="600"/>
              </a:spcBef>
              <a:buNone/>
            </a:pPr>
            <a:r>
              <a:rPr lang="en-US" dirty="0"/>
              <a:t>We have a few clear mechanisms for improving modeling</a:t>
            </a:r>
          </a:p>
          <a:p>
            <a:pPr marL="514350" indent="-514350">
              <a:spcBef>
                <a:spcPts val="600"/>
              </a:spcBef>
              <a:buFont typeface="+mj-lt"/>
              <a:buAutoNum type="arabicPeriod"/>
            </a:pPr>
            <a:r>
              <a:rPr lang="en-US" dirty="0"/>
              <a:t>Search for new models of our data</a:t>
            </a:r>
          </a:p>
          <a:p>
            <a:pPr marL="514350" indent="-514350">
              <a:spcBef>
                <a:spcPts val="600"/>
              </a:spcBef>
              <a:buFont typeface="+mj-lt"/>
              <a:buAutoNum type="arabicPeriod"/>
            </a:pPr>
            <a:r>
              <a:rPr lang="en-US" dirty="0"/>
              <a:t>Find better learning algorithms, optimization</a:t>
            </a:r>
          </a:p>
          <a:p>
            <a:pPr marL="514350" indent="-514350">
              <a:spcBef>
                <a:spcPts val="600"/>
              </a:spcBef>
              <a:buFont typeface="+mj-lt"/>
              <a:buAutoNum type="arabicPeriod"/>
            </a:pPr>
            <a:r>
              <a:rPr lang="en-US" dirty="0"/>
              <a:t>Increase data set size and train larger models</a:t>
            </a:r>
          </a:p>
          <a:p>
            <a:pPr marL="0" indent="0">
              <a:spcBef>
                <a:spcPts val="600"/>
              </a:spcBef>
              <a:buNone/>
            </a:pPr>
            <a:endParaRPr lang="en-US" dirty="0"/>
          </a:p>
          <a:p>
            <a:pPr marL="0" indent="0">
              <a:spcBef>
                <a:spcPts val="600"/>
              </a:spcBef>
              <a:buNone/>
            </a:pPr>
            <a:r>
              <a:rPr lang="en-US" dirty="0"/>
              <a:t>Changing models/learning algorithms/optimization is complicated</a:t>
            </a:r>
          </a:p>
          <a:p>
            <a:pPr>
              <a:spcBef>
                <a:spcPts val="600"/>
              </a:spcBef>
            </a:pPr>
            <a:r>
              <a:rPr lang="en-US" dirty="0"/>
              <a:t>Requires creative reframing of the problem</a:t>
            </a:r>
          </a:p>
          <a:p>
            <a:pPr>
              <a:spcBef>
                <a:spcPts val="600"/>
              </a:spcBef>
            </a:pPr>
            <a:r>
              <a:rPr lang="en-US" dirty="0"/>
              <a:t>Results are tough to predict</a:t>
            </a:r>
          </a:p>
        </p:txBody>
      </p:sp>
      <p:sp>
        <p:nvSpPr>
          <p:cNvPr id="4" name="Slide Number Placeholder 3">
            <a:extLst>
              <a:ext uri="{FF2B5EF4-FFF2-40B4-BE49-F238E27FC236}">
                <a16:creationId xmlns:a16="http://schemas.microsoft.com/office/drawing/2014/main" id="{8EA8C09E-CD6E-5F47-B79B-8010AEA65B85}"/>
              </a:ext>
            </a:extLst>
          </p:cNvPr>
          <p:cNvSpPr>
            <a:spLocks noGrp="1"/>
          </p:cNvSpPr>
          <p:nvPr>
            <p:ph type="sldNum" sz="quarter" idx="12"/>
          </p:nvPr>
        </p:nvSpPr>
        <p:spPr/>
        <p:txBody>
          <a:bodyPr/>
          <a:lstStyle/>
          <a:p>
            <a:fld id="{37B5496D-DAA3-D042-83A2-A7B34AA8F526}" type="slidenum">
              <a:rPr lang="en-US" smtClean="0"/>
              <a:t>5</a:t>
            </a:fld>
            <a:endParaRPr lang="en-US" dirty="0"/>
          </a:p>
        </p:txBody>
      </p:sp>
    </p:spTree>
    <p:extLst>
      <p:ext uri="{BB962C8B-B14F-4D97-AF65-F5344CB8AC3E}">
        <p14:creationId xmlns:p14="http://schemas.microsoft.com/office/powerpoint/2010/main" val="22686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#4: Remove input features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50</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Toy Problem (binary):</a:t>
            </a:r>
          </a:p>
          <a:p>
            <a:r>
              <a:rPr lang="en-US" sz="2800" dirty="0">
                <a:solidFill>
                  <a:schemeClr val="tx1"/>
                </a:solidFill>
              </a:rPr>
              <a:t>Same data, but remove features</a:t>
            </a:r>
            <a:endParaRPr lang="en-US" sz="2800" i="1" dirty="0">
              <a:solidFill>
                <a:schemeClr val="tx1"/>
              </a:solidFill>
            </a:endParaRPr>
          </a:p>
          <a:p>
            <a:r>
              <a:rPr lang="en-US" sz="2800" dirty="0">
                <a:solidFill>
                  <a:schemeClr val="tx1"/>
                </a:solidFill>
              </a:rPr>
              <a:t>Intuition: Fewer features = harder to learn</a:t>
            </a:r>
          </a:p>
        </p:txBody>
      </p:sp>
      <p:graphicFrame>
        <p:nvGraphicFramePr>
          <p:cNvPr id="7" name="Chart 6">
            <a:extLst>
              <a:ext uri="{FF2B5EF4-FFF2-40B4-BE49-F238E27FC236}">
                <a16:creationId xmlns:a16="http://schemas.microsoft.com/office/drawing/2014/main" id="{00000000-0008-0000-0800-000003000000}"/>
              </a:ext>
            </a:extLst>
          </p:cNvPr>
          <p:cNvGraphicFramePr>
            <a:graphicFrameLocks/>
          </p:cNvGraphicFramePr>
          <p:nvPr/>
        </p:nvGraphicFramePr>
        <p:xfrm>
          <a:off x="314281" y="1083733"/>
          <a:ext cx="7982375" cy="531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97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#4: Remove input features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51</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Toy Problem (binary):</a:t>
            </a:r>
          </a:p>
          <a:p>
            <a:r>
              <a:rPr lang="en-US" sz="2800" dirty="0">
                <a:solidFill>
                  <a:schemeClr val="tx1"/>
                </a:solidFill>
              </a:rPr>
              <a:t>Same data, but remove features</a:t>
            </a:r>
            <a:endParaRPr lang="en-US" sz="2800" i="1" dirty="0">
              <a:solidFill>
                <a:schemeClr val="tx1"/>
              </a:solidFill>
            </a:endParaRPr>
          </a:p>
          <a:p>
            <a:r>
              <a:rPr lang="en-US" sz="2800" dirty="0">
                <a:solidFill>
                  <a:schemeClr val="tx1"/>
                </a:solidFill>
              </a:rPr>
              <a:t>Intuition: Fewer features = harder to learn</a:t>
            </a:r>
          </a:p>
        </p:txBody>
      </p:sp>
      <p:graphicFrame>
        <p:nvGraphicFramePr>
          <p:cNvPr id="7" name="Chart 6">
            <a:extLst>
              <a:ext uri="{FF2B5EF4-FFF2-40B4-BE49-F238E27FC236}">
                <a16:creationId xmlns:a16="http://schemas.microsoft.com/office/drawing/2014/main" id="{00000000-0008-0000-0800-000003000000}"/>
              </a:ext>
            </a:extLst>
          </p:cNvPr>
          <p:cNvGraphicFramePr>
            <a:graphicFrameLocks/>
          </p:cNvGraphicFramePr>
          <p:nvPr/>
        </p:nvGraphicFramePr>
        <p:xfrm>
          <a:off x="314281" y="1083733"/>
          <a:ext cx="7982375" cy="531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1695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#4: Remove input features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52</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Toy Problem (binary):</a:t>
            </a:r>
          </a:p>
          <a:p>
            <a:r>
              <a:rPr lang="en-US" sz="2800" dirty="0">
                <a:solidFill>
                  <a:schemeClr val="tx1"/>
                </a:solidFill>
              </a:rPr>
              <a:t>Same data, but remove features</a:t>
            </a:r>
            <a:endParaRPr lang="en-US" sz="2800" i="1" dirty="0">
              <a:solidFill>
                <a:schemeClr val="tx1"/>
              </a:solidFill>
            </a:endParaRPr>
          </a:p>
          <a:p>
            <a:r>
              <a:rPr lang="en-US" sz="2800" dirty="0">
                <a:solidFill>
                  <a:schemeClr val="tx1"/>
                </a:solidFill>
              </a:rPr>
              <a:t>Intuition: Fewer features = harder to learn</a:t>
            </a:r>
          </a:p>
        </p:txBody>
      </p:sp>
      <p:graphicFrame>
        <p:nvGraphicFramePr>
          <p:cNvPr id="7" name="Chart 6">
            <a:extLst>
              <a:ext uri="{FF2B5EF4-FFF2-40B4-BE49-F238E27FC236}">
                <a16:creationId xmlns:a16="http://schemas.microsoft.com/office/drawing/2014/main" id="{00000000-0008-0000-0800-000003000000}"/>
              </a:ext>
            </a:extLst>
          </p:cNvPr>
          <p:cNvGraphicFramePr>
            <a:graphicFrameLocks/>
          </p:cNvGraphicFramePr>
          <p:nvPr/>
        </p:nvGraphicFramePr>
        <p:xfrm>
          <a:off x="314281" y="1083733"/>
          <a:ext cx="7982375" cy="531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2264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#4: Remove input features</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a:xfrm>
            <a:off x="11027233" y="6277972"/>
            <a:ext cx="585651" cy="365125"/>
          </a:xfrm>
          <a:prstGeom prst="rect">
            <a:avLst/>
          </a:prstGeom>
        </p:spPr>
        <p:txBody>
          <a:bodyPr/>
          <a:lstStyle/>
          <a:p>
            <a:fld id="{7A7C8554-FCF9-4F30-A907-63D79E2DD732}" type="slidenum">
              <a:rPr lang="en-US" smtClean="0"/>
              <a:pPr/>
              <a:t>53</a:t>
            </a:fld>
            <a:endParaRPr lang="en-US" dirty="0"/>
          </a:p>
        </p:txBody>
      </p:sp>
      <p:sp>
        <p:nvSpPr>
          <p:cNvPr id="9" name="Content Placeholder 2">
            <a:extLst>
              <a:ext uri="{FF2B5EF4-FFF2-40B4-BE49-F238E27FC236}">
                <a16:creationId xmlns:a16="http://schemas.microsoft.com/office/drawing/2014/main" id="{C137AD8D-5759-4745-993A-FF81336E89FF}"/>
              </a:ext>
            </a:extLst>
          </p:cNvPr>
          <p:cNvSpPr txBox="1">
            <a:spLocks/>
          </p:cNvSpPr>
          <p:nvPr/>
        </p:nvSpPr>
        <p:spPr>
          <a:xfrm>
            <a:off x="8148017" y="1559560"/>
            <a:ext cx="3556086" cy="4438284"/>
          </a:xfrm>
          <a:prstGeom prst="rect">
            <a:avLst/>
          </a:prstGeom>
        </p:spPr>
        <p:txBody>
          <a:bodyPr/>
          <a:lstStyle>
            <a:lvl1pPr marL="228591" indent="-228591" algn="l" defTabSz="914363" rtl="0" eaLnBrk="1" latinLnBrk="0" hangingPunct="1">
              <a:lnSpc>
                <a:spcPct val="90000"/>
              </a:lnSpc>
              <a:spcBef>
                <a:spcPts val="1000"/>
              </a:spcBef>
              <a:buFont typeface="Arial"/>
              <a:buChar char="•"/>
              <a:defRPr sz="2500" kern="1200">
                <a:solidFill>
                  <a:schemeClr val="bg1"/>
                </a:solidFill>
                <a:latin typeface="+mn-lt"/>
                <a:ea typeface="+mn-ea"/>
                <a:cs typeface="+mn-cs"/>
              </a:defRPr>
            </a:lvl1pPr>
            <a:lvl2pPr marL="685773" indent="-228591" algn="l" defTabSz="914363" rtl="0" eaLnBrk="1" latinLnBrk="0" hangingPunct="1">
              <a:lnSpc>
                <a:spcPct val="90000"/>
              </a:lnSpc>
              <a:spcBef>
                <a:spcPts val="500"/>
              </a:spcBef>
              <a:buFont typeface="Arial"/>
              <a:buChar char="•"/>
              <a:defRPr sz="2333" kern="1200">
                <a:solidFill>
                  <a:schemeClr val="bg1"/>
                </a:solidFill>
                <a:latin typeface="+mn-lt"/>
                <a:ea typeface="+mn-ea"/>
                <a:cs typeface="+mn-cs"/>
              </a:defRPr>
            </a:lvl2pPr>
            <a:lvl3pPr marL="1142954" indent="-228591" algn="l" defTabSz="914363"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136" indent="-228591" algn="l" defTabSz="914363" rtl="0" eaLnBrk="1" latinLnBrk="0" hangingPunct="1">
              <a:lnSpc>
                <a:spcPct val="90000"/>
              </a:lnSpc>
              <a:spcBef>
                <a:spcPts val="500"/>
              </a:spcBef>
              <a:buFont typeface="Arial"/>
              <a:buChar char="•"/>
              <a:defRPr sz="1667" kern="1200">
                <a:solidFill>
                  <a:schemeClr val="bg1"/>
                </a:solidFill>
                <a:latin typeface="+mn-lt"/>
                <a:ea typeface="+mn-ea"/>
                <a:cs typeface="+mn-cs"/>
              </a:defRPr>
            </a:lvl4pPr>
            <a:lvl5pPr marL="2057318" indent="-228591" algn="l" defTabSz="914363" rtl="0" eaLnBrk="1" latinLnBrk="0" hangingPunct="1">
              <a:lnSpc>
                <a:spcPct val="90000"/>
              </a:lnSpc>
              <a:spcBef>
                <a:spcPts val="500"/>
              </a:spcBef>
              <a:buFont typeface="Arial"/>
              <a:buChar char="•"/>
              <a:defRPr sz="1500" kern="1200">
                <a:solidFill>
                  <a:schemeClr val="bg1"/>
                </a:solidFill>
                <a:latin typeface="+mn-lt"/>
                <a:ea typeface="+mn-ea"/>
                <a:cs typeface="+mn-cs"/>
              </a:defRPr>
            </a:lvl5pPr>
            <a:lvl6pPr marL="2514499"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800" dirty="0">
                <a:solidFill>
                  <a:schemeClr val="tx1"/>
                </a:solidFill>
              </a:rPr>
              <a:t>Toy Problem (binary):</a:t>
            </a:r>
          </a:p>
          <a:p>
            <a:r>
              <a:rPr lang="en-US" sz="2800" dirty="0">
                <a:solidFill>
                  <a:schemeClr val="tx1"/>
                </a:solidFill>
              </a:rPr>
              <a:t>Same data, but remove features</a:t>
            </a:r>
            <a:endParaRPr lang="en-US" sz="2800" i="1" dirty="0">
              <a:solidFill>
                <a:schemeClr val="tx1"/>
              </a:solidFill>
            </a:endParaRPr>
          </a:p>
          <a:p>
            <a:r>
              <a:rPr lang="en-US" sz="2800" dirty="0">
                <a:solidFill>
                  <a:schemeClr val="tx1"/>
                </a:solidFill>
              </a:rPr>
              <a:t>Intuition: Fewer features = harder to learn</a:t>
            </a:r>
          </a:p>
          <a:p>
            <a:r>
              <a:rPr lang="en-US" sz="2800" b="1" dirty="0">
                <a:solidFill>
                  <a:schemeClr val="tx1"/>
                </a:solidFill>
              </a:rPr>
              <a:t>More information-containing features help!</a:t>
            </a:r>
          </a:p>
        </p:txBody>
      </p:sp>
      <p:graphicFrame>
        <p:nvGraphicFramePr>
          <p:cNvPr id="7" name="Chart 6">
            <a:extLst>
              <a:ext uri="{FF2B5EF4-FFF2-40B4-BE49-F238E27FC236}">
                <a16:creationId xmlns:a16="http://schemas.microsoft.com/office/drawing/2014/main" id="{00000000-0008-0000-0800-000003000000}"/>
              </a:ext>
            </a:extLst>
          </p:cNvPr>
          <p:cNvGraphicFramePr>
            <a:graphicFrameLocks/>
          </p:cNvGraphicFramePr>
          <p:nvPr/>
        </p:nvGraphicFramePr>
        <p:xfrm>
          <a:off x="314281" y="1083733"/>
          <a:ext cx="7982375" cy="531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09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Further Experiments</a:t>
            </a:r>
          </a:p>
        </p:txBody>
      </p:sp>
      <p:sp>
        <p:nvSpPr>
          <p:cNvPr id="7" name="Content Placeholder 6">
            <a:extLst>
              <a:ext uri="{FF2B5EF4-FFF2-40B4-BE49-F238E27FC236}">
                <a16:creationId xmlns:a16="http://schemas.microsoft.com/office/drawing/2014/main" id="{955F6C0E-27B0-8743-9E09-2928071ED906}"/>
              </a:ext>
            </a:extLst>
          </p:cNvPr>
          <p:cNvSpPr>
            <a:spLocks noGrp="1"/>
          </p:cNvSpPr>
          <p:nvPr>
            <p:ph idx="1"/>
          </p:nvPr>
        </p:nvSpPr>
        <p:spPr/>
        <p:txBody>
          <a:bodyPr/>
          <a:lstStyle/>
          <a:p>
            <a:pPr marL="0" indent="0">
              <a:buNone/>
            </a:pPr>
            <a:r>
              <a:rPr lang="en-US" sz="3200" dirty="0">
                <a:solidFill>
                  <a:schemeClr val="tx1">
                    <a:lumMod val="85000"/>
                    <a:lumOff val="15000"/>
                  </a:schemeClr>
                </a:solidFill>
              </a:rPr>
              <a:t>Creating data generators for LMs</a:t>
            </a:r>
          </a:p>
          <a:p>
            <a:pPr lvl="1"/>
            <a:r>
              <a:rPr lang="en-US" sz="3033" dirty="0">
                <a:solidFill>
                  <a:schemeClr val="tx1">
                    <a:lumMod val="85000"/>
                    <a:lumOff val="15000"/>
                  </a:schemeClr>
                </a:solidFill>
              </a:rPr>
              <a:t>Can control input feature visibility</a:t>
            </a:r>
          </a:p>
          <a:p>
            <a:pPr lvl="1"/>
            <a:r>
              <a:rPr lang="en-US" sz="3033" dirty="0">
                <a:solidFill>
                  <a:schemeClr val="tx1">
                    <a:lumMod val="85000"/>
                    <a:lumOff val="15000"/>
                  </a:schemeClr>
                </a:solidFill>
              </a:rPr>
              <a:t>Can control Bayes’ (irreducible) error</a:t>
            </a:r>
          </a:p>
          <a:p>
            <a:pPr marL="0" indent="0">
              <a:buNone/>
            </a:pPr>
            <a:r>
              <a:rPr lang="en-US" sz="3200" dirty="0">
                <a:solidFill>
                  <a:schemeClr val="tx1">
                    <a:lumMod val="85000"/>
                    <a:lumOff val="15000"/>
                  </a:schemeClr>
                </a:solidFill>
              </a:rPr>
              <a:t>Aim to theoretically explain the power-law exponent</a:t>
            </a:r>
          </a:p>
        </p:txBody>
      </p:sp>
      <p:sp>
        <p:nvSpPr>
          <p:cNvPr id="4" name="Slide Number Placeholder 4">
            <a:extLst>
              <a:ext uri="{FF2B5EF4-FFF2-40B4-BE49-F238E27FC236}">
                <a16:creationId xmlns:a16="http://schemas.microsoft.com/office/drawing/2014/main" id="{345F2314-7C7F-460F-B994-2D2F53141387}"/>
              </a:ext>
            </a:extLst>
          </p:cNvPr>
          <p:cNvSpPr>
            <a:spLocks noGrp="1"/>
          </p:cNvSpPr>
          <p:nvPr>
            <p:ph type="sldNum" sz="quarter" idx="12"/>
          </p:nvPr>
        </p:nvSpPr>
        <p:spPr/>
        <p:txBody>
          <a:bodyPr/>
          <a:lstStyle/>
          <a:p>
            <a:fld id="{7A7C8554-FCF9-4F30-A907-63D79E2DD732}" type="slidenum">
              <a:rPr lang="en-US" smtClean="0"/>
              <a:pPr/>
              <a:t>54</a:t>
            </a:fld>
            <a:endParaRPr lang="en-US" dirty="0"/>
          </a:p>
        </p:txBody>
      </p:sp>
    </p:spTree>
    <p:extLst>
      <p:ext uri="{BB962C8B-B14F-4D97-AF65-F5344CB8AC3E}">
        <p14:creationId xmlns:p14="http://schemas.microsoft.com/office/powerpoint/2010/main" val="32142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B302-92CF-D242-A115-4716B23924A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28F99CB-0F07-A24F-8154-0C2D62270986}"/>
              </a:ext>
            </a:extLst>
          </p:cNvPr>
          <p:cNvSpPr>
            <a:spLocks noGrp="1"/>
          </p:cNvSpPr>
          <p:nvPr>
            <p:ph idx="1"/>
          </p:nvPr>
        </p:nvSpPr>
        <p:spPr/>
        <p:txBody>
          <a:bodyPr/>
          <a:lstStyle/>
          <a:p>
            <a:r>
              <a:rPr lang="en-US" dirty="0"/>
              <a:t>Error improves predictably (power-law) with dataset size</a:t>
            </a:r>
          </a:p>
          <a:p>
            <a:r>
              <a:rPr lang="en-US" dirty="0"/>
              <a:t>Model sizes need to grow </a:t>
            </a:r>
            <a:r>
              <a:rPr lang="en-US" dirty="0" err="1"/>
              <a:t>sublinearly</a:t>
            </a:r>
            <a:r>
              <a:rPr lang="en-US" dirty="0"/>
              <a:t> with dataset size</a:t>
            </a:r>
          </a:p>
          <a:p>
            <a:pPr lvl="1"/>
            <a:r>
              <a:rPr lang="en-US" dirty="0"/>
              <a:t>You can predict your data costs, compute requirements</a:t>
            </a:r>
          </a:p>
          <a:p>
            <a:r>
              <a:rPr lang="en-US" dirty="0"/>
              <a:t>Grow model capacity (size) until it fits the data</a:t>
            </a:r>
          </a:p>
          <a:p>
            <a:r>
              <a:rPr lang="en-US" dirty="0"/>
              <a:t>Generalization Gap: room for more theoretical, empirical study!</a:t>
            </a:r>
          </a:p>
        </p:txBody>
      </p:sp>
      <p:sp>
        <p:nvSpPr>
          <p:cNvPr id="4" name="Slide Number Placeholder 3">
            <a:extLst>
              <a:ext uri="{FF2B5EF4-FFF2-40B4-BE49-F238E27FC236}">
                <a16:creationId xmlns:a16="http://schemas.microsoft.com/office/drawing/2014/main" id="{30C63526-3E73-F34F-90C0-491AB52A026B}"/>
              </a:ext>
            </a:extLst>
          </p:cNvPr>
          <p:cNvSpPr>
            <a:spLocks noGrp="1"/>
          </p:cNvSpPr>
          <p:nvPr>
            <p:ph type="sldNum" sz="quarter" idx="12"/>
          </p:nvPr>
        </p:nvSpPr>
        <p:spPr/>
        <p:txBody>
          <a:bodyPr/>
          <a:lstStyle/>
          <a:p>
            <a:fld id="{37B5496D-DAA3-D042-83A2-A7B34AA8F526}" type="slidenum">
              <a:rPr lang="en-US" smtClean="0"/>
              <a:t>55</a:t>
            </a:fld>
            <a:endParaRPr lang="en-US" dirty="0"/>
          </a:p>
        </p:txBody>
      </p:sp>
      <p:sp>
        <p:nvSpPr>
          <p:cNvPr id="5" name="Content Placeholder 2">
            <a:extLst>
              <a:ext uri="{FF2B5EF4-FFF2-40B4-BE49-F238E27FC236}">
                <a16:creationId xmlns:a16="http://schemas.microsoft.com/office/drawing/2014/main" id="{49DE24EC-171B-8746-8B81-DA3C709CF923}"/>
              </a:ext>
            </a:extLst>
          </p:cNvPr>
          <p:cNvSpPr txBox="1">
            <a:spLocks/>
          </p:cNvSpPr>
          <p:nvPr/>
        </p:nvSpPr>
        <p:spPr>
          <a:xfrm>
            <a:off x="2743200" y="4821749"/>
            <a:ext cx="6788716" cy="1163417"/>
          </a:xfrm>
          <a:prstGeom prst="rect">
            <a:avLst/>
          </a:prstGeom>
          <a:ln w="28575">
            <a:solidFill>
              <a:srgbClr val="F05A28"/>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400"/>
              </a:spcBef>
              <a:buFont typeface="Arial" panose="020B0604020202020204" pitchFamily="34" charset="0"/>
              <a:buNone/>
            </a:pPr>
            <a:r>
              <a:rPr lang="en-US" sz="4000" b="1" dirty="0">
                <a:solidFill>
                  <a:srgbClr val="F05A28"/>
                </a:solidFill>
              </a:rPr>
              <a:t>Thanks!</a:t>
            </a:r>
            <a:endParaRPr lang="en-US" b="1" dirty="0">
              <a:solidFill>
                <a:srgbClr val="F05A28"/>
              </a:solidFill>
            </a:endParaRPr>
          </a:p>
          <a:p>
            <a:pPr marL="0" indent="0" algn="ctr">
              <a:spcBef>
                <a:spcPts val="400"/>
              </a:spcBef>
              <a:buFont typeface="Arial" panose="020B0604020202020204" pitchFamily="34" charset="0"/>
              <a:buNone/>
            </a:pPr>
            <a:r>
              <a:rPr lang="en-US" dirty="0"/>
              <a:t>Joel Hestness        </a:t>
            </a:r>
            <a:r>
              <a:rPr lang="en-US" dirty="0" err="1">
                <a:solidFill>
                  <a:schemeClr val="tx1">
                    <a:lumMod val="50000"/>
                    <a:lumOff val="50000"/>
                  </a:schemeClr>
                </a:solidFill>
              </a:rPr>
              <a:t>joel@cerebras.net</a:t>
            </a:r>
            <a:endParaRPr lang="en-US" dirty="0">
              <a:solidFill>
                <a:schemeClr val="tx1">
                  <a:lumMod val="50000"/>
                  <a:lumOff val="50000"/>
                </a:schemeClr>
              </a:solidFill>
            </a:endParaRPr>
          </a:p>
          <a:p>
            <a:pPr marL="0" indent="0">
              <a:spcBef>
                <a:spcPts val="400"/>
              </a:spcBef>
              <a:buFont typeface="Arial" panose="020B0604020202020204" pitchFamily="34" charset="0"/>
              <a:buNone/>
            </a:pPr>
            <a:endParaRPr lang="en-US" dirty="0"/>
          </a:p>
        </p:txBody>
      </p:sp>
    </p:spTree>
    <p:extLst>
      <p:ext uri="{BB962C8B-B14F-4D97-AF65-F5344CB8AC3E}">
        <p14:creationId xmlns:p14="http://schemas.microsoft.com/office/powerpoint/2010/main" val="33831000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1A2B-9EA9-2541-A599-E7EF2966740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F72939-6930-3F4B-A51A-9DD75761C3C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6D85150-EECA-D145-AE4D-E843083E5B96}"/>
              </a:ext>
            </a:extLst>
          </p:cNvPr>
          <p:cNvSpPr>
            <a:spLocks noGrp="1"/>
          </p:cNvSpPr>
          <p:nvPr>
            <p:ph type="sldNum" sz="quarter" idx="12"/>
          </p:nvPr>
        </p:nvSpPr>
        <p:spPr/>
        <p:txBody>
          <a:bodyPr/>
          <a:lstStyle/>
          <a:p>
            <a:fld id="{37B5496D-DAA3-D042-83A2-A7B34AA8F526}" type="slidenum">
              <a:rPr lang="en-US" smtClean="0"/>
              <a:t>56</a:t>
            </a:fld>
            <a:endParaRPr lang="en-US" dirty="0"/>
          </a:p>
        </p:txBody>
      </p:sp>
    </p:spTree>
    <p:extLst>
      <p:ext uri="{BB962C8B-B14F-4D97-AF65-F5344CB8AC3E}">
        <p14:creationId xmlns:p14="http://schemas.microsoft.com/office/powerpoint/2010/main" val="3124218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081D-4938-354A-9B00-02020CA03009}"/>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ECC7BD1D-6E1E-D541-82A3-A11E6B0DC5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856EE48-1A70-7642-874D-FF3F5854BDD7}"/>
              </a:ext>
            </a:extLst>
          </p:cNvPr>
          <p:cNvSpPr>
            <a:spLocks noGrp="1"/>
          </p:cNvSpPr>
          <p:nvPr>
            <p:ph type="sldNum" sz="quarter" idx="12"/>
          </p:nvPr>
        </p:nvSpPr>
        <p:spPr/>
        <p:txBody>
          <a:bodyPr/>
          <a:lstStyle/>
          <a:p>
            <a:fld id="{37B5496D-DAA3-D042-83A2-A7B34AA8F526}" type="slidenum">
              <a:rPr lang="en-US" smtClean="0"/>
              <a:t>57</a:t>
            </a:fld>
            <a:endParaRPr lang="en-US" dirty="0"/>
          </a:p>
        </p:txBody>
      </p:sp>
    </p:spTree>
    <p:extLst>
      <p:ext uri="{BB962C8B-B14F-4D97-AF65-F5344CB8AC3E}">
        <p14:creationId xmlns:p14="http://schemas.microsoft.com/office/powerpoint/2010/main" val="706771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2CD8-7C6A-B244-BD59-49E89DDCFAE0}"/>
              </a:ext>
            </a:extLst>
          </p:cNvPr>
          <p:cNvSpPr>
            <a:spLocks noGrp="1"/>
          </p:cNvSpPr>
          <p:nvPr>
            <p:ph type="title"/>
          </p:nvPr>
        </p:nvSpPr>
        <p:spPr/>
        <p:txBody>
          <a:bodyPr>
            <a:normAutofit/>
          </a:bodyPr>
          <a:lstStyle/>
          <a:p>
            <a:r>
              <a:rPr lang="en-US" sz="5400" dirty="0"/>
              <a:t>Your Data is (Probably) Hierarchical</a:t>
            </a:r>
          </a:p>
        </p:txBody>
      </p:sp>
      <p:sp>
        <p:nvSpPr>
          <p:cNvPr id="3" name="Text Placeholder 2">
            <a:extLst>
              <a:ext uri="{FF2B5EF4-FFF2-40B4-BE49-F238E27FC236}">
                <a16:creationId xmlns:a16="http://schemas.microsoft.com/office/drawing/2014/main" id="{4E485244-C232-5947-8F8E-12B14A8C106E}"/>
              </a:ext>
            </a:extLst>
          </p:cNvPr>
          <p:cNvSpPr>
            <a:spLocks noGrp="1"/>
          </p:cNvSpPr>
          <p:nvPr>
            <p:ph type="body" idx="1"/>
          </p:nvPr>
        </p:nvSpPr>
        <p:spPr/>
        <p:txBody>
          <a:bodyPr>
            <a:normAutofit fontScale="92500" lnSpcReduction="20000"/>
          </a:bodyPr>
          <a:lstStyle/>
          <a:p>
            <a:r>
              <a:rPr lang="en-US" dirty="0"/>
              <a:t>Results and Biases from Real World Problems</a:t>
            </a:r>
          </a:p>
          <a:p>
            <a:endParaRPr lang="en-US" dirty="0"/>
          </a:p>
          <a:p>
            <a:endParaRPr lang="en-US" dirty="0"/>
          </a:p>
          <a:p>
            <a:pPr algn="r"/>
            <a:r>
              <a:rPr lang="en-US" dirty="0">
                <a:solidFill>
                  <a:schemeClr val="tx1">
                    <a:lumMod val="50000"/>
                    <a:lumOff val="50000"/>
                  </a:schemeClr>
                </a:solidFill>
              </a:rPr>
              <a:t>Scaling Accuracy        Scaling Compute        </a:t>
            </a:r>
            <a:r>
              <a:rPr lang="en-US" b="1" dirty="0">
                <a:solidFill>
                  <a:schemeClr val="accent1"/>
                </a:solidFill>
              </a:rPr>
              <a:t>Hierarchical Data</a:t>
            </a:r>
          </a:p>
          <a:p>
            <a:pPr algn="r"/>
            <a:endParaRPr lang="en-US" dirty="0"/>
          </a:p>
        </p:txBody>
      </p:sp>
      <p:sp>
        <p:nvSpPr>
          <p:cNvPr id="11" name="Slide Number Placeholder 10">
            <a:extLst>
              <a:ext uri="{FF2B5EF4-FFF2-40B4-BE49-F238E27FC236}">
                <a16:creationId xmlns:a16="http://schemas.microsoft.com/office/drawing/2014/main" id="{45467E2A-E350-A64C-9EA1-5C25D323DA46}"/>
              </a:ext>
            </a:extLst>
          </p:cNvPr>
          <p:cNvSpPr>
            <a:spLocks noGrp="1"/>
          </p:cNvSpPr>
          <p:nvPr>
            <p:ph type="sldNum" sz="quarter" idx="12"/>
          </p:nvPr>
        </p:nvSpPr>
        <p:spPr/>
        <p:txBody>
          <a:bodyPr/>
          <a:lstStyle/>
          <a:p>
            <a:fld id="{37B5496D-DAA3-D042-83A2-A7B34AA8F526}" type="slidenum">
              <a:rPr lang="en-US" smtClean="0"/>
              <a:t>58</a:t>
            </a:fld>
            <a:endParaRPr lang="en-US"/>
          </a:p>
        </p:txBody>
      </p:sp>
    </p:spTree>
    <p:extLst>
      <p:ext uri="{BB962C8B-B14F-4D97-AF65-F5344CB8AC3E}">
        <p14:creationId xmlns:p14="http://schemas.microsoft.com/office/powerpoint/2010/main" val="2527289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6C6E-8D0E-5F4D-9690-95CA973430D1}"/>
              </a:ext>
            </a:extLst>
          </p:cNvPr>
          <p:cNvSpPr>
            <a:spLocks noGrp="1"/>
          </p:cNvSpPr>
          <p:nvPr>
            <p:ph type="title"/>
          </p:nvPr>
        </p:nvSpPr>
        <p:spPr/>
        <p:txBody>
          <a:bodyPr/>
          <a:lstStyle/>
          <a:p>
            <a:r>
              <a:rPr lang="en-US" dirty="0"/>
              <a:t>Information Bottleneck → Hierarchy</a:t>
            </a:r>
          </a:p>
        </p:txBody>
      </p:sp>
      <p:sp>
        <p:nvSpPr>
          <p:cNvPr id="3" name="Content Placeholder 2">
            <a:extLst>
              <a:ext uri="{FF2B5EF4-FFF2-40B4-BE49-F238E27FC236}">
                <a16:creationId xmlns:a16="http://schemas.microsoft.com/office/drawing/2014/main" id="{6B491A82-1D78-6842-AD84-0BF322C6DBEE}"/>
              </a:ext>
            </a:extLst>
          </p:cNvPr>
          <p:cNvSpPr>
            <a:spLocks noGrp="1"/>
          </p:cNvSpPr>
          <p:nvPr>
            <p:ph idx="1"/>
          </p:nvPr>
        </p:nvSpPr>
        <p:spPr>
          <a:xfrm>
            <a:off x="5856514" y="1825625"/>
            <a:ext cx="5497286" cy="4351338"/>
          </a:xfrm>
        </p:spPr>
        <p:txBody>
          <a:bodyPr>
            <a:normAutofit/>
          </a:bodyPr>
          <a:lstStyle/>
          <a:p>
            <a:r>
              <a:rPr lang="en-US" dirty="0"/>
              <a:t>Early layers of the network share</a:t>
            </a:r>
          </a:p>
          <a:p>
            <a:pPr lvl="1"/>
            <a:r>
              <a:rPr lang="en-US" dirty="0"/>
              <a:t>Little mutual information with the inputs (i.e., only capturing small bits)</a:t>
            </a:r>
          </a:p>
          <a:p>
            <a:pPr lvl="1"/>
            <a:r>
              <a:rPr lang="en-US" dirty="0"/>
              <a:t>Much mutual information with the outputs (i.e., small bits are enough to predict outputs!)</a:t>
            </a:r>
          </a:p>
          <a:p>
            <a:r>
              <a:rPr lang="en-US" dirty="0"/>
              <a:t>Later layers have complete mutual information with inputs!</a:t>
            </a:r>
          </a:p>
          <a:p>
            <a:pPr marL="0" indent="0" algn="r">
              <a:buNone/>
            </a:pPr>
            <a:r>
              <a:rPr lang="en-US" sz="1600" dirty="0"/>
              <a:t>Schwartz-</a:t>
            </a:r>
            <a:r>
              <a:rPr lang="en-US" sz="1600" dirty="0" err="1"/>
              <a:t>Ziv</a:t>
            </a:r>
            <a:r>
              <a:rPr lang="en-US" sz="1600" dirty="0"/>
              <a:t> and </a:t>
            </a:r>
            <a:r>
              <a:rPr lang="en-US" sz="1600" dirty="0" err="1"/>
              <a:t>Tishby</a:t>
            </a:r>
            <a:r>
              <a:rPr lang="en-US" sz="1600" dirty="0"/>
              <a:t>, Opening the Black Box of Deep Neural Networks via Information, ICRI-CI 2017, </a:t>
            </a:r>
            <a:r>
              <a:rPr lang="en-US" sz="1600" dirty="0">
                <a:hlinkClick r:id="rId2"/>
              </a:rPr>
              <a:t>https://arxiv.org/pdf/1703.00810.pdf</a:t>
            </a:r>
            <a:endParaRPr lang="en-US" sz="1600" dirty="0"/>
          </a:p>
        </p:txBody>
      </p:sp>
      <p:sp>
        <p:nvSpPr>
          <p:cNvPr id="4" name="Slide Number Placeholder 3">
            <a:extLst>
              <a:ext uri="{FF2B5EF4-FFF2-40B4-BE49-F238E27FC236}">
                <a16:creationId xmlns:a16="http://schemas.microsoft.com/office/drawing/2014/main" id="{A61A1523-57E7-D146-ADCE-CD429C661244}"/>
              </a:ext>
            </a:extLst>
          </p:cNvPr>
          <p:cNvSpPr>
            <a:spLocks noGrp="1"/>
          </p:cNvSpPr>
          <p:nvPr>
            <p:ph type="sldNum" sz="quarter" idx="12"/>
          </p:nvPr>
        </p:nvSpPr>
        <p:spPr/>
        <p:txBody>
          <a:bodyPr/>
          <a:lstStyle/>
          <a:p>
            <a:fld id="{37B5496D-DAA3-D042-83A2-A7B34AA8F526}" type="slidenum">
              <a:rPr lang="en-US" smtClean="0"/>
              <a:t>59</a:t>
            </a:fld>
            <a:endParaRPr lang="en-US" dirty="0"/>
          </a:p>
        </p:txBody>
      </p:sp>
      <p:pic>
        <p:nvPicPr>
          <p:cNvPr id="6" name="Picture 5">
            <a:extLst>
              <a:ext uri="{FF2B5EF4-FFF2-40B4-BE49-F238E27FC236}">
                <a16:creationId xmlns:a16="http://schemas.microsoft.com/office/drawing/2014/main" id="{0B96D6B8-A8A4-8D4D-B834-741418FCCB7D}"/>
              </a:ext>
            </a:extLst>
          </p:cNvPr>
          <p:cNvPicPr>
            <a:picLocks noChangeAspect="1"/>
          </p:cNvPicPr>
          <p:nvPr/>
        </p:nvPicPr>
        <p:blipFill>
          <a:blip r:embed="rId3"/>
          <a:stretch>
            <a:fillRect/>
          </a:stretch>
        </p:blipFill>
        <p:spPr>
          <a:xfrm>
            <a:off x="448702" y="1825625"/>
            <a:ext cx="5209159" cy="3962400"/>
          </a:xfrm>
          <a:prstGeom prst="rect">
            <a:avLst/>
          </a:prstGeom>
        </p:spPr>
      </p:pic>
    </p:spTree>
    <p:extLst>
      <p:ext uri="{BB962C8B-B14F-4D97-AF65-F5344CB8AC3E}">
        <p14:creationId xmlns:p14="http://schemas.microsoft.com/office/powerpoint/2010/main" val="263999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272F-2CF7-EA4D-9286-CB6475EF5DE3}"/>
              </a:ext>
            </a:extLst>
          </p:cNvPr>
          <p:cNvSpPr>
            <a:spLocks noGrp="1"/>
          </p:cNvSpPr>
          <p:nvPr>
            <p:ph type="title"/>
          </p:nvPr>
        </p:nvSpPr>
        <p:spPr/>
        <p:txBody>
          <a:bodyPr/>
          <a:lstStyle/>
          <a:p>
            <a:r>
              <a:rPr lang="en-US" dirty="0"/>
              <a:t>Prior work: More data, more accuracy</a:t>
            </a:r>
          </a:p>
        </p:txBody>
      </p:sp>
      <p:sp>
        <p:nvSpPr>
          <p:cNvPr id="3" name="Content Placeholder 2">
            <a:extLst>
              <a:ext uri="{FF2B5EF4-FFF2-40B4-BE49-F238E27FC236}">
                <a16:creationId xmlns:a16="http://schemas.microsoft.com/office/drawing/2014/main" id="{F49E4A54-8697-A341-AE87-D2EF5A53C00F}"/>
              </a:ext>
            </a:extLst>
          </p:cNvPr>
          <p:cNvSpPr>
            <a:spLocks noGrp="1"/>
          </p:cNvSpPr>
          <p:nvPr>
            <p:ph idx="1"/>
          </p:nvPr>
        </p:nvSpPr>
        <p:spPr>
          <a:xfrm>
            <a:off x="838200" y="1825625"/>
            <a:ext cx="4666129" cy="4351338"/>
          </a:xfrm>
        </p:spPr>
        <p:txBody>
          <a:bodyPr/>
          <a:lstStyle/>
          <a:p>
            <a:pPr marL="0" indent="0">
              <a:buNone/>
            </a:pPr>
            <a:r>
              <a:rPr lang="en-US" dirty="0">
                <a:solidFill>
                  <a:schemeClr val="accent1"/>
                </a:solidFill>
              </a:rPr>
              <a:t>Learning curves</a:t>
            </a:r>
          </a:p>
          <a:p>
            <a:r>
              <a:rPr lang="en-US" dirty="0"/>
              <a:t>The change in generalization accuracy with additional data</a:t>
            </a:r>
          </a:p>
          <a:p>
            <a:r>
              <a:rPr lang="en-US" dirty="0"/>
              <a:t>Consistent improvement with more data!</a:t>
            </a:r>
          </a:p>
          <a:p>
            <a:r>
              <a:rPr lang="en-US" dirty="0"/>
              <a:t>Rank of models changes with different data size!</a:t>
            </a:r>
          </a:p>
        </p:txBody>
      </p:sp>
      <p:pic>
        <p:nvPicPr>
          <p:cNvPr id="5" name="Picture 4">
            <a:extLst>
              <a:ext uri="{FF2B5EF4-FFF2-40B4-BE49-F238E27FC236}">
                <a16:creationId xmlns:a16="http://schemas.microsoft.com/office/drawing/2014/main" id="{ECB20FC5-59CB-6448-952D-E4F69C64D9D6}"/>
              </a:ext>
            </a:extLst>
          </p:cNvPr>
          <p:cNvPicPr>
            <a:picLocks noChangeAspect="1"/>
          </p:cNvPicPr>
          <p:nvPr/>
        </p:nvPicPr>
        <p:blipFill>
          <a:blip r:embed="rId3"/>
          <a:srcRect/>
          <a:stretch/>
        </p:blipFill>
        <p:spPr>
          <a:xfrm>
            <a:off x="5858967" y="1481198"/>
            <a:ext cx="5284465" cy="5040191"/>
          </a:xfrm>
          <a:prstGeom prst="rect">
            <a:avLst/>
          </a:prstGeom>
        </p:spPr>
      </p:pic>
      <p:sp>
        <p:nvSpPr>
          <p:cNvPr id="6" name="TextBox 5">
            <a:extLst>
              <a:ext uri="{FF2B5EF4-FFF2-40B4-BE49-F238E27FC236}">
                <a16:creationId xmlns:a16="http://schemas.microsoft.com/office/drawing/2014/main" id="{5E07050A-9A94-3C42-886F-538AD0C815CB}"/>
              </a:ext>
            </a:extLst>
          </p:cNvPr>
          <p:cNvSpPr txBox="1"/>
          <p:nvPr/>
        </p:nvSpPr>
        <p:spPr>
          <a:xfrm>
            <a:off x="6670273" y="5358873"/>
            <a:ext cx="2599233" cy="646331"/>
          </a:xfrm>
          <a:prstGeom prst="rect">
            <a:avLst/>
          </a:prstGeom>
          <a:noFill/>
        </p:spPr>
        <p:txBody>
          <a:bodyPr wrap="square" rtlCol="0">
            <a:spAutoFit/>
          </a:bodyPr>
          <a:lstStyle/>
          <a:p>
            <a:r>
              <a:rPr lang="en-US" sz="1200" dirty="0" err="1"/>
              <a:t>Banko</a:t>
            </a:r>
            <a:r>
              <a:rPr lang="en-US" sz="1200" dirty="0"/>
              <a:t> and Brill, </a:t>
            </a:r>
            <a:r>
              <a:rPr lang="en-US" sz="1200" i="1" dirty="0"/>
              <a:t>Scaling to Very Very Large Corpora for Natural Language Disambiguation</a:t>
            </a:r>
            <a:r>
              <a:rPr lang="en-US" sz="1200" dirty="0"/>
              <a:t>, ACL 2001</a:t>
            </a:r>
          </a:p>
        </p:txBody>
      </p:sp>
      <p:sp>
        <p:nvSpPr>
          <p:cNvPr id="4" name="Slide Number Placeholder 3">
            <a:extLst>
              <a:ext uri="{FF2B5EF4-FFF2-40B4-BE49-F238E27FC236}">
                <a16:creationId xmlns:a16="http://schemas.microsoft.com/office/drawing/2014/main" id="{E169124D-0AA5-0D4B-961F-0FD1DFD92F1D}"/>
              </a:ext>
            </a:extLst>
          </p:cNvPr>
          <p:cNvSpPr>
            <a:spLocks noGrp="1"/>
          </p:cNvSpPr>
          <p:nvPr>
            <p:ph type="sldNum" sz="quarter" idx="12"/>
          </p:nvPr>
        </p:nvSpPr>
        <p:spPr/>
        <p:txBody>
          <a:bodyPr/>
          <a:lstStyle/>
          <a:p>
            <a:fld id="{37B5496D-DAA3-D042-83A2-A7B34AA8F526}" type="slidenum">
              <a:rPr lang="en-US" smtClean="0"/>
              <a:t>6</a:t>
            </a:fld>
            <a:endParaRPr lang="en-US" dirty="0"/>
          </a:p>
        </p:txBody>
      </p:sp>
    </p:spTree>
    <p:extLst>
      <p:ext uri="{BB962C8B-B14F-4D97-AF65-F5344CB8AC3E}">
        <p14:creationId xmlns:p14="http://schemas.microsoft.com/office/powerpoint/2010/main" val="3296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2641-1939-A544-8F64-B42A15747924}"/>
              </a:ext>
            </a:extLst>
          </p:cNvPr>
          <p:cNvSpPr>
            <a:spLocks noGrp="1"/>
          </p:cNvSpPr>
          <p:nvPr>
            <p:ph type="title"/>
          </p:nvPr>
        </p:nvSpPr>
        <p:spPr/>
        <p:txBody>
          <a:bodyPr/>
          <a:lstStyle/>
          <a:p>
            <a:r>
              <a:rPr lang="en-US" dirty="0">
                <a:solidFill>
                  <a:schemeClr val="accent1"/>
                </a:solidFill>
              </a:rPr>
              <a:t>Inductive bias</a:t>
            </a:r>
            <a:r>
              <a:rPr lang="en-US" dirty="0"/>
              <a:t> can be your friend</a:t>
            </a:r>
          </a:p>
        </p:txBody>
      </p:sp>
      <p:sp>
        <p:nvSpPr>
          <p:cNvPr id="3" name="Content Placeholder 2">
            <a:extLst>
              <a:ext uri="{FF2B5EF4-FFF2-40B4-BE49-F238E27FC236}">
                <a16:creationId xmlns:a16="http://schemas.microsoft.com/office/drawing/2014/main" id="{D872292C-53B5-FF4F-B407-B12CD26BC631}"/>
              </a:ext>
            </a:extLst>
          </p:cNvPr>
          <p:cNvSpPr>
            <a:spLocks noGrp="1"/>
          </p:cNvSpPr>
          <p:nvPr>
            <p:ph idx="1"/>
          </p:nvPr>
        </p:nvSpPr>
        <p:spPr/>
        <p:txBody>
          <a:bodyPr/>
          <a:lstStyle/>
          <a:p>
            <a:pPr marL="0" indent="0">
              <a:buNone/>
            </a:pPr>
            <a:r>
              <a:rPr lang="en-US" dirty="0"/>
              <a:t>Baked-in assumptions about how model should reason (hierarchically!)</a:t>
            </a:r>
          </a:p>
          <a:p>
            <a:r>
              <a:rPr lang="en-US" dirty="0"/>
              <a:t>Example #1: Computer vision should be </a:t>
            </a:r>
            <a:r>
              <a:rPr lang="en-US" dirty="0">
                <a:solidFill>
                  <a:schemeClr val="accent1"/>
                </a:solidFill>
              </a:rPr>
              <a:t>translationally invariant</a:t>
            </a:r>
          </a:p>
          <a:p>
            <a:pPr lvl="1"/>
            <a:r>
              <a:rPr lang="en-US" dirty="0"/>
              <a:t>Let’s use convolutions to apply same model to images spatially</a:t>
            </a:r>
          </a:p>
          <a:p>
            <a:r>
              <a:rPr lang="en-US" dirty="0"/>
              <a:t>Example #2: Language is structured sequentially</a:t>
            </a:r>
          </a:p>
          <a:p>
            <a:pPr lvl="1"/>
            <a:r>
              <a:rPr lang="en-US" dirty="0"/>
              <a:t>Let’s use models that integrate knowledge sequentially: </a:t>
            </a:r>
            <a:r>
              <a:rPr lang="en-US" dirty="0">
                <a:solidFill>
                  <a:schemeClr val="accent1"/>
                </a:solidFill>
              </a:rPr>
              <a:t>Recurrent models</a:t>
            </a:r>
          </a:p>
          <a:p>
            <a:r>
              <a:rPr lang="en-US" dirty="0"/>
              <a:t>Example #3: Human memory is </a:t>
            </a:r>
            <a:r>
              <a:rPr lang="en-US" dirty="0">
                <a:solidFill>
                  <a:schemeClr val="accent1"/>
                </a:solidFill>
              </a:rPr>
              <a:t>highly-associative</a:t>
            </a:r>
          </a:p>
          <a:p>
            <a:pPr lvl="1"/>
            <a:r>
              <a:rPr lang="en-US" dirty="0"/>
              <a:t>Let’s use hash maps (key-value stores) to cache knowledge (</a:t>
            </a:r>
            <a:r>
              <a:rPr lang="en-US" dirty="0">
                <a:solidFill>
                  <a:schemeClr val="accent1"/>
                </a:solidFill>
              </a:rPr>
              <a:t>transformers</a:t>
            </a:r>
            <a:r>
              <a:rPr lang="en-US" dirty="0"/>
              <a:t>)</a:t>
            </a:r>
          </a:p>
          <a:p>
            <a:pPr marL="0" indent="0">
              <a:buNone/>
            </a:pPr>
            <a:endParaRPr lang="en-US" sz="1100" dirty="0"/>
          </a:p>
          <a:p>
            <a:pPr marL="0" indent="0" algn="ctr">
              <a:buNone/>
            </a:pPr>
            <a:r>
              <a:rPr lang="en-US" b="1" dirty="0"/>
              <a:t>A data structures textbook might be helpful!</a:t>
            </a:r>
          </a:p>
        </p:txBody>
      </p:sp>
      <p:sp>
        <p:nvSpPr>
          <p:cNvPr id="4" name="Slide Number Placeholder 3">
            <a:extLst>
              <a:ext uri="{FF2B5EF4-FFF2-40B4-BE49-F238E27FC236}">
                <a16:creationId xmlns:a16="http://schemas.microsoft.com/office/drawing/2014/main" id="{BA13D376-526E-8D48-9691-09E12F28923C}"/>
              </a:ext>
            </a:extLst>
          </p:cNvPr>
          <p:cNvSpPr>
            <a:spLocks noGrp="1"/>
          </p:cNvSpPr>
          <p:nvPr>
            <p:ph type="sldNum" sz="quarter" idx="12"/>
          </p:nvPr>
        </p:nvSpPr>
        <p:spPr/>
        <p:txBody>
          <a:bodyPr/>
          <a:lstStyle/>
          <a:p>
            <a:fld id="{37B5496D-DAA3-D042-83A2-A7B34AA8F526}" type="slidenum">
              <a:rPr lang="en-US" smtClean="0"/>
              <a:t>60</a:t>
            </a:fld>
            <a:endParaRPr lang="en-US" dirty="0"/>
          </a:p>
        </p:txBody>
      </p:sp>
    </p:spTree>
    <p:extLst>
      <p:ext uri="{BB962C8B-B14F-4D97-AF65-F5344CB8AC3E}">
        <p14:creationId xmlns:p14="http://schemas.microsoft.com/office/powerpoint/2010/main" val="50855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EC34-14B9-6F4D-9992-A46654ACA4DC}"/>
              </a:ext>
            </a:extLst>
          </p:cNvPr>
          <p:cNvSpPr>
            <a:spLocks noGrp="1"/>
          </p:cNvSpPr>
          <p:nvPr>
            <p:ph type="title"/>
          </p:nvPr>
        </p:nvSpPr>
        <p:spPr/>
        <p:txBody>
          <a:bodyPr/>
          <a:lstStyle/>
          <a:p>
            <a:r>
              <a:rPr lang="en-US" dirty="0"/>
              <a:t>Inductive Bias Affects Learning Curves!</a:t>
            </a:r>
          </a:p>
        </p:txBody>
      </p:sp>
      <p:pic>
        <p:nvPicPr>
          <p:cNvPr id="6" name="Content Placeholder 5">
            <a:extLst>
              <a:ext uri="{FF2B5EF4-FFF2-40B4-BE49-F238E27FC236}">
                <a16:creationId xmlns:a16="http://schemas.microsoft.com/office/drawing/2014/main" id="{A61ED7F7-0B18-5140-8934-46C0C11B4DE9}"/>
              </a:ext>
            </a:extLst>
          </p:cNvPr>
          <p:cNvPicPr>
            <a:picLocks noGrp="1" noChangeAspect="1"/>
          </p:cNvPicPr>
          <p:nvPr>
            <p:ph idx="1"/>
          </p:nvPr>
        </p:nvPicPr>
        <p:blipFill>
          <a:blip r:embed="rId3"/>
          <a:stretch>
            <a:fillRect/>
          </a:stretch>
        </p:blipFill>
        <p:spPr>
          <a:xfrm>
            <a:off x="327382" y="1680480"/>
            <a:ext cx="5701319" cy="4095979"/>
          </a:xfrm>
        </p:spPr>
      </p:pic>
      <p:sp>
        <p:nvSpPr>
          <p:cNvPr id="4" name="Slide Number Placeholder 3">
            <a:extLst>
              <a:ext uri="{FF2B5EF4-FFF2-40B4-BE49-F238E27FC236}">
                <a16:creationId xmlns:a16="http://schemas.microsoft.com/office/drawing/2014/main" id="{1E810292-34C7-A74D-A834-1217E7A4571E}"/>
              </a:ext>
            </a:extLst>
          </p:cNvPr>
          <p:cNvSpPr>
            <a:spLocks noGrp="1"/>
          </p:cNvSpPr>
          <p:nvPr>
            <p:ph type="sldNum" sz="quarter" idx="12"/>
          </p:nvPr>
        </p:nvSpPr>
        <p:spPr/>
        <p:txBody>
          <a:bodyPr/>
          <a:lstStyle/>
          <a:p>
            <a:fld id="{37B5496D-DAA3-D042-83A2-A7B34AA8F526}" type="slidenum">
              <a:rPr lang="en-US" smtClean="0"/>
              <a:t>61</a:t>
            </a:fld>
            <a:endParaRPr lang="en-US" dirty="0"/>
          </a:p>
        </p:txBody>
      </p:sp>
      <p:pic>
        <p:nvPicPr>
          <p:cNvPr id="8" name="Picture 7">
            <a:extLst>
              <a:ext uri="{FF2B5EF4-FFF2-40B4-BE49-F238E27FC236}">
                <a16:creationId xmlns:a16="http://schemas.microsoft.com/office/drawing/2014/main" id="{95B36323-6430-2548-B118-35BD5D1CF0E8}"/>
              </a:ext>
            </a:extLst>
          </p:cNvPr>
          <p:cNvPicPr>
            <a:picLocks noChangeAspect="1"/>
          </p:cNvPicPr>
          <p:nvPr/>
        </p:nvPicPr>
        <p:blipFill>
          <a:blip r:embed="rId4"/>
          <a:stretch>
            <a:fillRect/>
          </a:stretch>
        </p:blipFill>
        <p:spPr>
          <a:xfrm>
            <a:off x="6235870" y="1690688"/>
            <a:ext cx="5617196" cy="4085771"/>
          </a:xfrm>
          <a:prstGeom prst="rect">
            <a:avLst/>
          </a:prstGeom>
        </p:spPr>
      </p:pic>
      <p:sp>
        <p:nvSpPr>
          <p:cNvPr id="9" name="TextBox 8">
            <a:extLst>
              <a:ext uri="{FF2B5EF4-FFF2-40B4-BE49-F238E27FC236}">
                <a16:creationId xmlns:a16="http://schemas.microsoft.com/office/drawing/2014/main" id="{EF49EC26-6C3B-AB4C-8712-595ECC8B1C93}"/>
              </a:ext>
            </a:extLst>
          </p:cNvPr>
          <p:cNvSpPr txBox="1"/>
          <p:nvPr/>
        </p:nvSpPr>
        <p:spPr>
          <a:xfrm>
            <a:off x="6268185" y="5827485"/>
            <a:ext cx="5325099" cy="769441"/>
          </a:xfrm>
          <a:prstGeom prst="rect">
            <a:avLst/>
          </a:prstGeom>
          <a:noFill/>
        </p:spPr>
        <p:txBody>
          <a:bodyPr wrap="square" rtlCol="0">
            <a:spAutoFit/>
          </a:bodyPr>
          <a:lstStyle/>
          <a:p>
            <a:r>
              <a:rPr lang="en-US" sz="2400" dirty="0"/>
              <a:t>It is “harder” to train attention models…</a:t>
            </a:r>
          </a:p>
          <a:p>
            <a:pPr algn="r"/>
            <a:r>
              <a:rPr lang="en-US" sz="2000" dirty="0"/>
              <a:t>- Speech recognition experts at Baidu</a:t>
            </a:r>
            <a:endParaRPr lang="en-US" sz="2400" dirty="0"/>
          </a:p>
        </p:txBody>
      </p:sp>
    </p:spTree>
    <p:extLst>
      <p:ext uri="{BB962C8B-B14F-4D97-AF65-F5344CB8AC3E}">
        <p14:creationId xmlns:p14="http://schemas.microsoft.com/office/powerpoint/2010/main" val="24799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43AF-665D-824B-A011-7FB0BC08655D}"/>
              </a:ext>
            </a:extLst>
          </p:cNvPr>
          <p:cNvSpPr>
            <a:spLocks noGrp="1"/>
          </p:cNvSpPr>
          <p:nvPr>
            <p:ph type="title"/>
          </p:nvPr>
        </p:nvSpPr>
        <p:spPr/>
        <p:txBody>
          <a:bodyPr/>
          <a:lstStyle/>
          <a:p>
            <a:r>
              <a:rPr lang="en-US" dirty="0"/>
              <a:t>Initialization (</a:t>
            </a:r>
            <a:r>
              <a:rPr lang="en-US" dirty="0">
                <a:solidFill>
                  <a:schemeClr val="accent1"/>
                </a:solidFill>
              </a:rPr>
              <a:t>Prior Bias</a:t>
            </a:r>
            <a:r>
              <a:rPr lang="en-US" dirty="0"/>
              <a:t>)</a:t>
            </a:r>
          </a:p>
        </p:txBody>
      </p:sp>
      <p:sp>
        <p:nvSpPr>
          <p:cNvPr id="3" name="Content Placeholder 2">
            <a:extLst>
              <a:ext uri="{FF2B5EF4-FFF2-40B4-BE49-F238E27FC236}">
                <a16:creationId xmlns:a16="http://schemas.microsoft.com/office/drawing/2014/main" id="{87222A1A-BEF6-2D4C-B6E2-CA32125F6D83}"/>
              </a:ext>
            </a:extLst>
          </p:cNvPr>
          <p:cNvSpPr>
            <a:spLocks noGrp="1"/>
          </p:cNvSpPr>
          <p:nvPr>
            <p:ph idx="1"/>
          </p:nvPr>
        </p:nvSpPr>
        <p:spPr/>
        <p:txBody>
          <a:bodyPr>
            <a:normAutofit/>
          </a:bodyPr>
          <a:lstStyle/>
          <a:p>
            <a:pPr marL="0" indent="0">
              <a:buNone/>
            </a:pPr>
            <a:r>
              <a:rPr lang="en-US" dirty="0"/>
              <a:t>Word embeddings example</a:t>
            </a:r>
          </a:p>
          <a:p>
            <a:pPr lvl="1"/>
            <a:r>
              <a:rPr lang="en-US" dirty="0"/>
              <a:t>Vocabulary size: 100,000 words</a:t>
            </a:r>
          </a:p>
          <a:p>
            <a:pPr lvl="1"/>
            <a:r>
              <a:rPr lang="en-US" dirty="0"/>
              <a:t>Embedding dimension: 256 weights</a:t>
            </a:r>
          </a:p>
          <a:p>
            <a:pPr marL="0" indent="0">
              <a:buNone/>
            </a:pPr>
            <a:r>
              <a:rPr lang="en-US" dirty="0"/>
              <a:t>Observation: Most words are not related to most other words</a:t>
            </a:r>
          </a:p>
          <a:p>
            <a:pPr lvl="1"/>
            <a:r>
              <a:rPr lang="en-US" dirty="0"/>
              <a:t>Would like most embeddings to be orthogonal</a:t>
            </a:r>
          </a:p>
          <a:p>
            <a:pPr lvl="1"/>
            <a:r>
              <a:rPr lang="en-US" dirty="0"/>
              <a:t>Uniform random weight initialization results in mostly orthogonal!</a:t>
            </a:r>
          </a:p>
          <a:p>
            <a:pPr lvl="1"/>
            <a:r>
              <a:rPr lang="en-US" dirty="0"/>
              <a:t>Spurious word relationships need to be removed</a:t>
            </a:r>
          </a:p>
          <a:p>
            <a:pPr lvl="1"/>
            <a:r>
              <a:rPr lang="en-US" dirty="0"/>
              <a:t>256 dimensions only permits 256 orthogonal vectors (bias!)</a:t>
            </a:r>
          </a:p>
          <a:p>
            <a:pPr marL="0" indent="0">
              <a:buNone/>
            </a:pPr>
            <a:r>
              <a:rPr lang="en-US" dirty="0"/>
              <a:t>Advanced mode: Initialize with </a:t>
            </a:r>
            <a:r>
              <a:rPr lang="en-US" dirty="0">
                <a:solidFill>
                  <a:schemeClr val="accent1"/>
                </a:solidFill>
              </a:rPr>
              <a:t>pre-trained</a:t>
            </a:r>
            <a:r>
              <a:rPr lang="en-US" dirty="0"/>
              <a:t> word embeddings</a:t>
            </a:r>
          </a:p>
        </p:txBody>
      </p:sp>
      <p:sp>
        <p:nvSpPr>
          <p:cNvPr id="4" name="Slide Number Placeholder 3">
            <a:extLst>
              <a:ext uri="{FF2B5EF4-FFF2-40B4-BE49-F238E27FC236}">
                <a16:creationId xmlns:a16="http://schemas.microsoft.com/office/drawing/2014/main" id="{D963F3DE-3573-CB42-8883-EAE0AC851648}"/>
              </a:ext>
            </a:extLst>
          </p:cNvPr>
          <p:cNvSpPr>
            <a:spLocks noGrp="1"/>
          </p:cNvSpPr>
          <p:nvPr>
            <p:ph type="sldNum" sz="quarter" idx="12"/>
          </p:nvPr>
        </p:nvSpPr>
        <p:spPr/>
        <p:txBody>
          <a:bodyPr/>
          <a:lstStyle/>
          <a:p>
            <a:fld id="{37B5496D-DAA3-D042-83A2-A7B34AA8F526}" type="slidenum">
              <a:rPr lang="en-US" smtClean="0"/>
              <a:t>62</a:t>
            </a:fld>
            <a:endParaRPr lang="en-US" dirty="0"/>
          </a:p>
        </p:txBody>
      </p:sp>
    </p:spTree>
    <p:extLst>
      <p:ext uri="{BB962C8B-B14F-4D97-AF65-F5344CB8AC3E}">
        <p14:creationId xmlns:p14="http://schemas.microsoft.com/office/powerpoint/2010/main" val="40093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2CD8-7C6A-B244-BD59-49E89DDCFAE0}"/>
              </a:ext>
            </a:extLst>
          </p:cNvPr>
          <p:cNvSpPr>
            <a:spLocks noGrp="1"/>
          </p:cNvSpPr>
          <p:nvPr>
            <p:ph type="title"/>
          </p:nvPr>
        </p:nvSpPr>
        <p:spPr/>
        <p:txBody>
          <a:bodyPr>
            <a:normAutofit/>
          </a:bodyPr>
          <a:lstStyle/>
          <a:p>
            <a:r>
              <a:rPr lang="en-US" sz="5400" dirty="0"/>
              <a:t>Generalization Error: State-of-the-art</a:t>
            </a:r>
          </a:p>
        </p:txBody>
      </p:sp>
      <p:sp>
        <p:nvSpPr>
          <p:cNvPr id="3" name="Text Placeholder 2">
            <a:extLst>
              <a:ext uri="{FF2B5EF4-FFF2-40B4-BE49-F238E27FC236}">
                <a16:creationId xmlns:a16="http://schemas.microsoft.com/office/drawing/2014/main" id="{4E485244-C232-5947-8F8E-12B14A8C106E}"/>
              </a:ext>
            </a:extLst>
          </p:cNvPr>
          <p:cNvSpPr>
            <a:spLocks noGrp="1"/>
          </p:cNvSpPr>
          <p:nvPr>
            <p:ph type="body" idx="1"/>
          </p:nvPr>
        </p:nvSpPr>
        <p:spPr/>
        <p:txBody>
          <a:bodyPr>
            <a:normAutofit/>
          </a:bodyPr>
          <a:lstStyle/>
          <a:p>
            <a:r>
              <a:rPr lang="en-US" dirty="0"/>
              <a:t>Current Generalization Error Theory Works</a:t>
            </a:r>
          </a:p>
          <a:p>
            <a:endParaRPr lang="en-US" dirty="0"/>
          </a:p>
          <a:p>
            <a:endParaRPr lang="en-US" dirty="0"/>
          </a:p>
          <a:p>
            <a:pPr algn="r"/>
            <a:endParaRPr lang="en-US" dirty="0"/>
          </a:p>
        </p:txBody>
      </p:sp>
      <p:sp>
        <p:nvSpPr>
          <p:cNvPr id="11" name="Slide Number Placeholder 10">
            <a:extLst>
              <a:ext uri="{FF2B5EF4-FFF2-40B4-BE49-F238E27FC236}">
                <a16:creationId xmlns:a16="http://schemas.microsoft.com/office/drawing/2014/main" id="{45467E2A-E350-A64C-9EA1-5C25D323DA46}"/>
              </a:ext>
            </a:extLst>
          </p:cNvPr>
          <p:cNvSpPr>
            <a:spLocks noGrp="1"/>
          </p:cNvSpPr>
          <p:nvPr>
            <p:ph type="sldNum" sz="quarter" idx="12"/>
          </p:nvPr>
        </p:nvSpPr>
        <p:spPr/>
        <p:txBody>
          <a:bodyPr/>
          <a:lstStyle/>
          <a:p>
            <a:fld id="{37B5496D-DAA3-D042-83A2-A7B34AA8F526}" type="slidenum">
              <a:rPr lang="en-US" smtClean="0"/>
              <a:t>63</a:t>
            </a:fld>
            <a:endParaRPr lang="en-US"/>
          </a:p>
        </p:txBody>
      </p:sp>
    </p:spTree>
    <p:extLst>
      <p:ext uri="{BB962C8B-B14F-4D97-AF65-F5344CB8AC3E}">
        <p14:creationId xmlns:p14="http://schemas.microsoft.com/office/powerpoint/2010/main" val="260949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Aside: VC-dimension Variants</a:t>
            </a:r>
          </a:p>
        </p:txBody>
      </p:sp>
      <p:sp>
        <p:nvSpPr>
          <p:cNvPr id="3" name="Content Placeholder 2"/>
          <p:cNvSpPr>
            <a:spLocks noGrp="1"/>
          </p:cNvSpPr>
          <p:nvPr>
            <p:ph idx="1"/>
          </p:nvPr>
        </p:nvSpPr>
        <p:spPr/>
        <p:txBody>
          <a:bodyPr>
            <a:normAutofit/>
          </a:bodyPr>
          <a:lstStyle/>
          <a:p>
            <a:pPr marL="0" indent="0">
              <a:buNone/>
            </a:pPr>
            <a:r>
              <a:rPr lang="en-US" dirty="0">
                <a:ea typeface="Cambria Math" panose="02040503050406030204" pitchFamily="18" charset="0"/>
              </a:rPr>
              <a:t>Definition (alt. example of many): </a:t>
            </a:r>
            <a:r>
              <a:rPr lang="en-US" dirty="0" err="1">
                <a:solidFill>
                  <a:schemeClr val="accent1"/>
                </a:solidFill>
                <a:ea typeface="Cambria Math" panose="02040503050406030204" pitchFamily="18" charset="0"/>
              </a:rPr>
              <a:t>Pseudodimension</a:t>
            </a:r>
            <a:r>
              <a:rPr lang="en-US" dirty="0">
                <a:ea typeface="Cambria Math" panose="02040503050406030204" pitchFamily="18" charset="0"/>
              </a:rPr>
              <a:t> (Pollard, 1990)</a:t>
            </a:r>
          </a:p>
          <a:p>
            <a:r>
              <a:rPr lang="en-US" dirty="0">
                <a:ea typeface="Cambria Math" panose="02040503050406030204" pitchFamily="18" charset="0"/>
              </a:rPr>
              <a:t>Measure of capacity for functions that map to real numbers</a:t>
            </a:r>
          </a:p>
          <a:p>
            <a:pPr lvl="1"/>
            <a:r>
              <a:rPr lang="en-US" dirty="0">
                <a:ea typeface="Cambria Math" panose="02040503050406030204" pitchFamily="18" charset="0"/>
              </a:rPr>
              <a:t>Alternatively: Measure of the “curviness” of boundaries between classes</a:t>
            </a:r>
          </a:p>
          <a:p>
            <a:r>
              <a:rPr lang="en-US" dirty="0">
                <a:ea typeface="Cambria Math" panose="02040503050406030204" pitchFamily="18" charset="0"/>
              </a:rPr>
              <a:t>Can define output thresholds and map to binary outputs</a:t>
            </a:r>
          </a:p>
          <a:p>
            <a:r>
              <a:rPr lang="en-US" dirty="0">
                <a:ea typeface="Cambria Math" panose="02040503050406030204" pitchFamily="18" charset="0"/>
              </a:rPr>
              <a:t>Anthony and Bartlett, 1999: </a:t>
            </a:r>
            <a:r>
              <a:rPr lang="en-US" dirty="0" err="1">
                <a:ea typeface="Cambria Math" panose="02040503050406030204" pitchFamily="18" charset="0"/>
              </a:rPr>
              <a:t>Pdim</a:t>
            </a:r>
            <a:r>
              <a:rPr lang="en-US" dirty="0">
                <a:ea typeface="Cambria Math" panose="02040503050406030204" pitchFamily="18" charset="0"/>
              </a:rPr>
              <a:t>(</a:t>
            </a:r>
            <a:r>
              <a:rPr lang="en-US" i="1" dirty="0">
                <a:ea typeface="Cambria Math" panose="02040503050406030204" pitchFamily="18" charset="0"/>
              </a:rPr>
              <a:t>F</a:t>
            </a:r>
            <a:r>
              <a:rPr lang="en-US" dirty="0">
                <a:ea typeface="Cambria Math" panose="02040503050406030204" pitchFamily="18" charset="0"/>
              </a:rPr>
              <a:t>) = </a:t>
            </a:r>
            <a:r>
              <a:rPr lang="en-US" dirty="0" err="1">
                <a:ea typeface="Cambria Math" panose="02040503050406030204" pitchFamily="18" charset="0"/>
              </a:rPr>
              <a:t>VCdim</a:t>
            </a:r>
            <a:r>
              <a:rPr lang="en-US" dirty="0">
                <a:ea typeface="Cambria Math" panose="02040503050406030204" pitchFamily="18" charset="0"/>
              </a:rPr>
              <a:t>(</a:t>
            </a:r>
            <a:r>
              <a:rPr lang="en-US" i="1" dirty="0">
                <a:ea typeface="Cambria Math" panose="02040503050406030204" pitchFamily="18" charset="0"/>
              </a:rPr>
              <a:t>F</a:t>
            </a:r>
            <a:r>
              <a:rPr lang="en-US" dirty="0">
                <a:ea typeface="Cambria Math" panose="02040503050406030204" pitchFamily="18" charset="0"/>
              </a:rPr>
              <a:t>)</a:t>
            </a:r>
          </a:p>
        </p:txBody>
      </p:sp>
    </p:spTree>
    <p:extLst>
      <p:ext uri="{BB962C8B-B14F-4D97-AF65-F5344CB8AC3E}">
        <p14:creationId xmlns:p14="http://schemas.microsoft.com/office/powerpoint/2010/main" val="4181441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Aside: Rademacher Complexity</a:t>
            </a:r>
          </a:p>
        </p:txBody>
      </p:sp>
      <p:sp>
        <p:nvSpPr>
          <p:cNvPr id="3" name="Content Placeholder 2"/>
          <p:cNvSpPr>
            <a:spLocks noGrp="1"/>
          </p:cNvSpPr>
          <p:nvPr>
            <p:ph idx="1"/>
          </p:nvPr>
        </p:nvSpPr>
        <p:spPr/>
        <p:txBody>
          <a:bodyPr>
            <a:normAutofit/>
          </a:bodyPr>
          <a:lstStyle/>
          <a:p>
            <a:pPr marL="0" indent="0">
              <a:buNone/>
            </a:pPr>
            <a:r>
              <a:rPr lang="en-US" dirty="0">
                <a:ea typeface="Cambria Math" panose="02040503050406030204" pitchFamily="18" charset="0"/>
              </a:rPr>
              <a:t>Definition (alt. measure): </a:t>
            </a:r>
            <a:r>
              <a:rPr lang="en-US" dirty="0">
                <a:solidFill>
                  <a:schemeClr val="accent1"/>
                </a:solidFill>
                <a:ea typeface="Cambria Math" panose="02040503050406030204" pitchFamily="18" charset="0"/>
              </a:rPr>
              <a:t>Rademacher complexity</a:t>
            </a:r>
            <a:r>
              <a:rPr lang="en-US" dirty="0">
                <a:ea typeface="Cambria Math" panose="02040503050406030204" pitchFamily="18" charset="0"/>
              </a:rPr>
              <a:t> (Bartlett, 2002)</a:t>
            </a:r>
          </a:p>
          <a:p>
            <a:r>
              <a:rPr lang="en-US" dirty="0">
                <a:ea typeface="Cambria Math" panose="02040503050406030204" pitchFamily="18" charset="0"/>
              </a:rPr>
              <a:t>Estimate model capacity by training on random data distributions</a:t>
            </a:r>
          </a:p>
          <a:p>
            <a:pPr lvl="1"/>
            <a:r>
              <a:rPr lang="en-US" dirty="0">
                <a:ea typeface="Cambria Math" panose="02040503050406030204" pitchFamily="18" charset="0"/>
              </a:rPr>
              <a:t>Alternatively: try to fit very noisy data, characterize how noisy</a:t>
            </a:r>
          </a:p>
          <a:p>
            <a:r>
              <a:rPr lang="en-US" dirty="0">
                <a:ea typeface="Cambria Math" panose="02040503050406030204" pitchFamily="18" charset="0"/>
              </a:rPr>
              <a:t>This is an empirical measure, but also equivalent to VC-dim</a:t>
            </a:r>
          </a:p>
        </p:txBody>
      </p:sp>
    </p:spTree>
    <p:extLst>
      <p:ext uri="{BB962C8B-B14F-4D97-AF65-F5344CB8AC3E}">
        <p14:creationId xmlns:p14="http://schemas.microsoft.com/office/powerpoint/2010/main" val="22110901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7FFE-DF62-FD44-87B4-5F5DFBDD36B0}"/>
              </a:ext>
            </a:extLst>
          </p:cNvPr>
          <p:cNvSpPr>
            <a:spLocks noGrp="1"/>
          </p:cNvSpPr>
          <p:nvPr>
            <p:ph type="title"/>
          </p:nvPr>
        </p:nvSpPr>
        <p:spPr/>
        <p:txBody>
          <a:bodyPr/>
          <a:lstStyle/>
          <a:p>
            <a:r>
              <a:rPr lang="en-US" dirty="0"/>
              <a:t>Refinements</a:t>
            </a:r>
          </a:p>
        </p:txBody>
      </p:sp>
      <p:sp>
        <p:nvSpPr>
          <p:cNvPr id="3" name="Content Placeholder 2">
            <a:extLst>
              <a:ext uri="{FF2B5EF4-FFF2-40B4-BE49-F238E27FC236}">
                <a16:creationId xmlns:a16="http://schemas.microsoft.com/office/drawing/2014/main" id="{F9173886-A16E-5F47-99FC-7173098737B1}"/>
              </a:ext>
            </a:extLst>
          </p:cNvPr>
          <p:cNvSpPr>
            <a:spLocks noGrp="1"/>
          </p:cNvSpPr>
          <p:nvPr>
            <p:ph idx="1"/>
          </p:nvPr>
        </p:nvSpPr>
        <p:spPr/>
        <p:txBody>
          <a:bodyPr/>
          <a:lstStyle/>
          <a:p>
            <a:pPr marL="0" indent="0">
              <a:buNone/>
            </a:pPr>
            <a:r>
              <a:rPr lang="en-US" dirty="0" err="1"/>
              <a:t>Dziugaite</a:t>
            </a:r>
            <a:r>
              <a:rPr lang="en-US" dirty="0"/>
              <a:t> and Roy, </a:t>
            </a:r>
            <a:r>
              <a:rPr lang="en-US" b="1" i="1" dirty="0"/>
              <a:t>Computing </a:t>
            </a:r>
            <a:r>
              <a:rPr lang="en-US" b="1" i="1" dirty="0" err="1"/>
              <a:t>Nonvacuous</a:t>
            </a:r>
            <a:r>
              <a:rPr lang="en-US" b="1" i="1" dirty="0"/>
              <a:t> Generalization Bounds for Deep (Stochastic) Neural Networks with Many More Parameters than Training Data</a:t>
            </a:r>
            <a:r>
              <a:rPr lang="en-US" dirty="0"/>
              <a:t>, UAI 2017, </a:t>
            </a:r>
            <a:r>
              <a:rPr lang="en-US" dirty="0">
                <a:hlinkClick r:id="rId2"/>
              </a:rPr>
              <a:t>https://arxiv.org/abs/1703.11008</a:t>
            </a:r>
            <a:endParaRPr lang="en-US" dirty="0"/>
          </a:p>
          <a:p>
            <a:r>
              <a:rPr lang="en-US" dirty="0"/>
              <a:t>Most bounds are vacuous, because VC-dim of large models is huge</a:t>
            </a:r>
          </a:p>
          <a:p>
            <a:pPr lvl="1"/>
            <a:r>
              <a:rPr lang="en-US" dirty="0"/>
              <a:t>Aside: “Why do deep neural networks generalize?”</a:t>
            </a:r>
          </a:p>
          <a:p>
            <a:pPr lvl="1"/>
            <a:r>
              <a:rPr lang="en-US" dirty="0"/>
              <a:t>Use stability/robustness/Rademacher ideas to measure the sensitivity of model (weight) changes to the model’s error on a test set</a:t>
            </a:r>
          </a:p>
          <a:p>
            <a:pPr lvl="1"/>
            <a:r>
              <a:rPr lang="en-US" dirty="0"/>
              <a:t>Turns out clusters of “good” models can populate closely, and the effective dimension of these clusters is significantly smaller than the model’s family</a:t>
            </a:r>
          </a:p>
          <a:p>
            <a:pPr lvl="1"/>
            <a:r>
              <a:rPr lang="en-US" dirty="0"/>
              <a:t>(This is equivalent to modifying the learning algorithm!)</a:t>
            </a:r>
          </a:p>
          <a:p>
            <a:pPr marL="0" indent="0">
              <a:buNone/>
            </a:pPr>
            <a:endParaRPr lang="en-US" dirty="0"/>
          </a:p>
        </p:txBody>
      </p:sp>
    </p:spTree>
    <p:extLst>
      <p:ext uri="{BB962C8B-B14F-4D97-AF65-F5344CB8AC3E}">
        <p14:creationId xmlns:p14="http://schemas.microsoft.com/office/powerpoint/2010/main" val="2297410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Generalization Bounds: Latest</a:t>
            </a:r>
          </a:p>
        </p:txBody>
      </p:sp>
      <p:sp>
        <p:nvSpPr>
          <p:cNvPr id="3" name="Content Placeholder 2"/>
          <p:cNvSpPr>
            <a:spLocks noGrp="1"/>
          </p:cNvSpPr>
          <p:nvPr>
            <p:ph idx="1"/>
          </p:nvPr>
        </p:nvSpPr>
        <p:spPr/>
        <p:txBody>
          <a:bodyPr/>
          <a:lstStyle/>
          <a:p>
            <a:r>
              <a:rPr lang="en-US" dirty="0"/>
              <a:t>Kawaguchi, </a:t>
            </a:r>
            <a:r>
              <a:rPr lang="en-US" dirty="0" err="1"/>
              <a:t>Bengio</a:t>
            </a:r>
            <a:r>
              <a:rPr lang="en-US" dirty="0"/>
              <a:t>, Verma, </a:t>
            </a:r>
            <a:r>
              <a:rPr lang="en-US" dirty="0" err="1"/>
              <a:t>Kaelbling</a:t>
            </a:r>
            <a:r>
              <a:rPr lang="en-US" dirty="0"/>
              <a:t>, </a:t>
            </a:r>
            <a:r>
              <a:rPr lang="en-US" b="1" i="1" dirty="0"/>
              <a:t>Generalization in Machine Learning via Analytical Learning Theory</a:t>
            </a:r>
            <a:r>
              <a:rPr lang="en-US" dirty="0"/>
              <a:t>, MIT Technical Report, 2018,  </a:t>
            </a:r>
            <a:r>
              <a:rPr lang="en-US" dirty="0">
                <a:hlinkClick r:id="rId2"/>
              </a:rPr>
              <a:t>https://arxiv.org/abs/1802.07426</a:t>
            </a:r>
            <a:endParaRPr lang="en-US" dirty="0"/>
          </a:p>
          <a:p>
            <a:r>
              <a:rPr lang="en-US" dirty="0"/>
              <a:t>Kawaguchi, </a:t>
            </a:r>
            <a:r>
              <a:rPr lang="en-US" dirty="0" err="1"/>
              <a:t>Kaelbling</a:t>
            </a:r>
            <a:r>
              <a:rPr lang="en-US" dirty="0"/>
              <a:t>, </a:t>
            </a:r>
            <a:r>
              <a:rPr lang="en-US" dirty="0" err="1"/>
              <a:t>Bengio</a:t>
            </a:r>
            <a:r>
              <a:rPr lang="en-US" dirty="0"/>
              <a:t>, </a:t>
            </a:r>
            <a:r>
              <a:rPr lang="en-US" b="1" i="1" dirty="0"/>
              <a:t>Generalization in Deep Learning</a:t>
            </a:r>
            <a:r>
              <a:rPr lang="en-US" dirty="0"/>
              <a:t>, </a:t>
            </a:r>
            <a:r>
              <a:rPr lang="en-US" dirty="0" err="1"/>
              <a:t>MoDL</a:t>
            </a:r>
            <a:r>
              <a:rPr lang="en-US" dirty="0"/>
              <a:t>, 2019, </a:t>
            </a:r>
            <a:r>
              <a:rPr lang="en-US" dirty="0">
                <a:hlinkClick r:id="rId3"/>
              </a:rPr>
              <a:t>https://arxiv.org/abs/1710.05468</a:t>
            </a:r>
            <a:endParaRPr lang="en-US" dirty="0"/>
          </a:p>
          <a:p>
            <a:r>
              <a:rPr lang="en-US" dirty="0"/>
              <a:t>Like the intuition above, they use (discrepancy * variation) to formulate a generalization gap bound. Same power-law form!</a:t>
            </a:r>
          </a:p>
          <a:p>
            <a:pPr marL="0" indent="0">
              <a:buNone/>
            </a:pPr>
            <a:endParaRPr lang="en-US" dirty="0"/>
          </a:p>
        </p:txBody>
      </p:sp>
    </p:spTree>
    <p:extLst>
      <p:ext uri="{BB962C8B-B14F-4D97-AF65-F5344CB8AC3E}">
        <p14:creationId xmlns:p14="http://schemas.microsoft.com/office/powerpoint/2010/main" val="3683267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BB48-C853-D74A-8DA8-F26C76926A77}"/>
              </a:ext>
            </a:extLst>
          </p:cNvPr>
          <p:cNvSpPr>
            <a:spLocks noGrp="1"/>
          </p:cNvSpPr>
          <p:nvPr>
            <p:ph type="title"/>
          </p:nvPr>
        </p:nvSpPr>
        <p:spPr/>
        <p:txBody>
          <a:bodyPr/>
          <a:lstStyle/>
          <a:p>
            <a:r>
              <a:rPr lang="en-US" dirty="0"/>
              <a:t>Compressibility is a Proxy for Capacity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5B5080-74F5-624F-B2C9-92A048702D70}"/>
                  </a:ext>
                </a:extLst>
              </p:cNvPr>
              <p:cNvSpPr>
                <a:spLocks noGrp="1"/>
              </p:cNvSpPr>
              <p:nvPr>
                <p:ph idx="1"/>
              </p:nvPr>
            </p:nvSpPr>
            <p:spPr/>
            <p:txBody>
              <a:bodyPr>
                <a:normAutofit/>
              </a:bodyPr>
              <a:lstStyle/>
              <a:p>
                <a:r>
                  <a:rPr lang="en-US" dirty="0"/>
                  <a:t>Zhou, Veitch, </a:t>
                </a:r>
                <a:r>
                  <a:rPr lang="en-US" dirty="0" err="1"/>
                  <a:t>Austern</a:t>
                </a:r>
                <a:r>
                  <a:rPr lang="en-US" dirty="0"/>
                  <a:t>, Adams, </a:t>
                </a:r>
                <a:r>
                  <a:rPr lang="en-US" dirty="0" err="1"/>
                  <a:t>Orbanz</a:t>
                </a:r>
                <a:r>
                  <a:rPr lang="en-US" dirty="0"/>
                  <a:t>, </a:t>
                </a:r>
                <a:r>
                  <a:rPr lang="en-US" b="1" i="1" dirty="0"/>
                  <a:t>Non-vacuous Generalization Bounds at the ImageNet Scale: A PAC-Bayesian Compression Approach</a:t>
                </a:r>
                <a:r>
                  <a:rPr lang="en-US" dirty="0"/>
                  <a:t>, ICLR 2019, </a:t>
                </a:r>
                <a:r>
                  <a:rPr lang="en-US" dirty="0">
                    <a:hlinkClick r:id="rId2"/>
                  </a:rPr>
                  <a:t>https://arxiv.org/pdf/1804.05862.pdf</a:t>
                </a:r>
                <a:endParaRPr lang="en-US" dirty="0"/>
              </a:p>
              <a:p>
                <a:pPr lvl="1"/>
                <a:r>
                  <a:rPr lang="en-US" dirty="0"/>
                  <a:t>By compressing networks with off-the-shelf compression techniques, they show that the number of bits to represent these models is significantly lower than the original trained weights</a:t>
                </a:r>
              </a:p>
              <a:p>
                <a:pPr lvl="1"/>
                <a:r>
                  <a:rPr lang="en-US" dirty="0"/>
                  <a:t>Indicates that compressed size is a better measure of model capacity</a:t>
                </a:r>
              </a:p>
              <a:p>
                <a:pPr lvl="1"/>
                <a:r>
                  <a:rPr lang="en-US" dirty="0"/>
                  <a:t>Shows that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𝛼</m:t>
                        </m:r>
                      </m:e>
                      <m:sup>
                        <m:r>
                          <a:rPr lang="en-US" b="0" i="1" smtClean="0">
                            <a:latin typeface="Cambria Math" panose="02040503050406030204" pitchFamily="18" charset="0"/>
                            <a:ea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𝐾𝐿</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𝑐</m:t>
                            </m:r>
                          </m:sub>
                        </m:sSub>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h</m:t>
                                </m:r>
                              </m:e>
                            </m:acc>
                          </m:e>
                        </m:d>
                      </m:e>
                      <m:sub>
                        <m:r>
                          <a:rPr lang="en-US" b="0" i="1" smtClean="0">
                            <a:latin typeface="Cambria Math" panose="02040503050406030204" pitchFamily="18" charset="0"/>
                            <a:ea typeface="Cambria Math" panose="02040503050406030204" pitchFamily="18" charset="0"/>
                          </a:rPr>
                          <m:t>𝑐</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2</m:t>
                        </m:r>
                      </m:e>
                    </m:func>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𝜇</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d>
                                      <m:dPr>
                                        <m:begChr m:val="|"/>
                                        <m:endChr m:val="|"/>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h</m:t>
                                            </m:r>
                                          </m:e>
                                        </m:acc>
                                      </m:e>
                                    </m:d>
                                  </m:e>
                                  <m:sub>
                                    <m:r>
                                      <a:rPr lang="en-US" i="1">
                                        <a:latin typeface="Cambria Math" panose="02040503050406030204" pitchFamily="18" charset="0"/>
                                        <a:ea typeface="Cambria Math" panose="02040503050406030204" pitchFamily="18" charset="0"/>
                                      </a:rPr>
                                      <m:t>𝑐</m:t>
                                    </m:r>
                                  </m:sub>
                                </m:sSub>
                              </m:e>
                            </m:d>
                          </m:e>
                        </m:d>
                      </m:e>
                    </m:func>
                  </m:oMath>
                </a14:m>
                <a:endParaRPr lang="en-US" dirty="0"/>
              </a:p>
              <a:p>
                <a:pPr lvl="2"/>
                <a:r>
                  <a:rPr lang="en-US" dirty="0"/>
                  <a:t>Here,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h</m:t>
                                </m:r>
                              </m:e>
                            </m:acc>
                          </m:e>
                        </m:d>
                      </m:e>
                      <m:sub>
                        <m:r>
                          <a:rPr lang="en-US" b="0" i="1" smtClean="0">
                            <a:latin typeface="Cambria Math" panose="02040503050406030204" pitchFamily="18" charset="0"/>
                          </a:rPr>
                          <m:t>𝑐</m:t>
                        </m:r>
                      </m:sub>
                    </m:sSub>
                  </m:oMath>
                </a14:m>
                <a:r>
                  <a:rPr lang="en-US" dirty="0"/>
                  <a:t> is the number of bits required to represent the hypothesis with code, </a:t>
                </a:r>
                <a14:m>
                  <m:oMath xmlns:m="http://schemas.openxmlformats.org/officeDocument/2006/math">
                    <m:r>
                      <a:rPr lang="en-US" b="0" i="1" smtClean="0">
                        <a:latin typeface="Cambria Math" panose="02040503050406030204" pitchFamily="18" charset="0"/>
                      </a:rPr>
                      <m:t>𝑐</m:t>
                    </m:r>
                  </m:oMath>
                </a14:m>
                <a:endParaRPr lang="en-US" dirty="0"/>
              </a:p>
              <a:p>
                <a:pPr lvl="2"/>
                <a:r>
                  <a:rPr lang="en-US" dirty="0"/>
                  <a:t>In other words, we could estimate learning curve constant with model compression</a:t>
                </a:r>
              </a:p>
            </p:txBody>
          </p:sp>
        </mc:Choice>
        <mc:Fallback xmlns="">
          <p:sp>
            <p:nvSpPr>
              <p:cNvPr id="3" name="Content Placeholder 2">
                <a:extLst>
                  <a:ext uri="{FF2B5EF4-FFF2-40B4-BE49-F238E27FC236}">
                    <a16:creationId xmlns:a16="http://schemas.microsoft.com/office/drawing/2014/main" id="{765B5080-74F5-624F-B2C9-92A048702D70}"/>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DF6432C-2021-F34F-9944-2262429EE406}"/>
              </a:ext>
            </a:extLst>
          </p:cNvPr>
          <p:cNvSpPr>
            <a:spLocks noGrp="1"/>
          </p:cNvSpPr>
          <p:nvPr>
            <p:ph type="sldNum" sz="quarter" idx="12"/>
          </p:nvPr>
        </p:nvSpPr>
        <p:spPr/>
        <p:txBody>
          <a:bodyPr/>
          <a:lstStyle/>
          <a:p>
            <a:fld id="{37B5496D-DAA3-D042-83A2-A7B34AA8F526}" type="slidenum">
              <a:rPr lang="en-US" smtClean="0"/>
              <a:t>68</a:t>
            </a:fld>
            <a:endParaRPr lang="en-US" dirty="0"/>
          </a:p>
        </p:txBody>
      </p:sp>
    </p:spTree>
    <p:extLst>
      <p:ext uri="{BB962C8B-B14F-4D97-AF65-F5344CB8AC3E}">
        <p14:creationId xmlns:p14="http://schemas.microsoft.com/office/powerpoint/2010/main" val="4227902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1554-91E2-F441-8977-7FC0A4BCA97A}"/>
              </a:ext>
            </a:extLst>
          </p:cNvPr>
          <p:cNvSpPr>
            <a:spLocks noGrp="1"/>
          </p:cNvSpPr>
          <p:nvPr>
            <p:ph type="title"/>
          </p:nvPr>
        </p:nvSpPr>
        <p:spPr/>
        <p:txBody>
          <a:bodyPr/>
          <a:lstStyle/>
          <a:p>
            <a:r>
              <a:rPr lang="en-US" dirty="0"/>
              <a:t>Small-data Challenges</a:t>
            </a:r>
          </a:p>
        </p:txBody>
      </p:sp>
      <p:sp>
        <p:nvSpPr>
          <p:cNvPr id="3" name="Text Placeholder 2">
            <a:extLst>
              <a:ext uri="{FF2B5EF4-FFF2-40B4-BE49-F238E27FC236}">
                <a16:creationId xmlns:a16="http://schemas.microsoft.com/office/drawing/2014/main" id="{92D30D6A-C637-F445-B266-EC49CADC5008}"/>
              </a:ext>
            </a:extLst>
          </p:cNvPr>
          <p:cNvSpPr>
            <a:spLocks noGrp="1"/>
          </p:cNvSpPr>
          <p:nvPr>
            <p:ph type="body" idx="1"/>
          </p:nvPr>
        </p:nvSpPr>
        <p:spPr/>
        <p:txBody>
          <a:bodyPr/>
          <a:lstStyle/>
          <a:p>
            <a:r>
              <a:rPr lang="en-US" dirty="0"/>
              <a:t>Do I have enough data to learn anything?</a:t>
            </a:r>
          </a:p>
        </p:txBody>
      </p:sp>
      <p:sp>
        <p:nvSpPr>
          <p:cNvPr id="4" name="Slide Number Placeholder 3">
            <a:extLst>
              <a:ext uri="{FF2B5EF4-FFF2-40B4-BE49-F238E27FC236}">
                <a16:creationId xmlns:a16="http://schemas.microsoft.com/office/drawing/2014/main" id="{C3D0AEEF-5843-B442-91E1-0B57020EA804}"/>
              </a:ext>
            </a:extLst>
          </p:cNvPr>
          <p:cNvSpPr>
            <a:spLocks noGrp="1"/>
          </p:cNvSpPr>
          <p:nvPr>
            <p:ph type="sldNum" sz="quarter" idx="12"/>
          </p:nvPr>
        </p:nvSpPr>
        <p:spPr/>
        <p:txBody>
          <a:bodyPr/>
          <a:lstStyle/>
          <a:p>
            <a:fld id="{37B5496D-DAA3-D042-83A2-A7B34AA8F526}" type="slidenum">
              <a:rPr lang="en-US" smtClean="0"/>
              <a:t>69</a:t>
            </a:fld>
            <a:endParaRPr lang="en-US"/>
          </a:p>
        </p:txBody>
      </p:sp>
    </p:spTree>
    <p:extLst>
      <p:ext uri="{BB962C8B-B14F-4D97-AF65-F5344CB8AC3E}">
        <p14:creationId xmlns:p14="http://schemas.microsoft.com/office/powerpoint/2010/main" val="383551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272F-2CF7-EA4D-9286-CB6475EF5DE3}"/>
              </a:ext>
            </a:extLst>
          </p:cNvPr>
          <p:cNvSpPr>
            <a:spLocks noGrp="1"/>
          </p:cNvSpPr>
          <p:nvPr>
            <p:ph type="title"/>
          </p:nvPr>
        </p:nvSpPr>
        <p:spPr/>
        <p:txBody>
          <a:bodyPr/>
          <a:lstStyle/>
          <a:p>
            <a:r>
              <a:rPr lang="en-US" dirty="0"/>
              <a:t>Hypotheses</a:t>
            </a:r>
          </a:p>
        </p:txBody>
      </p:sp>
      <p:sp>
        <p:nvSpPr>
          <p:cNvPr id="3" name="Content Placeholder 2">
            <a:extLst>
              <a:ext uri="{FF2B5EF4-FFF2-40B4-BE49-F238E27FC236}">
                <a16:creationId xmlns:a16="http://schemas.microsoft.com/office/drawing/2014/main" id="{F49E4A54-8697-A341-AE87-D2EF5A53C00F}"/>
              </a:ext>
            </a:extLst>
          </p:cNvPr>
          <p:cNvSpPr>
            <a:spLocks noGrp="1"/>
          </p:cNvSpPr>
          <p:nvPr>
            <p:ph idx="1"/>
          </p:nvPr>
        </p:nvSpPr>
        <p:spPr>
          <a:xfrm>
            <a:off x="838200" y="1825625"/>
            <a:ext cx="10515600" cy="4351338"/>
          </a:xfrm>
        </p:spPr>
        <p:txBody>
          <a:bodyPr/>
          <a:lstStyle/>
          <a:p>
            <a:r>
              <a:rPr lang="en-US" dirty="0"/>
              <a:t>Maybe all applications have same, similar trends?</a:t>
            </a:r>
          </a:p>
          <a:p>
            <a:r>
              <a:rPr lang="en-US" dirty="0"/>
              <a:t>Maybe all models?</a:t>
            </a:r>
          </a:p>
          <a:p>
            <a:r>
              <a:rPr lang="en-US" dirty="0"/>
              <a:t>Surely, we must be able to do better?</a:t>
            </a:r>
          </a:p>
        </p:txBody>
      </p:sp>
      <p:sp>
        <p:nvSpPr>
          <p:cNvPr id="4" name="Slide Number Placeholder 3">
            <a:extLst>
              <a:ext uri="{FF2B5EF4-FFF2-40B4-BE49-F238E27FC236}">
                <a16:creationId xmlns:a16="http://schemas.microsoft.com/office/drawing/2014/main" id="{D0C1470F-542E-D747-920C-8FE96DCA9398}"/>
              </a:ext>
            </a:extLst>
          </p:cNvPr>
          <p:cNvSpPr>
            <a:spLocks noGrp="1"/>
          </p:cNvSpPr>
          <p:nvPr>
            <p:ph type="sldNum" sz="quarter" idx="12"/>
          </p:nvPr>
        </p:nvSpPr>
        <p:spPr/>
        <p:txBody>
          <a:bodyPr/>
          <a:lstStyle/>
          <a:p>
            <a:fld id="{37B5496D-DAA3-D042-83A2-A7B34AA8F526}" type="slidenum">
              <a:rPr lang="en-US" smtClean="0"/>
              <a:t>7</a:t>
            </a:fld>
            <a:endParaRPr lang="en-US" dirty="0"/>
          </a:p>
        </p:txBody>
      </p:sp>
    </p:spTree>
    <p:extLst>
      <p:ext uri="{BB962C8B-B14F-4D97-AF65-F5344CB8AC3E}">
        <p14:creationId xmlns:p14="http://schemas.microsoft.com/office/powerpoint/2010/main" val="287903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B245-8543-0C40-8A25-B50F8E2E6125}"/>
              </a:ext>
            </a:extLst>
          </p:cNvPr>
          <p:cNvSpPr>
            <a:spLocks noGrp="1"/>
          </p:cNvSpPr>
          <p:nvPr>
            <p:ph type="title"/>
          </p:nvPr>
        </p:nvSpPr>
        <p:spPr/>
        <p:txBody>
          <a:bodyPr/>
          <a:lstStyle/>
          <a:p>
            <a:r>
              <a:rPr lang="en-US" dirty="0"/>
              <a:t>Small Data Prior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57A982-9737-5E41-B5C1-EE93B8472284}"/>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𝑓</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𝑊𝑥</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𝑏</m:t>
                      </m:r>
                    </m:oMath>
                  </m:oMathPara>
                </a14:m>
                <a:endParaRPr lang="en-US" i="1" dirty="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endParaRPr lang="en-US" i="1" dirty="0">
                  <a:latin typeface="Cambria Math" panose="02040503050406030204" pitchFamily="18" charset="0"/>
                  <a:ea typeface="Cambria Math" panose="02040503050406030204" pitchFamily="18" charset="0"/>
                </a:endParaRPr>
              </a:p>
              <a:p>
                <a:pPr marL="0" indent="0">
                  <a:buNone/>
                </a:pPr>
                <a:endParaRPr lang="en-US" sz="4000" i="1" dirty="0">
                  <a:latin typeface="Cambria Math" panose="02040503050406030204" pitchFamily="18" charset="0"/>
                  <a:ea typeface="Cambria Math" panose="02040503050406030204" pitchFamily="18" charset="0"/>
                </a:endParaRPr>
              </a:p>
              <a:p>
                <a:pPr marL="0" indent="0" algn="ctr">
                  <a:buNone/>
                </a:pPr>
                <a:r>
                  <a:rPr lang="en-US" dirty="0"/>
                  <a:t>How can I set weights to match output distribution?</a:t>
                </a:r>
              </a:p>
            </p:txBody>
          </p:sp>
        </mc:Choice>
        <mc:Fallback xmlns="">
          <p:sp>
            <p:nvSpPr>
              <p:cNvPr id="3" name="Content Placeholder 2">
                <a:extLst>
                  <a:ext uri="{FF2B5EF4-FFF2-40B4-BE49-F238E27FC236}">
                    <a16:creationId xmlns:a16="http://schemas.microsoft.com/office/drawing/2014/main" id="{D257A982-9737-5E41-B5C1-EE93B8472284}"/>
                  </a:ext>
                </a:extLst>
              </p:cNvPr>
              <p:cNvSpPr>
                <a:spLocks noGrp="1" noRot="1" noChangeAspect="1" noMove="1" noResize="1" noEditPoints="1" noAdjustHandles="1" noChangeArrowheads="1" noChangeShapeType="1" noTextEdit="1"/>
              </p:cNvSpPr>
              <p:nvPr>
                <p:ph idx="1"/>
              </p:nvPr>
            </p:nvSpPr>
            <p:spPr>
              <a:blipFill>
                <a:blip r:embed="rId3"/>
                <a:stretch>
                  <a:fillRect t="-2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55CC328-4254-C04F-A6D8-EDB16144738F}"/>
              </a:ext>
            </a:extLst>
          </p:cNvPr>
          <p:cNvSpPr>
            <a:spLocks noGrp="1"/>
          </p:cNvSpPr>
          <p:nvPr>
            <p:ph type="sldNum" sz="quarter" idx="12"/>
          </p:nvPr>
        </p:nvSpPr>
        <p:spPr/>
        <p:txBody>
          <a:bodyPr/>
          <a:lstStyle/>
          <a:p>
            <a:fld id="{37B5496D-DAA3-D042-83A2-A7B34AA8F526}" type="slidenum">
              <a:rPr lang="en-US" smtClean="0"/>
              <a:t>70</a:t>
            </a:fld>
            <a:endParaRPr lang="en-US" dirty="0"/>
          </a:p>
        </p:txBody>
      </p:sp>
      <p:grpSp>
        <p:nvGrpSpPr>
          <p:cNvPr id="5" name="Group 4">
            <a:extLst>
              <a:ext uri="{FF2B5EF4-FFF2-40B4-BE49-F238E27FC236}">
                <a16:creationId xmlns:a16="http://schemas.microsoft.com/office/drawing/2014/main" id="{E69B635C-695C-584D-A44B-8D9AA68AEE66}"/>
              </a:ext>
            </a:extLst>
          </p:cNvPr>
          <p:cNvGrpSpPr/>
          <p:nvPr/>
        </p:nvGrpSpPr>
        <p:grpSpPr>
          <a:xfrm>
            <a:off x="2296164" y="2491444"/>
            <a:ext cx="7148944" cy="2235290"/>
            <a:chOff x="1286200" y="3657604"/>
            <a:chExt cx="8040684" cy="2650926"/>
          </a:xfrm>
        </p:grpSpPr>
        <p:sp>
          <p:nvSpPr>
            <p:cNvPr id="6" name="Oval 5">
              <a:extLst>
                <a:ext uri="{FF2B5EF4-FFF2-40B4-BE49-F238E27FC236}">
                  <a16:creationId xmlns:a16="http://schemas.microsoft.com/office/drawing/2014/main" id="{A235A760-ECA4-484A-B751-5282C3064D9C}"/>
                </a:ext>
              </a:extLst>
            </p:cNvPr>
            <p:cNvSpPr/>
            <p:nvPr/>
          </p:nvSpPr>
          <p:spPr>
            <a:xfrm>
              <a:off x="3840486" y="3657605"/>
              <a:ext cx="1507375" cy="10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GEMM</a:t>
              </a:r>
            </a:p>
          </p:txBody>
        </p:sp>
        <p:sp>
          <p:nvSpPr>
            <p:cNvPr id="7" name="Oval 6">
              <a:extLst>
                <a:ext uri="{FF2B5EF4-FFF2-40B4-BE49-F238E27FC236}">
                  <a16:creationId xmlns:a16="http://schemas.microsoft.com/office/drawing/2014/main" id="{83F71DBA-FF17-D441-95FC-870C56B87532}"/>
                </a:ext>
              </a:extLst>
            </p:cNvPr>
            <p:cNvSpPr/>
            <p:nvPr/>
          </p:nvSpPr>
          <p:spPr>
            <a:xfrm>
              <a:off x="6469385" y="3657604"/>
              <a:ext cx="1507375" cy="1064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a:r>
            </a:p>
          </p:txBody>
        </p:sp>
        <p:sp>
          <p:nvSpPr>
            <p:cNvPr id="8" name="Rectangle 7">
              <a:extLst>
                <a:ext uri="{FF2B5EF4-FFF2-40B4-BE49-F238E27FC236}">
                  <a16:creationId xmlns:a16="http://schemas.microsoft.com/office/drawing/2014/main" id="{E64D83FC-3214-EA46-8B9F-7BC01B5458ED}"/>
                </a:ext>
              </a:extLst>
            </p:cNvPr>
            <p:cNvSpPr/>
            <p:nvPr/>
          </p:nvSpPr>
          <p:spPr>
            <a:xfrm>
              <a:off x="1286200" y="3732418"/>
              <a:ext cx="1453896" cy="9144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Math" panose="02040503050406030204" pitchFamily="18" charset="0"/>
                  <a:ea typeface="Cambria Math" panose="02040503050406030204" pitchFamily="18" charset="0"/>
                </a:rPr>
                <a:t>W</a:t>
              </a:r>
            </a:p>
          </p:txBody>
        </p:sp>
        <p:sp>
          <p:nvSpPr>
            <p:cNvPr id="9" name="Rectangle 8">
              <a:extLst>
                <a:ext uri="{FF2B5EF4-FFF2-40B4-BE49-F238E27FC236}">
                  <a16:creationId xmlns:a16="http://schemas.microsoft.com/office/drawing/2014/main" id="{327BA788-C3AA-9C43-8B45-230870328CEA}"/>
                </a:ext>
              </a:extLst>
            </p:cNvPr>
            <p:cNvSpPr/>
            <p:nvPr/>
          </p:nvSpPr>
          <p:spPr>
            <a:xfrm>
              <a:off x="2776455" y="4854634"/>
              <a:ext cx="457200" cy="145389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Math" panose="02040503050406030204" pitchFamily="18" charset="0"/>
                  <a:ea typeface="Cambria Math" panose="02040503050406030204" pitchFamily="18" charset="0"/>
                </a:rPr>
                <a:t>x</a:t>
              </a:r>
            </a:p>
          </p:txBody>
        </p:sp>
        <p:cxnSp>
          <p:nvCxnSpPr>
            <p:cNvPr id="10" name="Straight Arrow Connector 9">
              <a:extLst>
                <a:ext uri="{FF2B5EF4-FFF2-40B4-BE49-F238E27FC236}">
                  <a16:creationId xmlns:a16="http://schemas.microsoft.com/office/drawing/2014/main" id="{3E20BF4E-FE89-CC40-892E-6B23741F6B8B}"/>
                </a:ext>
              </a:extLst>
            </p:cNvPr>
            <p:cNvCxnSpPr>
              <a:cxnSpLocks/>
              <a:stCxn id="9" idx="3"/>
              <a:endCxn id="6" idx="3"/>
            </p:cNvCxnSpPr>
            <p:nvPr/>
          </p:nvCxnSpPr>
          <p:spPr>
            <a:xfrm flipV="1">
              <a:off x="3233655" y="4565811"/>
              <a:ext cx="827581" cy="101577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4517E4-55B0-2946-ABD6-3B4D91F3D3DA}"/>
                </a:ext>
              </a:extLst>
            </p:cNvPr>
            <p:cNvCxnSpPr>
              <a:cxnSpLocks/>
              <a:stCxn id="8" idx="3"/>
              <a:endCxn id="6" idx="2"/>
            </p:cNvCxnSpPr>
            <p:nvPr/>
          </p:nvCxnSpPr>
          <p:spPr>
            <a:xfrm>
              <a:off x="2740096" y="4189618"/>
              <a:ext cx="1100390" cy="2"/>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6A3551-119D-7D4C-892A-5C9E51CD06C0}"/>
                </a:ext>
              </a:extLst>
            </p:cNvPr>
            <p:cNvCxnSpPr>
              <a:stCxn id="6" idx="6"/>
              <a:endCxn id="7" idx="2"/>
            </p:cNvCxnSpPr>
            <p:nvPr/>
          </p:nvCxnSpPr>
          <p:spPr>
            <a:xfrm flipV="1">
              <a:off x="5347861" y="4189619"/>
              <a:ext cx="1121524"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69BB6C-816B-F348-A545-3BAD3665B378}"/>
                </a:ext>
              </a:extLst>
            </p:cNvPr>
            <p:cNvCxnSpPr>
              <a:cxnSpLocks/>
              <a:stCxn id="7" idx="6"/>
              <a:endCxn id="16" idx="1"/>
            </p:cNvCxnSpPr>
            <p:nvPr/>
          </p:nvCxnSpPr>
          <p:spPr>
            <a:xfrm flipV="1">
              <a:off x="7976760" y="4189618"/>
              <a:ext cx="892924" cy="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86F832E-D933-1D49-9C2E-4A7B02800A55}"/>
                </a:ext>
              </a:extLst>
            </p:cNvPr>
            <p:cNvSpPr/>
            <p:nvPr/>
          </p:nvSpPr>
          <p:spPr>
            <a:xfrm>
              <a:off x="5675866" y="4854634"/>
              <a:ext cx="457200" cy="9144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Math" panose="02040503050406030204" pitchFamily="18" charset="0"/>
                  <a:ea typeface="Cambria Math" panose="02040503050406030204" pitchFamily="18" charset="0"/>
                </a:rPr>
                <a:t>b</a:t>
              </a:r>
            </a:p>
          </p:txBody>
        </p:sp>
        <p:cxnSp>
          <p:nvCxnSpPr>
            <p:cNvPr id="15" name="Straight Arrow Connector 14">
              <a:extLst>
                <a:ext uri="{FF2B5EF4-FFF2-40B4-BE49-F238E27FC236}">
                  <a16:creationId xmlns:a16="http://schemas.microsoft.com/office/drawing/2014/main" id="{EC3419D8-ED5A-4042-BA9A-BDF4DBE80583}"/>
                </a:ext>
              </a:extLst>
            </p:cNvPr>
            <p:cNvCxnSpPr>
              <a:stCxn id="14" idx="3"/>
              <a:endCxn id="7" idx="3"/>
            </p:cNvCxnSpPr>
            <p:nvPr/>
          </p:nvCxnSpPr>
          <p:spPr>
            <a:xfrm flipV="1">
              <a:off x="6133066" y="4565810"/>
              <a:ext cx="557069" cy="746024"/>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D6012B5-D1AE-CC4F-8305-FE36D729D2A7}"/>
                </a:ext>
              </a:extLst>
            </p:cNvPr>
            <p:cNvSpPr/>
            <p:nvPr/>
          </p:nvSpPr>
          <p:spPr>
            <a:xfrm>
              <a:off x="8869684" y="3732418"/>
              <a:ext cx="457200" cy="9144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Math" panose="02040503050406030204" pitchFamily="18" charset="0"/>
                  <a:ea typeface="Cambria Math" panose="02040503050406030204" pitchFamily="18" charset="0"/>
                </a:rPr>
                <a:t>f</a:t>
              </a:r>
            </a:p>
          </p:txBody>
        </p:sp>
      </p:grpSp>
    </p:spTree>
    <p:extLst>
      <p:ext uri="{BB962C8B-B14F-4D97-AF65-F5344CB8AC3E}">
        <p14:creationId xmlns:p14="http://schemas.microsoft.com/office/powerpoint/2010/main" val="19168110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2A1755-ED29-9C4C-8FCB-1BC838691DE8}"/>
              </a:ext>
            </a:extLst>
          </p:cNvPr>
          <p:cNvPicPr>
            <a:picLocks noChangeAspect="1"/>
          </p:cNvPicPr>
          <p:nvPr/>
        </p:nvPicPr>
        <p:blipFill>
          <a:blip r:embed="rId2"/>
          <a:stretch>
            <a:fillRect/>
          </a:stretch>
        </p:blipFill>
        <p:spPr>
          <a:xfrm>
            <a:off x="4232727" y="1677785"/>
            <a:ext cx="7353300" cy="4838700"/>
          </a:xfrm>
          <a:prstGeom prst="rect">
            <a:avLst/>
          </a:prstGeom>
        </p:spPr>
      </p:pic>
      <p:sp>
        <p:nvSpPr>
          <p:cNvPr id="2" name="Title 1">
            <a:extLst>
              <a:ext uri="{FF2B5EF4-FFF2-40B4-BE49-F238E27FC236}">
                <a16:creationId xmlns:a16="http://schemas.microsoft.com/office/drawing/2014/main" id="{91A61E4B-B9C6-1A46-A9B8-DE528BCCB0C2}"/>
              </a:ext>
            </a:extLst>
          </p:cNvPr>
          <p:cNvSpPr>
            <a:spLocks noGrp="1"/>
          </p:cNvSpPr>
          <p:nvPr>
            <p:ph type="title"/>
          </p:nvPr>
        </p:nvSpPr>
        <p:spPr/>
        <p:txBody>
          <a:bodyPr/>
          <a:lstStyle/>
          <a:p>
            <a:r>
              <a:rPr lang="en-US" dirty="0"/>
              <a:t>Image Classification: Small Data Challenges</a:t>
            </a:r>
          </a:p>
        </p:txBody>
      </p:sp>
      <p:sp>
        <p:nvSpPr>
          <p:cNvPr id="4" name="Slide Number Placeholder 3">
            <a:extLst>
              <a:ext uri="{FF2B5EF4-FFF2-40B4-BE49-F238E27FC236}">
                <a16:creationId xmlns:a16="http://schemas.microsoft.com/office/drawing/2014/main" id="{580D5C65-BA47-1947-A88E-FF5FDE8D0935}"/>
              </a:ext>
            </a:extLst>
          </p:cNvPr>
          <p:cNvSpPr>
            <a:spLocks noGrp="1"/>
          </p:cNvSpPr>
          <p:nvPr>
            <p:ph type="sldNum" sz="quarter" idx="12"/>
          </p:nvPr>
        </p:nvSpPr>
        <p:spPr/>
        <p:txBody>
          <a:bodyPr/>
          <a:lstStyle/>
          <a:p>
            <a:fld id="{37B5496D-DAA3-D042-83A2-A7B34AA8F526}" type="slidenum">
              <a:rPr lang="en-US" smtClean="0"/>
              <a:t>71</a:t>
            </a:fld>
            <a:endParaRPr lang="en-US" dirty="0"/>
          </a:p>
        </p:txBody>
      </p:sp>
      <p:pic>
        <p:nvPicPr>
          <p:cNvPr id="12" name="Picture 11">
            <a:extLst>
              <a:ext uri="{FF2B5EF4-FFF2-40B4-BE49-F238E27FC236}">
                <a16:creationId xmlns:a16="http://schemas.microsoft.com/office/drawing/2014/main" id="{C48DABEA-06D2-D043-8D66-2929290ABE15}"/>
              </a:ext>
            </a:extLst>
          </p:cNvPr>
          <p:cNvPicPr>
            <a:picLocks noChangeAspect="1"/>
          </p:cNvPicPr>
          <p:nvPr/>
        </p:nvPicPr>
        <p:blipFill>
          <a:blip r:embed="rId3"/>
          <a:stretch>
            <a:fillRect/>
          </a:stretch>
        </p:blipFill>
        <p:spPr>
          <a:xfrm>
            <a:off x="4232727" y="1677785"/>
            <a:ext cx="7353300" cy="4838700"/>
          </a:xfrm>
          <a:prstGeom prst="rect">
            <a:avLst/>
          </a:prstGeom>
        </p:spPr>
      </p:pic>
      <p:pic>
        <p:nvPicPr>
          <p:cNvPr id="18" name="Picture 17">
            <a:extLst>
              <a:ext uri="{FF2B5EF4-FFF2-40B4-BE49-F238E27FC236}">
                <a16:creationId xmlns:a16="http://schemas.microsoft.com/office/drawing/2014/main" id="{11C74A9B-40F4-7D4E-BAA9-9395803E1425}"/>
              </a:ext>
            </a:extLst>
          </p:cNvPr>
          <p:cNvPicPr>
            <a:picLocks noChangeAspect="1"/>
          </p:cNvPicPr>
          <p:nvPr/>
        </p:nvPicPr>
        <p:blipFill>
          <a:blip r:embed="rId4"/>
          <a:stretch>
            <a:fillRect/>
          </a:stretch>
        </p:blipFill>
        <p:spPr>
          <a:xfrm>
            <a:off x="4232727" y="1677785"/>
            <a:ext cx="7353300" cy="4838700"/>
          </a:xfrm>
          <a:prstGeom prst="rect">
            <a:avLst/>
          </a:prstGeom>
        </p:spPr>
      </p:pic>
      <p:pic>
        <p:nvPicPr>
          <p:cNvPr id="20" name="Picture 19">
            <a:extLst>
              <a:ext uri="{FF2B5EF4-FFF2-40B4-BE49-F238E27FC236}">
                <a16:creationId xmlns:a16="http://schemas.microsoft.com/office/drawing/2014/main" id="{6809D02D-6C15-EA4E-8E0F-C9FFE4949700}"/>
              </a:ext>
            </a:extLst>
          </p:cNvPr>
          <p:cNvPicPr>
            <a:picLocks noChangeAspect="1"/>
          </p:cNvPicPr>
          <p:nvPr/>
        </p:nvPicPr>
        <p:blipFill>
          <a:blip r:embed="rId5"/>
          <a:stretch>
            <a:fillRect/>
          </a:stretch>
        </p:blipFill>
        <p:spPr>
          <a:xfrm>
            <a:off x="4232727" y="1677785"/>
            <a:ext cx="7353300" cy="4838700"/>
          </a:xfrm>
          <a:prstGeom prst="rect">
            <a:avLst/>
          </a:prstGeom>
        </p:spPr>
      </p:pic>
      <p:pic>
        <p:nvPicPr>
          <p:cNvPr id="22" name="Picture 21">
            <a:extLst>
              <a:ext uri="{FF2B5EF4-FFF2-40B4-BE49-F238E27FC236}">
                <a16:creationId xmlns:a16="http://schemas.microsoft.com/office/drawing/2014/main" id="{E2AC79A7-FFBC-6948-A109-34B9851A967D}"/>
              </a:ext>
            </a:extLst>
          </p:cNvPr>
          <p:cNvPicPr>
            <a:picLocks noChangeAspect="1"/>
          </p:cNvPicPr>
          <p:nvPr/>
        </p:nvPicPr>
        <p:blipFill>
          <a:blip r:embed="rId6"/>
          <a:stretch>
            <a:fillRect/>
          </a:stretch>
        </p:blipFill>
        <p:spPr>
          <a:xfrm>
            <a:off x="4232727" y="1677785"/>
            <a:ext cx="7353300" cy="4838700"/>
          </a:xfrm>
          <a:prstGeom prst="rect">
            <a:avLst/>
          </a:prstGeom>
        </p:spPr>
      </p:pic>
      <p:sp>
        <p:nvSpPr>
          <p:cNvPr id="23" name="Content Placeholder 2">
            <a:extLst>
              <a:ext uri="{FF2B5EF4-FFF2-40B4-BE49-F238E27FC236}">
                <a16:creationId xmlns:a16="http://schemas.microsoft.com/office/drawing/2014/main" id="{71A32B30-0290-6047-811C-F451419A7C76}"/>
              </a:ext>
            </a:extLst>
          </p:cNvPr>
          <p:cNvSpPr>
            <a:spLocks noGrp="1"/>
          </p:cNvSpPr>
          <p:nvPr>
            <p:ph idx="1"/>
          </p:nvPr>
        </p:nvSpPr>
        <p:spPr>
          <a:xfrm>
            <a:off x="838200" y="1825625"/>
            <a:ext cx="3516086" cy="4351338"/>
          </a:xfrm>
        </p:spPr>
        <p:txBody>
          <a:bodyPr>
            <a:normAutofit/>
          </a:bodyPr>
          <a:lstStyle/>
          <a:p>
            <a:pPr marL="0" indent="0">
              <a:spcBef>
                <a:spcPts val="0"/>
              </a:spcBef>
              <a:buNone/>
            </a:pPr>
            <a:r>
              <a:rPr lang="en-US" dirty="0"/>
              <a:t>Motivation:</a:t>
            </a:r>
          </a:p>
          <a:p>
            <a:pPr>
              <a:spcBef>
                <a:spcPts val="0"/>
              </a:spcBef>
            </a:pPr>
            <a:r>
              <a:rPr lang="en-US" dirty="0"/>
              <a:t>Scale down data size</a:t>
            </a:r>
          </a:p>
          <a:p>
            <a:pPr>
              <a:spcBef>
                <a:spcPts val="0"/>
              </a:spcBef>
            </a:pPr>
            <a:r>
              <a:rPr lang="en-US" dirty="0"/>
              <a:t>Iterate quickly on small data sets</a:t>
            </a:r>
          </a:p>
          <a:p>
            <a:pPr>
              <a:spcBef>
                <a:spcPts val="0"/>
              </a:spcBef>
            </a:pPr>
            <a:r>
              <a:rPr lang="en-US" dirty="0"/>
              <a:t>As models begin to work, scale up!</a:t>
            </a:r>
          </a:p>
          <a:p>
            <a:pPr>
              <a:spcBef>
                <a:spcPts val="0"/>
              </a:spcBef>
            </a:pPr>
            <a:endParaRPr lang="en-US" dirty="0"/>
          </a:p>
          <a:p>
            <a:pPr>
              <a:spcBef>
                <a:spcPts val="0"/>
              </a:spcBef>
            </a:pPr>
            <a:r>
              <a:rPr lang="en-US" dirty="0"/>
              <a:t>WORK HERE!</a:t>
            </a:r>
          </a:p>
        </p:txBody>
      </p:sp>
      <p:cxnSp>
        <p:nvCxnSpPr>
          <p:cNvPr id="24" name="Straight Arrow Connector 23">
            <a:extLst>
              <a:ext uri="{FF2B5EF4-FFF2-40B4-BE49-F238E27FC236}">
                <a16:creationId xmlns:a16="http://schemas.microsoft.com/office/drawing/2014/main" id="{01224D98-F385-C24B-8353-1594958648EF}"/>
              </a:ext>
            </a:extLst>
          </p:cNvPr>
          <p:cNvCxnSpPr>
            <a:cxnSpLocks/>
          </p:cNvCxnSpPr>
          <p:nvPr/>
        </p:nvCxnSpPr>
        <p:spPr>
          <a:xfrm>
            <a:off x="3149600" y="4731658"/>
            <a:ext cx="4078514" cy="93071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854166-9441-AF4F-B436-E5FBC7206507}"/>
              </a:ext>
            </a:extLst>
          </p:cNvPr>
          <p:cNvCxnSpPr/>
          <p:nvPr/>
        </p:nvCxnSpPr>
        <p:spPr>
          <a:xfrm>
            <a:off x="7228114" y="5842232"/>
            <a:ext cx="972458" cy="0"/>
          </a:xfrm>
          <a:prstGeom prst="line">
            <a:avLst/>
          </a:prstGeom>
          <a:ln w="5715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6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1E4B-B9C6-1A46-A9B8-DE528BCCB0C2}"/>
              </a:ext>
            </a:extLst>
          </p:cNvPr>
          <p:cNvSpPr>
            <a:spLocks noGrp="1"/>
          </p:cNvSpPr>
          <p:nvPr>
            <p:ph type="title"/>
          </p:nvPr>
        </p:nvSpPr>
        <p:spPr/>
        <p:txBody>
          <a:bodyPr/>
          <a:lstStyle/>
          <a:p>
            <a:r>
              <a:rPr lang="en-US" dirty="0"/>
              <a:t>Image Classification: Small Data Challenges</a:t>
            </a:r>
          </a:p>
        </p:txBody>
      </p:sp>
      <p:sp>
        <p:nvSpPr>
          <p:cNvPr id="4" name="Slide Number Placeholder 3">
            <a:extLst>
              <a:ext uri="{FF2B5EF4-FFF2-40B4-BE49-F238E27FC236}">
                <a16:creationId xmlns:a16="http://schemas.microsoft.com/office/drawing/2014/main" id="{580D5C65-BA47-1947-A88E-FF5FDE8D0935}"/>
              </a:ext>
            </a:extLst>
          </p:cNvPr>
          <p:cNvSpPr>
            <a:spLocks noGrp="1"/>
          </p:cNvSpPr>
          <p:nvPr>
            <p:ph type="sldNum" sz="quarter" idx="12"/>
          </p:nvPr>
        </p:nvSpPr>
        <p:spPr/>
        <p:txBody>
          <a:bodyPr/>
          <a:lstStyle/>
          <a:p>
            <a:fld id="{37B5496D-DAA3-D042-83A2-A7B34AA8F526}" type="slidenum">
              <a:rPr lang="en-US" smtClean="0"/>
              <a:t>72</a:t>
            </a:fld>
            <a:endParaRPr lang="en-US" dirty="0"/>
          </a:p>
        </p:txBody>
      </p:sp>
      <p:pic>
        <p:nvPicPr>
          <p:cNvPr id="22" name="Picture 21">
            <a:extLst>
              <a:ext uri="{FF2B5EF4-FFF2-40B4-BE49-F238E27FC236}">
                <a16:creationId xmlns:a16="http://schemas.microsoft.com/office/drawing/2014/main" id="{E2AC79A7-FFBC-6948-A109-34B9851A967D}"/>
              </a:ext>
            </a:extLst>
          </p:cNvPr>
          <p:cNvPicPr>
            <a:picLocks noChangeAspect="1"/>
          </p:cNvPicPr>
          <p:nvPr/>
        </p:nvPicPr>
        <p:blipFill>
          <a:blip r:embed="rId2"/>
          <a:stretch>
            <a:fillRect/>
          </a:stretch>
        </p:blipFill>
        <p:spPr>
          <a:xfrm>
            <a:off x="4232727" y="1677785"/>
            <a:ext cx="7353300" cy="4838700"/>
          </a:xfrm>
          <a:prstGeom prst="rect">
            <a:avLst/>
          </a:prstGeom>
        </p:spPr>
      </p:pic>
      <p:sp>
        <p:nvSpPr>
          <p:cNvPr id="10" name="Content Placeholder 2">
            <a:extLst>
              <a:ext uri="{FF2B5EF4-FFF2-40B4-BE49-F238E27FC236}">
                <a16:creationId xmlns:a16="http://schemas.microsoft.com/office/drawing/2014/main" id="{69F7B24C-68BC-9B4F-9522-FBF7DEEF8610}"/>
              </a:ext>
            </a:extLst>
          </p:cNvPr>
          <p:cNvSpPr>
            <a:spLocks noGrp="1"/>
          </p:cNvSpPr>
          <p:nvPr>
            <p:ph idx="1"/>
          </p:nvPr>
        </p:nvSpPr>
        <p:spPr>
          <a:xfrm>
            <a:off x="838200" y="1825625"/>
            <a:ext cx="3516086" cy="4351338"/>
          </a:xfrm>
        </p:spPr>
        <p:txBody>
          <a:bodyPr>
            <a:normAutofit/>
          </a:bodyPr>
          <a:lstStyle/>
          <a:p>
            <a:pPr marL="0" indent="0">
              <a:spcBef>
                <a:spcPts val="0"/>
              </a:spcBef>
              <a:buNone/>
            </a:pPr>
            <a:r>
              <a:rPr lang="en-US" dirty="0"/>
              <a:t>Decrease dataset size</a:t>
            </a:r>
          </a:p>
          <a:p>
            <a:pPr marL="0" indent="0">
              <a:spcBef>
                <a:spcPts val="0"/>
              </a:spcBef>
              <a:buNone/>
            </a:pPr>
            <a:r>
              <a:rPr lang="en-US" dirty="0"/>
              <a:t>Decrease model size</a:t>
            </a:r>
          </a:p>
          <a:p>
            <a:pPr marL="0" indent="0">
              <a:spcBef>
                <a:spcPts val="0"/>
              </a:spcBef>
              <a:buNone/>
            </a:pPr>
            <a:r>
              <a:rPr lang="en-US" dirty="0"/>
              <a:t>Everything else fixed</a:t>
            </a:r>
          </a:p>
          <a:p>
            <a:r>
              <a:rPr lang="en-US" dirty="0"/>
              <a:t>“Small-data gap”</a:t>
            </a:r>
          </a:p>
          <a:p>
            <a:r>
              <a:rPr lang="en-US" dirty="0"/>
              <a:t>Why?</a:t>
            </a:r>
          </a:p>
        </p:txBody>
      </p:sp>
      <p:cxnSp>
        <p:nvCxnSpPr>
          <p:cNvPr id="6" name="Straight Arrow Connector 5">
            <a:extLst>
              <a:ext uri="{FF2B5EF4-FFF2-40B4-BE49-F238E27FC236}">
                <a16:creationId xmlns:a16="http://schemas.microsoft.com/office/drawing/2014/main" id="{A21B4B9B-DFEA-ED46-BDAF-D352DB11D625}"/>
              </a:ext>
            </a:extLst>
          </p:cNvPr>
          <p:cNvCxnSpPr/>
          <p:nvPr/>
        </p:nvCxnSpPr>
        <p:spPr>
          <a:xfrm flipV="1">
            <a:off x="3643086" y="2540000"/>
            <a:ext cx="4049485" cy="7837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60B416-1E83-B94A-A350-277B87D68288}"/>
              </a:ext>
            </a:extLst>
          </p:cNvPr>
          <p:cNvCxnSpPr/>
          <p:nvPr/>
        </p:nvCxnSpPr>
        <p:spPr>
          <a:xfrm>
            <a:off x="7837716" y="2191659"/>
            <a:ext cx="0" cy="731520"/>
          </a:xfrm>
          <a:prstGeom prst="straightConnector1">
            <a:avLst/>
          </a:prstGeom>
          <a:ln w="571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3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1E4B-B9C6-1A46-A9B8-DE528BCCB0C2}"/>
              </a:ext>
            </a:extLst>
          </p:cNvPr>
          <p:cNvSpPr>
            <a:spLocks noGrp="1"/>
          </p:cNvSpPr>
          <p:nvPr>
            <p:ph type="title"/>
          </p:nvPr>
        </p:nvSpPr>
        <p:spPr/>
        <p:txBody>
          <a:bodyPr/>
          <a:lstStyle/>
          <a:p>
            <a:r>
              <a:rPr lang="en-US" dirty="0"/>
              <a:t>Image Classification: Small Data Challenges</a:t>
            </a:r>
          </a:p>
        </p:txBody>
      </p:sp>
      <p:sp>
        <p:nvSpPr>
          <p:cNvPr id="4" name="Slide Number Placeholder 3">
            <a:extLst>
              <a:ext uri="{FF2B5EF4-FFF2-40B4-BE49-F238E27FC236}">
                <a16:creationId xmlns:a16="http://schemas.microsoft.com/office/drawing/2014/main" id="{580D5C65-BA47-1947-A88E-FF5FDE8D0935}"/>
              </a:ext>
            </a:extLst>
          </p:cNvPr>
          <p:cNvSpPr>
            <a:spLocks noGrp="1"/>
          </p:cNvSpPr>
          <p:nvPr>
            <p:ph type="sldNum" sz="quarter" idx="12"/>
          </p:nvPr>
        </p:nvSpPr>
        <p:spPr/>
        <p:txBody>
          <a:bodyPr/>
          <a:lstStyle/>
          <a:p>
            <a:fld id="{37B5496D-DAA3-D042-83A2-A7B34AA8F526}" type="slidenum">
              <a:rPr lang="en-US" smtClean="0"/>
              <a:t>73</a:t>
            </a:fld>
            <a:endParaRPr lang="en-US" dirty="0"/>
          </a:p>
        </p:txBody>
      </p:sp>
      <p:pic>
        <p:nvPicPr>
          <p:cNvPr id="22" name="Picture 21">
            <a:extLst>
              <a:ext uri="{FF2B5EF4-FFF2-40B4-BE49-F238E27FC236}">
                <a16:creationId xmlns:a16="http://schemas.microsoft.com/office/drawing/2014/main" id="{E2AC79A7-FFBC-6948-A109-34B9851A967D}"/>
              </a:ext>
            </a:extLst>
          </p:cNvPr>
          <p:cNvPicPr>
            <a:picLocks noChangeAspect="1"/>
          </p:cNvPicPr>
          <p:nvPr/>
        </p:nvPicPr>
        <p:blipFill>
          <a:blip r:embed="rId2"/>
          <a:srcRect/>
          <a:stretch/>
        </p:blipFill>
        <p:spPr>
          <a:xfrm>
            <a:off x="4232727" y="1681956"/>
            <a:ext cx="7353300" cy="4830357"/>
          </a:xfrm>
          <a:prstGeom prst="rect">
            <a:avLst/>
          </a:prstGeom>
        </p:spPr>
      </p:pic>
      <p:sp>
        <p:nvSpPr>
          <p:cNvPr id="10" name="Content Placeholder 2">
            <a:extLst>
              <a:ext uri="{FF2B5EF4-FFF2-40B4-BE49-F238E27FC236}">
                <a16:creationId xmlns:a16="http://schemas.microsoft.com/office/drawing/2014/main" id="{69F7B24C-68BC-9B4F-9522-FBF7DEEF8610}"/>
              </a:ext>
            </a:extLst>
          </p:cNvPr>
          <p:cNvSpPr>
            <a:spLocks noGrp="1"/>
          </p:cNvSpPr>
          <p:nvPr>
            <p:ph idx="1"/>
          </p:nvPr>
        </p:nvSpPr>
        <p:spPr>
          <a:xfrm>
            <a:off x="838200" y="1825625"/>
            <a:ext cx="3516086" cy="4351338"/>
          </a:xfrm>
        </p:spPr>
        <p:txBody>
          <a:bodyPr>
            <a:normAutofit/>
          </a:bodyPr>
          <a:lstStyle/>
          <a:p>
            <a:pPr marL="0" indent="0">
              <a:spcBef>
                <a:spcPts val="0"/>
              </a:spcBef>
              <a:buNone/>
            </a:pPr>
            <a:r>
              <a:rPr lang="en-US" dirty="0"/>
              <a:t>Batch size too large</a:t>
            </a:r>
          </a:p>
          <a:p>
            <a:pPr>
              <a:spcBef>
                <a:spcPts val="0"/>
              </a:spcBef>
            </a:pPr>
            <a:r>
              <a:rPr lang="en-US" dirty="0"/>
              <a:t>Small models have “lumpy” error surfaces</a:t>
            </a:r>
          </a:p>
          <a:p>
            <a:pPr>
              <a:spcBef>
                <a:spcPts val="0"/>
              </a:spcBef>
            </a:pPr>
            <a:r>
              <a:rPr lang="en-US" dirty="0"/>
              <a:t>Large batch gradient average does more harm than good</a:t>
            </a:r>
          </a:p>
          <a:p>
            <a:pPr>
              <a:spcBef>
                <a:spcPts val="0"/>
              </a:spcBef>
            </a:pPr>
            <a:r>
              <a:rPr lang="en-US" dirty="0"/>
              <a:t>Batch size can grow ~linearly with dataset size</a:t>
            </a:r>
          </a:p>
        </p:txBody>
      </p:sp>
      <p:cxnSp>
        <p:nvCxnSpPr>
          <p:cNvPr id="9" name="Straight Arrow Connector 8">
            <a:extLst>
              <a:ext uri="{FF2B5EF4-FFF2-40B4-BE49-F238E27FC236}">
                <a16:creationId xmlns:a16="http://schemas.microsoft.com/office/drawing/2014/main" id="{B819BF68-C047-0A4A-BFCA-08227F8606B8}"/>
              </a:ext>
            </a:extLst>
          </p:cNvPr>
          <p:cNvCxnSpPr/>
          <p:nvPr/>
        </p:nvCxnSpPr>
        <p:spPr>
          <a:xfrm>
            <a:off x="7837716" y="2191659"/>
            <a:ext cx="0" cy="73152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2B7322-929D-C140-B15F-A01DF3B9AA3A}"/>
              </a:ext>
            </a:extLst>
          </p:cNvPr>
          <p:cNvSpPr txBox="1"/>
          <p:nvPr/>
        </p:nvSpPr>
        <p:spPr>
          <a:xfrm>
            <a:off x="4895434" y="5136998"/>
            <a:ext cx="6249529" cy="646331"/>
          </a:xfrm>
          <a:prstGeom prst="rect">
            <a:avLst/>
          </a:prstGeom>
          <a:noFill/>
        </p:spPr>
        <p:txBody>
          <a:bodyPr wrap="square" rtlCol="0">
            <a:spAutoFit/>
          </a:bodyPr>
          <a:lstStyle/>
          <a:p>
            <a:pPr algn="r"/>
            <a:r>
              <a:rPr lang="en-US" dirty="0"/>
              <a:t>Smith and Le, </a:t>
            </a:r>
            <a:r>
              <a:rPr lang="en-US" i="1" dirty="0"/>
              <a:t>A Bayesian Perspective on Generalization and Stochastic Gradient Descent</a:t>
            </a:r>
            <a:r>
              <a:rPr lang="en-US" dirty="0"/>
              <a:t>, </a:t>
            </a:r>
            <a:r>
              <a:rPr lang="en-US" dirty="0">
                <a:hlinkClick r:id="rId3"/>
              </a:rPr>
              <a:t>https://arxiv.org/abs/1710.06451</a:t>
            </a:r>
            <a:endParaRPr lang="en-US" dirty="0"/>
          </a:p>
        </p:txBody>
      </p:sp>
    </p:spTree>
    <p:extLst>
      <p:ext uri="{BB962C8B-B14F-4D97-AF65-F5344CB8AC3E}">
        <p14:creationId xmlns:p14="http://schemas.microsoft.com/office/powerpoint/2010/main" val="43742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576A-47A4-674F-9329-BF787928F893}"/>
              </a:ext>
            </a:extLst>
          </p:cNvPr>
          <p:cNvSpPr>
            <a:spLocks noGrp="1"/>
          </p:cNvSpPr>
          <p:nvPr>
            <p:ph type="title"/>
          </p:nvPr>
        </p:nvSpPr>
        <p:spPr/>
        <p:txBody>
          <a:bodyPr/>
          <a:lstStyle/>
          <a:p>
            <a:r>
              <a:rPr lang="en-US" dirty="0"/>
              <a:t>Preview of Results</a:t>
            </a:r>
          </a:p>
        </p:txBody>
      </p:sp>
      <p:sp>
        <p:nvSpPr>
          <p:cNvPr id="3" name="Content Placeholder 2">
            <a:extLst>
              <a:ext uri="{FF2B5EF4-FFF2-40B4-BE49-F238E27FC236}">
                <a16:creationId xmlns:a16="http://schemas.microsoft.com/office/drawing/2014/main" id="{14BC7245-B253-6E43-9F85-C3DA92366DA7}"/>
              </a:ext>
            </a:extLst>
          </p:cNvPr>
          <p:cNvSpPr>
            <a:spLocks noGrp="1"/>
          </p:cNvSpPr>
          <p:nvPr>
            <p:ph idx="1"/>
          </p:nvPr>
        </p:nvSpPr>
        <p:spPr>
          <a:xfrm>
            <a:off x="6952343" y="1393371"/>
            <a:ext cx="4633686" cy="4698998"/>
          </a:xfrm>
        </p:spPr>
        <p:txBody>
          <a:bodyPr>
            <a:normAutofit lnSpcReduction="10000"/>
          </a:bodyPr>
          <a:lstStyle/>
          <a:p>
            <a:pPr marL="0" indent="0">
              <a:buNone/>
            </a:pPr>
            <a:r>
              <a:rPr lang="en-US" dirty="0"/>
              <a:t>Learning curves have 3 phases</a:t>
            </a:r>
          </a:p>
          <a:p>
            <a:r>
              <a:rPr lang="en-US" dirty="0"/>
              <a:t>Best-guessing (small data)</a:t>
            </a:r>
          </a:p>
          <a:p>
            <a:r>
              <a:rPr lang="en-US" dirty="0"/>
              <a:t>Power-law improvements</a:t>
            </a:r>
          </a:p>
          <a:p>
            <a:r>
              <a:rPr lang="en-US" dirty="0"/>
              <a:t>Irreducible error</a:t>
            </a:r>
          </a:p>
          <a:p>
            <a:pPr marL="0" indent="0">
              <a:buNone/>
            </a:pPr>
            <a:endParaRPr lang="en-US" sz="1200" dirty="0"/>
          </a:p>
          <a:p>
            <a:pPr marL="0" indent="0">
              <a:buNone/>
            </a:pPr>
            <a:r>
              <a:rPr lang="en-US" dirty="0"/>
              <a:t>However</a:t>
            </a:r>
            <a:r>
              <a:rPr lang="mr-IN" dirty="0"/>
              <a:t>…</a:t>
            </a:r>
            <a:endParaRPr lang="en-US" dirty="0"/>
          </a:p>
          <a:p>
            <a:r>
              <a:rPr lang="en-US" dirty="0"/>
              <a:t>Empirical prediction</a:t>
            </a:r>
          </a:p>
          <a:p>
            <a:pPr marL="0" indent="0">
              <a:buNone/>
            </a:pPr>
            <a:endParaRPr lang="en-US" sz="1200" dirty="0"/>
          </a:p>
          <a:p>
            <a:pPr marL="0" indent="0">
              <a:buNone/>
            </a:pPr>
            <a:r>
              <a:rPr lang="en-US" b="1" dirty="0"/>
              <a:t>Indicates “difficulty” to improve deep learning accuracy </a:t>
            </a:r>
          </a:p>
          <a:p>
            <a:pPr marL="0" indent="0">
              <a:buNone/>
            </a:pPr>
            <a:endParaRPr lang="en-US" dirty="0"/>
          </a:p>
        </p:txBody>
      </p:sp>
      <p:sp>
        <p:nvSpPr>
          <p:cNvPr id="4" name="Slide Number Placeholder 3">
            <a:extLst>
              <a:ext uri="{FF2B5EF4-FFF2-40B4-BE49-F238E27FC236}">
                <a16:creationId xmlns:a16="http://schemas.microsoft.com/office/drawing/2014/main" id="{B99AA58C-4C71-4A4F-9829-79BDE31B48FD}"/>
              </a:ext>
            </a:extLst>
          </p:cNvPr>
          <p:cNvSpPr>
            <a:spLocks noGrp="1"/>
          </p:cNvSpPr>
          <p:nvPr>
            <p:ph type="sldNum" sz="quarter" idx="12"/>
          </p:nvPr>
        </p:nvSpPr>
        <p:spPr/>
        <p:txBody>
          <a:bodyPr/>
          <a:lstStyle/>
          <a:p>
            <a:fld id="{37B5496D-DAA3-D042-83A2-A7B34AA8F526}" type="slidenum">
              <a:rPr lang="en-US" smtClean="0"/>
              <a:t>8</a:t>
            </a:fld>
            <a:endParaRPr lang="en-US" dirty="0"/>
          </a:p>
        </p:txBody>
      </p:sp>
      <p:pic>
        <p:nvPicPr>
          <p:cNvPr id="5" name="Picture 4">
            <a:extLst>
              <a:ext uri="{FF2B5EF4-FFF2-40B4-BE49-F238E27FC236}">
                <a16:creationId xmlns:a16="http://schemas.microsoft.com/office/drawing/2014/main" id="{1F03AD6E-126D-CF43-BB14-53604332E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35" y="765631"/>
            <a:ext cx="6985000" cy="5238750"/>
          </a:xfrm>
          <a:prstGeom prst="rect">
            <a:avLst/>
          </a:prstGeom>
        </p:spPr>
      </p:pic>
      <p:sp>
        <p:nvSpPr>
          <p:cNvPr id="6" name="TextBox 5">
            <a:extLst>
              <a:ext uri="{FF2B5EF4-FFF2-40B4-BE49-F238E27FC236}">
                <a16:creationId xmlns:a16="http://schemas.microsoft.com/office/drawing/2014/main" id="{B37CE459-FD90-FC4E-A91D-25D28A371AD8}"/>
              </a:ext>
            </a:extLst>
          </p:cNvPr>
          <p:cNvSpPr txBox="1"/>
          <p:nvPr/>
        </p:nvSpPr>
        <p:spPr>
          <a:xfrm>
            <a:off x="3484077" y="5981257"/>
            <a:ext cx="5605332" cy="646331"/>
          </a:xfrm>
          <a:prstGeom prst="rect">
            <a:avLst/>
          </a:prstGeom>
          <a:noFill/>
        </p:spPr>
        <p:txBody>
          <a:bodyPr wrap="square" rtlCol="0">
            <a:spAutoFit/>
          </a:bodyPr>
          <a:lstStyle/>
          <a:p>
            <a:r>
              <a:rPr lang="en-US" dirty="0"/>
              <a:t>Hestness et al., Deep Learning Scaling is Predictable, Empirically, </a:t>
            </a:r>
            <a:r>
              <a:rPr lang="en-US" dirty="0" err="1"/>
              <a:t>ArXiv</a:t>
            </a:r>
            <a:r>
              <a:rPr lang="en-US" dirty="0"/>
              <a:t> 2017, </a:t>
            </a:r>
            <a:r>
              <a:rPr lang="en-US" dirty="0">
                <a:hlinkClick r:id="rId3"/>
              </a:rPr>
              <a:t>https://arxiv.org/abs/1712.00409</a:t>
            </a:r>
            <a:endParaRPr lang="en-US" dirty="0"/>
          </a:p>
        </p:txBody>
      </p:sp>
    </p:spTree>
    <p:extLst>
      <p:ext uri="{BB962C8B-B14F-4D97-AF65-F5344CB8AC3E}">
        <p14:creationId xmlns:p14="http://schemas.microsoft.com/office/powerpoint/2010/main" val="5239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How should accuracy scale with data?</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B0EE5EA-5875-9744-BAC4-2C309DD64AB8}"/>
                  </a:ext>
                </a:extLst>
              </p:cNvPr>
              <p:cNvSpPr>
                <a:spLocks noGrp="1"/>
              </p:cNvSpPr>
              <p:nvPr>
                <p:ph idx="1"/>
              </p:nvPr>
            </p:nvSpPr>
            <p:spPr/>
            <p:txBody>
              <a:bodyPr>
                <a:normAutofit lnSpcReduction="10000"/>
              </a:bodyPr>
              <a:lstStyle/>
              <a:p>
                <a:pPr marL="0" indent="0">
                  <a:buNone/>
                </a:pPr>
                <a:r>
                  <a:rPr lang="en-US" dirty="0"/>
                  <a:t>Theory</a:t>
                </a:r>
                <a:r>
                  <a:rPr lang="en-US" b="1" dirty="0"/>
                  <a:t>*</a:t>
                </a:r>
                <a:r>
                  <a:rPr lang="en-US" dirty="0"/>
                  <a:t> predicts power-law error reduction</a:t>
                </a:r>
              </a:p>
              <a:p>
                <a:pPr marL="0" indent="0">
                  <a:buNone/>
                </a:pPr>
                <a:endParaRPr lang="en-US" dirty="0"/>
              </a:p>
              <a:p>
                <a:pPr marL="0" indent="0">
                  <a:buNone/>
                </a:pPr>
                <a:endParaRPr lang="en-US" dirty="0"/>
              </a:p>
              <a:p>
                <a:pPr marL="0" indent="0">
                  <a:buNone/>
                </a:pPr>
                <a:endParaRPr lang="en-US" dirty="0"/>
              </a:p>
              <a:p>
                <a14:m>
                  <m:oMath xmlns:m="http://schemas.openxmlformats.org/officeDocument/2006/math">
                    <m:r>
                      <a:rPr lang="en-US" b="0" i="1" smtClean="0">
                        <a:latin typeface="Cambria Math" panose="02040503050406030204" pitchFamily="18" charset="0"/>
                      </a:rPr>
                      <m:t>𝑚</m:t>
                    </m:r>
                  </m:oMath>
                </a14:m>
                <a:r>
                  <a:rPr lang="en-US" dirty="0"/>
                  <a:t> is the number of training samples</a:t>
                </a:r>
              </a:p>
              <a:p>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𝛾</m:t>
                    </m:r>
                  </m:oMath>
                </a14:m>
                <a:r>
                  <a:rPr lang="en-US" dirty="0"/>
                  <a:t> are constants related to the problem</a:t>
                </a:r>
                <a:endParaRPr lang="en-US" b="1" i="1" dirty="0"/>
              </a:p>
              <a:p>
                <a14:m>
                  <m:oMath xmlns:m="http://schemas.openxmlformats.org/officeDocument/2006/math">
                    <m:r>
                      <a:rPr lang="en-US" i="1" smtClean="0">
                        <a:latin typeface="Cambria Math" panose="02040503050406030204" pitchFamily="18" charset="0"/>
                        <a:ea typeface="Cambria Math" panose="02040503050406030204" pitchFamily="18" charset="0"/>
                      </a:rPr>
                      <m:t>𝛽</m:t>
                    </m:r>
                  </m:oMath>
                </a14:m>
                <a:r>
                  <a:rPr lang="en-US" dirty="0"/>
                  <a:t> is usually -0.5</a:t>
                </a:r>
              </a:p>
              <a:p>
                <a:pPr marL="0" indent="0">
                  <a:buNone/>
                </a:pPr>
                <a:endParaRPr lang="en-US" sz="1600" b="1" i="1" dirty="0"/>
              </a:p>
              <a:p>
                <a:pPr marL="0" indent="0">
                  <a:buNone/>
                </a:pPr>
                <a:r>
                  <a:rPr lang="en-US" sz="1400" b="1" dirty="0"/>
                  <a:t>*</a:t>
                </a:r>
                <a:r>
                  <a:rPr lang="en-US" sz="1400" dirty="0"/>
                  <a:t> Haussler (1988), </a:t>
                </a:r>
                <a:r>
                  <a:rPr lang="en-US" sz="1400" dirty="0" err="1"/>
                  <a:t>Ehrenfeucht</a:t>
                </a:r>
                <a:r>
                  <a:rPr lang="en-US" sz="1400" dirty="0"/>
                  <a:t> et al. (1989), Blumer et al. (1989), Amari et al. (1992), Amari (1993), </a:t>
                </a:r>
                <a:r>
                  <a:rPr lang="en-US" sz="1400" dirty="0" err="1"/>
                  <a:t>Györgyi</a:t>
                </a:r>
                <a:r>
                  <a:rPr lang="en-US" sz="1400" dirty="0"/>
                  <a:t> and </a:t>
                </a:r>
                <a:r>
                  <a:rPr lang="en-US" sz="1400" dirty="0" err="1"/>
                  <a:t>Tishby</a:t>
                </a:r>
                <a:r>
                  <a:rPr lang="en-US" sz="1400" dirty="0"/>
                  <a:t> (1990), Seung et al. (1992), </a:t>
                </a:r>
                <a:r>
                  <a:rPr lang="en-US" sz="1400" dirty="0" err="1"/>
                  <a:t>Schwarze</a:t>
                </a:r>
                <a:r>
                  <a:rPr lang="en-US" sz="1400" dirty="0"/>
                  <a:t> and Hertz (1993), </a:t>
                </a:r>
                <a:r>
                  <a:rPr lang="en-US" sz="1400" dirty="0" err="1"/>
                  <a:t>Amariand</a:t>
                </a:r>
                <a:r>
                  <a:rPr lang="en-US" sz="1400" dirty="0"/>
                  <a:t> Murata (1993), Haussler et al. (1996), </a:t>
                </a:r>
                <a:r>
                  <a:rPr lang="en-US" sz="1400" dirty="0" err="1"/>
                  <a:t>Dziugaite</a:t>
                </a:r>
                <a:r>
                  <a:rPr lang="en-US" sz="1400" dirty="0"/>
                  <a:t> and Roy (2017), Zhou et al. (2019)</a:t>
                </a:r>
              </a:p>
              <a:p>
                <a:pPr marL="0" indent="0">
                  <a:buNone/>
                </a:pPr>
                <a:endParaRPr lang="en-US" dirty="0"/>
              </a:p>
            </p:txBody>
          </p:sp>
        </mc:Choice>
        <mc:Fallback xmlns="">
          <p:sp>
            <p:nvSpPr>
              <p:cNvPr id="4" name="Content Placeholder 3">
                <a:extLst>
                  <a:ext uri="{FF2B5EF4-FFF2-40B4-BE49-F238E27FC236}">
                    <a16:creationId xmlns:a16="http://schemas.microsoft.com/office/drawing/2014/main" id="{8B0EE5EA-5875-9744-BAC4-2C309DD64AB8}"/>
                  </a:ext>
                </a:extLst>
              </p:cNvPr>
              <p:cNvSpPr>
                <a:spLocks noGrp="1" noRot="1" noChangeAspect="1" noMove="1" noResize="1" noEditPoints="1" noAdjustHandles="1" noChangeArrowheads="1" noChangeShapeType="1" noTextEdit="1"/>
              </p:cNvSpPr>
              <p:nvPr>
                <p:ph idx="1"/>
              </p:nvPr>
            </p:nvSpPr>
            <p:spPr>
              <a:blipFill>
                <a:blip r:embed="rId3"/>
                <a:stretch>
                  <a:fillRect l="-1086" t="-3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8B51C3-D96F-0B41-B5B0-27DFF4FC099D}"/>
                  </a:ext>
                </a:extLst>
              </p:cNvPr>
              <p:cNvSpPr txBox="1"/>
              <p:nvPr/>
            </p:nvSpPr>
            <p:spPr>
              <a:xfrm>
                <a:off x="4472249" y="2660077"/>
                <a:ext cx="3457357" cy="5800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𝜀</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𝑚</m:t>
                          </m:r>
                        </m:e>
                      </m:d>
                      <m:r>
                        <a:rPr lang="en-US" sz="3600" b="0" i="1" smtClean="0">
                          <a:latin typeface="Cambria Math" panose="02040503050406030204" pitchFamily="18" charset="0"/>
                        </a:rPr>
                        <m:t>=</m:t>
                      </m:r>
                      <m:r>
                        <a:rPr lang="en-US" sz="3600" b="0" i="1" smtClean="0">
                          <a:latin typeface="Cambria Math" panose="02040503050406030204" pitchFamily="18" charset="0"/>
                        </a:rPr>
                        <m:t>𝛼</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𝑚</m:t>
                          </m:r>
                        </m:e>
                        <m:sup>
                          <m:r>
                            <a:rPr lang="en-US" sz="3600" b="0" i="1" smtClean="0">
                              <a:latin typeface="Cambria Math" panose="02040503050406030204" pitchFamily="18" charset="0"/>
                            </a:rPr>
                            <m:t>𝛽</m:t>
                          </m:r>
                        </m:sup>
                      </m:sSup>
                      <m:r>
                        <a:rPr lang="en-US" sz="3600" b="0" i="1" smtClean="0">
                          <a:latin typeface="Cambria Math" panose="02040503050406030204" pitchFamily="18" charset="0"/>
                        </a:rPr>
                        <m:t>+</m:t>
                      </m:r>
                      <m:r>
                        <a:rPr lang="en-US" sz="3600" b="0" i="1" smtClean="0">
                          <a:latin typeface="Cambria Math" panose="02040503050406030204" pitchFamily="18" charset="0"/>
                        </a:rPr>
                        <m:t>𝛾</m:t>
                      </m:r>
                    </m:oMath>
                  </m:oMathPara>
                </a14:m>
                <a:endParaRPr lang="en-US" sz="3600" dirty="0"/>
              </a:p>
            </p:txBody>
          </p:sp>
        </mc:Choice>
        <mc:Fallback xmlns="">
          <p:sp>
            <p:nvSpPr>
              <p:cNvPr id="6" name="TextBox 5">
                <a:extLst>
                  <a:ext uri="{FF2B5EF4-FFF2-40B4-BE49-F238E27FC236}">
                    <a16:creationId xmlns:a16="http://schemas.microsoft.com/office/drawing/2014/main" id="{BB8B51C3-D96F-0B41-B5B0-27DFF4FC099D}"/>
                  </a:ext>
                </a:extLst>
              </p:cNvPr>
              <p:cNvSpPr txBox="1">
                <a:spLocks noRot="1" noChangeAspect="1" noMove="1" noResize="1" noEditPoints="1" noAdjustHandles="1" noChangeArrowheads="1" noChangeShapeType="1" noTextEdit="1"/>
              </p:cNvSpPr>
              <p:nvPr/>
            </p:nvSpPr>
            <p:spPr>
              <a:xfrm>
                <a:off x="4472249" y="2660077"/>
                <a:ext cx="3457357" cy="580095"/>
              </a:xfrm>
              <a:prstGeom prst="rect">
                <a:avLst/>
              </a:prstGeom>
              <a:blipFill>
                <a:blip r:embed="rId4"/>
                <a:stretch>
                  <a:fillRect l="-1099" t="-4255" r="-2198" b="-1914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364D865D-9A6B-0342-BA6D-34E73C78AD8C}"/>
              </a:ext>
            </a:extLst>
          </p:cNvPr>
          <p:cNvSpPr>
            <a:spLocks noGrp="1"/>
          </p:cNvSpPr>
          <p:nvPr>
            <p:ph type="sldNum" sz="quarter" idx="12"/>
          </p:nvPr>
        </p:nvSpPr>
        <p:spPr/>
        <p:txBody>
          <a:bodyPr/>
          <a:lstStyle/>
          <a:p>
            <a:fld id="{37B5496D-DAA3-D042-83A2-A7B34AA8F526}" type="slidenum">
              <a:rPr lang="en-US" smtClean="0"/>
              <a:t>9</a:t>
            </a:fld>
            <a:endParaRPr lang="en-US" dirty="0"/>
          </a:p>
        </p:txBody>
      </p:sp>
    </p:spTree>
    <p:extLst>
      <p:ext uri="{BB962C8B-B14F-4D97-AF65-F5344CB8AC3E}">
        <p14:creationId xmlns:p14="http://schemas.microsoft.com/office/powerpoint/2010/main" val="30701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27645</TotalTime>
  <Words>4406</Words>
  <Application>Microsoft Macintosh PowerPoint</Application>
  <PresentationFormat>Widescreen</PresentationFormat>
  <Paragraphs>714</Paragraphs>
  <Slides>73</Slides>
  <Notes>41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Calibri Light</vt:lpstr>
      <vt:lpstr>Cambria Math</vt:lpstr>
      <vt:lpstr>Office Theme</vt:lpstr>
      <vt:lpstr>Experiments in Deep Learning Scaling: It is Predictable, Empirically</vt:lpstr>
      <vt:lpstr>About Me</vt:lpstr>
      <vt:lpstr>Overview</vt:lpstr>
      <vt:lpstr>Deep Learning Scaling is Predictable, Empirically</vt:lpstr>
      <vt:lpstr>Motivation</vt:lpstr>
      <vt:lpstr>Prior work: More data, more accuracy</vt:lpstr>
      <vt:lpstr>Hypotheses</vt:lpstr>
      <vt:lpstr>Preview of Results</vt:lpstr>
      <vt:lpstr>How should accuracy scale with data?</vt:lpstr>
      <vt:lpstr>How does accuracy scale with data?</vt:lpstr>
      <vt:lpstr>Best-fit learning curve</vt:lpstr>
      <vt:lpstr>Best-fit learning curves</vt:lpstr>
      <vt:lpstr>Best-fit learning curves</vt:lpstr>
      <vt:lpstr>Real Application Learning Curves</vt:lpstr>
      <vt:lpstr>Finding Best-fit Model Size for a Dataset</vt:lpstr>
      <vt:lpstr>Model Capacity (VC-Dimension)</vt:lpstr>
      <vt:lpstr>Best-fit Model Size for Dataset Size</vt:lpstr>
      <vt:lpstr>Computational Requirements of Deep Learning</vt:lpstr>
      <vt:lpstr>Larger Data and Models</vt:lpstr>
      <vt:lpstr>Case Study: “Just Data” Scaling</vt:lpstr>
      <vt:lpstr>Power-law Region: Now we’re scaling!</vt:lpstr>
      <vt:lpstr>Power-law Region: Now we’re scaling!</vt:lpstr>
      <vt:lpstr>Real Application “Accuracy Costs”</vt:lpstr>
      <vt:lpstr>Real Application “Training Difficulty”</vt:lpstr>
      <vt:lpstr>Learning Curves Help Us…</vt:lpstr>
      <vt:lpstr>Generalization Error</vt:lpstr>
      <vt:lpstr>Excess Risk (what we care about)</vt:lpstr>
      <vt:lpstr>Generalization Gap (what we care about)</vt:lpstr>
      <vt:lpstr>Training Error…</vt:lpstr>
      <vt:lpstr>Generalization Gap Results: General Form</vt:lpstr>
      <vt:lpstr>Some Intuition…</vt:lpstr>
      <vt:lpstr>Some Intuition…</vt:lpstr>
      <vt:lpstr>Generalization Bounds: Part I</vt:lpstr>
      <vt:lpstr>Generalization Bounds: Part II</vt:lpstr>
      <vt:lpstr>Generalization Bounds: Part III</vt:lpstr>
      <vt:lpstr>Designing and Running Further Experiments</vt:lpstr>
      <vt:lpstr>Preview of Results</vt:lpstr>
      <vt:lpstr>What affects power-law exponent?</vt:lpstr>
      <vt:lpstr>Experiment #1: Per-timestep Loss</vt:lpstr>
      <vt:lpstr>Experiment #1: Per-timestep Loss</vt:lpstr>
      <vt:lpstr>Experiment #1: Per-timestep Loss</vt:lpstr>
      <vt:lpstr>Experiment #1: Per-timestep Loss</vt:lpstr>
      <vt:lpstr>Experiment #1: Per-timestep Loss</vt:lpstr>
      <vt:lpstr>Experiment #2: N-grams vs. LSTMs</vt:lpstr>
      <vt:lpstr>Experiment #2: N-grams vs. LSTMs</vt:lpstr>
      <vt:lpstr>Experiment #3: Different Data Sets</vt:lpstr>
      <vt:lpstr>Experiment #3: Different Data Sets</vt:lpstr>
      <vt:lpstr>Experiment #3: Different Data Sets</vt:lpstr>
      <vt:lpstr>Experiment #4: Remove input features</vt:lpstr>
      <vt:lpstr>Experiment #4: Remove input features</vt:lpstr>
      <vt:lpstr>Experiment #4: Remove input features</vt:lpstr>
      <vt:lpstr>Experiment #4: Remove input features</vt:lpstr>
      <vt:lpstr>Experiment #4: Remove input features</vt:lpstr>
      <vt:lpstr>Possible Further Experiments</vt:lpstr>
      <vt:lpstr>Summary</vt:lpstr>
      <vt:lpstr>PowerPoint Presentation</vt:lpstr>
      <vt:lpstr>Backup</vt:lpstr>
      <vt:lpstr>Your Data is (Probably) Hierarchical</vt:lpstr>
      <vt:lpstr>Information Bottleneck → Hierarchy</vt:lpstr>
      <vt:lpstr>Inductive bias can be your friend</vt:lpstr>
      <vt:lpstr>Inductive Bias Affects Learning Curves!</vt:lpstr>
      <vt:lpstr>Initialization (Prior Bias)</vt:lpstr>
      <vt:lpstr>Generalization Error: State-of-the-art</vt:lpstr>
      <vt:lpstr>Brief Aside: VC-dimension Variants</vt:lpstr>
      <vt:lpstr>Brief Aside: Rademacher Complexity</vt:lpstr>
      <vt:lpstr>Refinements</vt:lpstr>
      <vt:lpstr>Generalization Bounds: Latest</vt:lpstr>
      <vt:lpstr>Compressibility is a Proxy for Capacity</vt:lpstr>
      <vt:lpstr>Small-data Challenges</vt:lpstr>
      <vt:lpstr>Small Data Prior</vt:lpstr>
      <vt:lpstr>Image Classification: Small Data Challenges</vt:lpstr>
      <vt:lpstr>Image Classification: Small Data Challenges</vt:lpstr>
      <vt:lpstr>Image Classification: Small Data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dc:title>
  <dc:creator>Joel Hestness</dc:creator>
  <cp:lastModifiedBy>Joel Hestness</cp:lastModifiedBy>
  <cp:revision>523</cp:revision>
  <dcterms:created xsi:type="dcterms:W3CDTF">2019-07-01T22:30:31Z</dcterms:created>
  <dcterms:modified xsi:type="dcterms:W3CDTF">2019-10-25T19:29:33Z</dcterms:modified>
</cp:coreProperties>
</file>