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1591" r:id="rId2"/>
    <p:sldId id="1592" r:id="rId3"/>
    <p:sldId id="1582" r:id="rId4"/>
    <p:sldId id="1583" r:id="rId5"/>
    <p:sldId id="1584" r:id="rId6"/>
    <p:sldId id="1585" r:id="rId7"/>
    <p:sldId id="1542" r:id="rId8"/>
    <p:sldId id="1543" r:id="rId9"/>
    <p:sldId id="1544" r:id="rId10"/>
    <p:sldId id="1545" r:id="rId11"/>
    <p:sldId id="1546" r:id="rId12"/>
    <p:sldId id="1547" r:id="rId13"/>
    <p:sldId id="1604" r:id="rId14"/>
    <p:sldId id="1548" r:id="rId15"/>
    <p:sldId id="1549" r:id="rId16"/>
    <p:sldId id="1550" r:id="rId17"/>
    <p:sldId id="1551" r:id="rId18"/>
    <p:sldId id="1552" r:id="rId19"/>
    <p:sldId id="1553" r:id="rId20"/>
    <p:sldId id="1554" r:id="rId21"/>
    <p:sldId id="1564" r:id="rId22"/>
    <p:sldId id="1586" r:id="rId23"/>
    <p:sldId id="1605" r:id="rId2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CCFF"/>
    <a:srgbClr val="CCECFF"/>
    <a:srgbClr val="FFFF99"/>
    <a:srgbClr val="CCFFFF"/>
    <a:srgbClr val="0066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1" autoAdjust="0"/>
    <p:restoredTop sz="94688" autoAdjust="0"/>
  </p:normalViewPr>
  <p:slideViewPr>
    <p:cSldViewPr>
      <p:cViewPr varScale="1">
        <p:scale>
          <a:sx n="90" d="100"/>
          <a:sy n="90" d="100"/>
        </p:scale>
        <p:origin x="5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DC0082F-0127-41B2-A925-F8DAB7CD2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66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DB6E3A2-3266-472E-B2EB-327798EDB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19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9ED9F-1613-4087-969D-76EFDE9A1E2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F27041A-2422-4FAC-A1E4-63EDA2F6BBA6}" type="slidenum">
              <a:rPr lang="en-US" smtClean="0">
                <a:latin typeface="Tahoma" pitchFamily="34" charset="0"/>
              </a:rPr>
              <a:pPr eaLnBrk="1" hangingPunct="1"/>
              <a:t>20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1931F-60AF-4DA6-BC92-DF98304C259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ED803-0583-403D-A1A5-1E0BC57E62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BB049-5888-4EAB-9F39-1C78E645F4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0FB40C7-58FA-4E9C-A3FD-59C1B367E177}" type="slidenum">
              <a:rPr lang="en-US" smtClean="0">
                <a:latin typeface="Tahoma" pitchFamily="34" charset="0"/>
              </a:rPr>
              <a:pPr eaLnBrk="1" hangingPunct="1"/>
              <a:t>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47BCC2-4394-47F5-BFDE-125B46A14F45}" type="slidenum">
              <a:rPr lang="en-US" smtClean="0">
                <a:latin typeface="Tahoma" pitchFamily="34" charset="0"/>
              </a:rPr>
              <a:pPr eaLnBrk="1" hangingPunct="1"/>
              <a:t>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ED803-0583-403D-A1A5-1E0BC57E627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44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6ECB41-3F42-46D2-B9D7-101B1C91E840}" type="slidenum">
              <a:rPr lang="en-US" smtClean="0">
                <a:latin typeface="Tahoma" pitchFamily="34" charset="0"/>
              </a:rPr>
              <a:pPr eaLnBrk="1" hangingPunct="1"/>
              <a:t>16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F519B3E-F8A7-4DB4-A700-DC6E30EF1391}" type="slidenum">
              <a:rPr lang="en-US" smtClean="0">
                <a:latin typeface="Tahoma" pitchFamily="34" charset="0"/>
              </a:rPr>
              <a:pPr eaLnBrk="1" hangingPunct="1"/>
              <a:t>19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8735B-B08A-440E-B13D-D1DED80BC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49F89-103F-411C-9E25-771FF664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4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1A4CD-A6A0-4E33-9D94-9D27403D9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C6114-35F8-4513-BAD0-78A7DF727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F25D-F6CC-43F5-8F35-46455579F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5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6C6B-579F-407E-8C8A-2A9341E02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D340C-9F28-42F1-B895-58F1E2D5F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BA7A8-FC5E-466C-8BB3-8F183DC6A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8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1D708-FF1E-4688-853E-2964906A2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28EF3-6A10-422C-80A3-889C293E7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378C-374D-4637-9261-145E4FBE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ARDA AQUAINT TUTORIAL</a:t>
            </a:r>
          </a:p>
        </p:txBody>
      </p:sp>
      <p:sp>
        <p:nvSpPr>
          <p:cNvPr id="99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FF53939-AD92-47FC-B5B3-14C84C8B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450850" y="1365250"/>
            <a:ext cx="8242300" cy="88900"/>
          </a:xfrm>
          <a:custGeom>
            <a:avLst/>
            <a:gdLst>
              <a:gd name="connsiteX0" fmla="*/ 6350 w 8242300"/>
              <a:gd name="connsiteY0" fmla="*/ 82550 h 88900"/>
              <a:gd name="connsiteX1" fmla="*/ 8235950 w 8242300"/>
              <a:gd name="connsiteY1" fmla="*/ 82550 h 88900"/>
              <a:gd name="connsiteX2" fmla="*/ 8235950 w 8242300"/>
              <a:gd name="connsiteY2" fmla="*/ 6350 h 88900"/>
              <a:gd name="connsiteX3" fmla="*/ 6350 w 8242300"/>
              <a:gd name="connsiteY3" fmla="*/ 6350 h 88900"/>
              <a:gd name="connsiteX4" fmla="*/ 6350 w 8242300"/>
              <a:gd name="connsiteY4" fmla="*/ 82550 h 88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42300" h="88900">
                <a:moveTo>
                  <a:pt x="6350" y="82550"/>
                </a:moveTo>
                <a:lnTo>
                  <a:pt x="8235950" y="82550"/>
                </a:lnTo>
                <a:lnTo>
                  <a:pt x="8235950" y="6350"/>
                </a:lnTo>
                <a:lnTo>
                  <a:pt x="6350" y="6350"/>
                </a:lnTo>
                <a:lnTo>
                  <a:pt x="6350" y="825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3712464" y="2418079"/>
            <a:ext cx="1947671" cy="894080"/>
          </a:xfrm>
          <a:custGeom>
            <a:avLst/>
            <a:gdLst>
              <a:gd name="connsiteX0" fmla="*/ 0 w 1947671"/>
              <a:gd name="connsiteY0" fmla="*/ 447040 h 894080"/>
              <a:gd name="connsiteX1" fmla="*/ 973835 w 1947671"/>
              <a:gd name="connsiteY1" fmla="*/ 0 h 894080"/>
              <a:gd name="connsiteX2" fmla="*/ 1947671 w 1947671"/>
              <a:gd name="connsiteY2" fmla="*/ 447040 h 894080"/>
              <a:gd name="connsiteX3" fmla="*/ 973835 w 1947671"/>
              <a:gd name="connsiteY3" fmla="*/ 894079 h 894080"/>
              <a:gd name="connsiteX4" fmla="*/ 0 w 1947671"/>
              <a:gd name="connsiteY4" fmla="*/ 447040 h 8940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47671" h="894080">
                <a:moveTo>
                  <a:pt x="0" y="447040"/>
                </a:moveTo>
                <a:cubicBezTo>
                  <a:pt x="0" y="200152"/>
                  <a:pt x="435990" y="0"/>
                  <a:pt x="973835" y="0"/>
                </a:cubicBezTo>
                <a:cubicBezTo>
                  <a:pt x="1511680" y="0"/>
                  <a:pt x="1947671" y="200152"/>
                  <a:pt x="1947671" y="447040"/>
                </a:cubicBezTo>
                <a:cubicBezTo>
                  <a:pt x="1947671" y="693927"/>
                  <a:pt x="1511680" y="894079"/>
                  <a:pt x="973835" y="894079"/>
                </a:cubicBezTo>
                <a:cubicBezTo>
                  <a:pt x="435990" y="894079"/>
                  <a:pt x="0" y="693927"/>
                  <a:pt x="0" y="44704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3698176" y="2403792"/>
            <a:ext cx="1976246" cy="922655"/>
          </a:xfrm>
          <a:custGeom>
            <a:avLst/>
            <a:gdLst>
              <a:gd name="connsiteX0" fmla="*/ 14287 w 1976246"/>
              <a:gd name="connsiteY0" fmla="*/ 461327 h 922655"/>
              <a:gd name="connsiteX1" fmla="*/ 988123 w 1976246"/>
              <a:gd name="connsiteY1" fmla="*/ 14287 h 922655"/>
              <a:gd name="connsiteX2" fmla="*/ 1961959 w 1976246"/>
              <a:gd name="connsiteY2" fmla="*/ 461327 h 922655"/>
              <a:gd name="connsiteX3" fmla="*/ 988123 w 1976246"/>
              <a:gd name="connsiteY3" fmla="*/ 908367 h 922655"/>
              <a:gd name="connsiteX4" fmla="*/ 14287 w 1976246"/>
              <a:gd name="connsiteY4" fmla="*/ 461327 h 9226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76246" h="922655">
                <a:moveTo>
                  <a:pt x="14287" y="461327"/>
                </a:moveTo>
                <a:cubicBezTo>
                  <a:pt x="14287" y="214439"/>
                  <a:pt x="450278" y="14287"/>
                  <a:pt x="988123" y="14287"/>
                </a:cubicBezTo>
                <a:cubicBezTo>
                  <a:pt x="1525968" y="14287"/>
                  <a:pt x="1961959" y="214439"/>
                  <a:pt x="1961959" y="461327"/>
                </a:cubicBezTo>
                <a:cubicBezTo>
                  <a:pt x="1961959" y="708215"/>
                  <a:pt x="1525968" y="908367"/>
                  <a:pt x="988123" y="908367"/>
                </a:cubicBezTo>
                <a:cubicBezTo>
                  <a:pt x="450278" y="908367"/>
                  <a:pt x="14287" y="708215"/>
                  <a:pt x="14287" y="4613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4679950" y="2411729"/>
            <a:ext cx="22225" cy="906780"/>
          </a:xfrm>
          <a:custGeom>
            <a:avLst/>
            <a:gdLst>
              <a:gd name="connsiteX0" fmla="*/ 6350 w 22225"/>
              <a:gd name="connsiteY0" fmla="*/ 6350 h 906780"/>
              <a:gd name="connsiteX1" fmla="*/ 6350 w 22225"/>
              <a:gd name="connsiteY1" fmla="*/ 900429 h 9067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225" h="906780">
                <a:moveTo>
                  <a:pt x="6350" y="6350"/>
                </a:moveTo>
                <a:lnTo>
                  <a:pt x="6350" y="900429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358900"/>
            <a:ext cx="8255000" cy="10160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900" y="1955800"/>
            <a:ext cx="1447800" cy="181610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900" y="3784600"/>
            <a:ext cx="1447800" cy="148590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00300" y="1943100"/>
            <a:ext cx="1536700" cy="71120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0300" y="2806700"/>
            <a:ext cx="1320800" cy="114300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00300" y="3073400"/>
            <a:ext cx="1536700" cy="711200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1500" y="2806700"/>
            <a:ext cx="1104900" cy="114300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97500" y="4699000"/>
            <a:ext cx="635000" cy="266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01700" y="660400"/>
            <a:ext cx="73279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0"/>
              </a:lnSpc>
              <a:tabLst/>
            </a:pPr>
            <a:r>
              <a:rPr lang="en-US" altLang="zh-CN" sz="440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4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McCullough-Pitts</a:t>
            </a:r>
            <a:r>
              <a:rPr lang="en-US" altLang="zh-CN" sz="4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Neuron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4102100" y="2730500"/>
            <a:ext cx="2032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067300" y="2730500"/>
            <a:ext cx="84960" cy="3202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1981200" y="1612900"/>
            <a:ext cx="2032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844800" y="1841500"/>
            <a:ext cx="3302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ij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6299200" y="2755900"/>
            <a:ext cx="1066800" cy="990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>
                <a:tab pos="660400" algn="l"/>
              </a:tabLst>
            </a:pPr>
            <a:r>
              <a:rPr lang="en-US" altLang="zh-CN" dirty="0" smtClean="0"/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200"/>
              </a:lnSpc>
              <a:tabLst>
                <a:tab pos="660400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target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790700" y="3873500"/>
            <a:ext cx="5740400" cy="2895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42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	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598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altLang="zh-CN" sz="1598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Symbol" pitchFamily="18" charset="0"/>
                <a:cs typeface="Symbol" pitchFamily="18" charset="0"/>
              </a:rPr>
              <a:t>q</a:t>
            </a:r>
            <a:r>
              <a:rPr lang="en-US" altLang="zh-CN" sz="24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i)</a:t>
            </a:r>
          </a:p>
          <a:p>
            <a:pPr>
              <a:lnSpc>
                <a:spcPts val="21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		</a:t>
            </a:r>
            <a:r>
              <a:rPr lang="en-US" altLang="zh-CN" sz="180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Threshold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1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33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>
              <a:lnSpc>
                <a:spcPts val="28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3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(can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>
              <a:lnSpc>
                <a:spcPts val="20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(excitatory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(inhibitory)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342900" algn="l"/>
                <a:tab pos="2133600" algn="l"/>
                <a:tab pos="4165600" algn="l"/>
              </a:tabLst>
            </a:pP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133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weighted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5976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Perceptron Training Rule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3962399"/>
            <a:ext cx="5381625" cy="2117725"/>
            <a:chOff x="1248" y="2592"/>
            <a:chExt cx="3390" cy="1334"/>
          </a:xfrm>
        </p:grpSpPr>
        <p:sp>
          <p:nvSpPr>
            <p:cNvPr id="1043" name="Text Box 6"/>
            <p:cNvSpPr txBox="1">
              <a:spLocks noChangeArrowheads="1"/>
            </p:cNvSpPr>
            <p:nvPr/>
          </p:nvSpPr>
          <p:spPr bwMode="auto">
            <a:xfrm>
              <a:off x="2208" y="3024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step size</a:t>
              </a:r>
            </a:p>
          </p:txBody>
        </p:sp>
        <p:sp>
          <p:nvSpPr>
            <p:cNvPr id="1044" name="Line 7"/>
            <p:cNvSpPr>
              <a:spLocks noChangeShapeType="1"/>
            </p:cNvSpPr>
            <p:nvPr/>
          </p:nvSpPr>
          <p:spPr bwMode="auto">
            <a:xfrm flipV="1">
              <a:off x="2640" y="2592"/>
              <a:ext cx="14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5" name="Text Box 8"/>
            <p:cNvSpPr txBox="1">
              <a:spLocks noChangeArrowheads="1"/>
            </p:cNvSpPr>
            <p:nvPr/>
          </p:nvSpPr>
          <p:spPr bwMode="auto">
            <a:xfrm>
              <a:off x="3365" y="3408"/>
              <a:ext cx="93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perceptron</a:t>
              </a:r>
            </a:p>
            <a:p>
              <a:pPr algn="ctr"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1046" name="Line 9"/>
            <p:cNvSpPr>
              <a:spLocks noChangeShapeType="1"/>
            </p:cNvSpPr>
            <p:nvPr/>
          </p:nvSpPr>
          <p:spPr bwMode="auto">
            <a:xfrm flipH="1" flipV="1">
              <a:off x="3600" y="2592"/>
              <a:ext cx="96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7" name="Text Box 10"/>
            <p:cNvSpPr txBox="1">
              <a:spLocks noChangeArrowheads="1"/>
            </p:cNvSpPr>
            <p:nvPr/>
          </p:nvSpPr>
          <p:spPr bwMode="auto">
            <a:xfrm>
              <a:off x="4128" y="3024"/>
              <a:ext cx="5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input</a:t>
              </a:r>
            </a:p>
          </p:txBody>
        </p:sp>
        <p:sp>
          <p:nvSpPr>
            <p:cNvPr id="1048" name="Line 11"/>
            <p:cNvSpPr>
              <a:spLocks noChangeShapeType="1"/>
            </p:cNvSpPr>
            <p:nvPr/>
          </p:nvSpPr>
          <p:spPr bwMode="auto">
            <a:xfrm flipH="1" flipV="1">
              <a:off x="4080" y="2592"/>
              <a:ext cx="288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9" name="Text Box 12"/>
            <p:cNvSpPr txBox="1">
              <a:spLocks noChangeArrowheads="1"/>
            </p:cNvSpPr>
            <p:nvPr/>
          </p:nvSpPr>
          <p:spPr bwMode="auto">
            <a:xfrm>
              <a:off x="2736" y="3408"/>
              <a:ext cx="5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target</a:t>
              </a:r>
            </a:p>
          </p:txBody>
        </p:sp>
        <p:sp>
          <p:nvSpPr>
            <p:cNvPr id="1050" name="Line 13"/>
            <p:cNvSpPr>
              <a:spLocks noChangeShapeType="1"/>
            </p:cNvSpPr>
            <p:nvPr/>
          </p:nvSpPr>
          <p:spPr bwMode="auto">
            <a:xfrm flipV="1">
              <a:off x="2976" y="2592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1" name="Text Box 14"/>
            <p:cNvSpPr txBox="1">
              <a:spLocks noChangeArrowheads="1"/>
            </p:cNvSpPr>
            <p:nvPr/>
          </p:nvSpPr>
          <p:spPr bwMode="auto">
            <a:xfrm>
              <a:off x="1248" y="3024"/>
              <a:ext cx="8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increment</a:t>
              </a:r>
            </a:p>
          </p:txBody>
        </p:sp>
        <p:sp>
          <p:nvSpPr>
            <p:cNvPr id="1052" name="Line 15"/>
            <p:cNvSpPr>
              <a:spLocks noChangeShapeType="1"/>
            </p:cNvSpPr>
            <p:nvPr/>
          </p:nvSpPr>
          <p:spPr bwMode="auto">
            <a:xfrm flipV="1">
              <a:off x="1824" y="2592"/>
              <a:ext cx="14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30" name="Group 16"/>
          <p:cNvGrpSpPr>
            <a:grpSpLocks/>
          </p:cNvGrpSpPr>
          <p:nvPr/>
        </p:nvGrpSpPr>
        <p:grpSpPr bwMode="auto">
          <a:xfrm>
            <a:off x="2133600" y="1600200"/>
            <a:ext cx="4905375" cy="1143000"/>
            <a:chOff x="1344" y="1008"/>
            <a:chExt cx="3090" cy="720"/>
          </a:xfrm>
        </p:grpSpPr>
        <p:sp>
          <p:nvSpPr>
            <p:cNvPr id="1037" name="Text Box 17"/>
            <p:cNvSpPr txBox="1">
              <a:spLocks noChangeArrowheads="1"/>
            </p:cNvSpPr>
            <p:nvPr/>
          </p:nvSpPr>
          <p:spPr bwMode="auto">
            <a:xfrm>
              <a:off x="1344" y="1008"/>
              <a:ext cx="10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new weight</a:t>
              </a:r>
            </a:p>
          </p:txBody>
        </p:sp>
        <p:sp>
          <p:nvSpPr>
            <p:cNvPr id="1038" name="Line 18"/>
            <p:cNvSpPr>
              <a:spLocks noChangeShapeType="1"/>
            </p:cNvSpPr>
            <p:nvPr/>
          </p:nvSpPr>
          <p:spPr bwMode="auto">
            <a:xfrm>
              <a:off x="1728" y="1296"/>
              <a:ext cx="192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9" name="Text Box 19"/>
            <p:cNvSpPr txBox="1">
              <a:spLocks noChangeArrowheads="1"/>
            </p:cNvSpPr>
            <p:nvPr/>
          </p:nvSpPr>
          <p:spPr bwMode="auto">
            <a:xfrm>
              <a:off x="3552" y="1008"/>
              <a:ext cx="8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increment</a:t>
              </a:r>
            </a:p>
          </p:txBody>
        </p:sp>
        <p:sp>
          <p:nvSpPr>
            <p:cNvPr id="1040" name="Line 20"/>
            <p:cNvSpPr>
              <a:spLocks noChangeShapeType="1"/>
            </p:cNvSpPr>
            <p:nvPr/>
          </p:nvSpPr>
          <p:spPr bwMode="auto">
            <a:xfrm flipH="1">
              <a:off x="3648" y="1296"/>
              <a:ext cx="240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1" name="Text Box 21"/>
            <p:cNvSpPr txBox="1">
              <a:spLocks noChangeArrowheads="1"/>
            </p:cNvSpPr>
            <p:nvPr/>
          </p:nvSpPr>
          <p:spPr bwMode="auto">
            <a:xfrm>
              <a:off x="2496" y="1008"/>
              <a:ext cx="9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old weight</a:t>
              </a:r>
            </a:p>
          </p:txBody>
        </p:sp>
        <p:sp>
          <p:nvSpPr>
            <p:cNvPr id="1042" name="Line 22"/>
            <p:cNvSpPr>
              <a:spLocks noChangeShapeType="1"/>
            </p:cNvSpPr>
            <p:nvPr/>
          </p:nvSpPr>
          <p:spPr bwMode="auto">
            <a:xfrm flipH="1">
              <a:off x="2832" y="1296"/>
              <a:ext cx="96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31" name="Oval 23"/>
          <p:cNvSpPr>
            <a:spLocks noChangeArrowheads="1"/>
          </p:cNvSpPr>
          <p:nvPr/>
        </p:nvSpPr>
        <p:spPr bwMode="auto">
          <a:xfrm flipH="1">
            <a:off x="8526463" y="1266825"/>
            <a:ext cx="242887" cy="242888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aseline="-25000">
              <a:latin typeface="Times New Roman" pitchFamily="18" charset="0"/>
            </a:endParaRPr>
          </a:p>
        </p:txBody>
      </p:sp>
      <p:sp>
        <p:nvSpPr>
          <p:cNvPr id="1032" name="Oval 24"/>
          <p:cNvSpPr>
            <a:spLocks noChangeArrowheads="1"/>
          </p:cNvSpPr>
          <p:nvPr/>
        </p:nvSpPr>
        <p:spPr bwMode="auto">
          <a:xfrm>
            <a:off x="8215313" y="366713"/>
            <a:ext cx="242887" cy="242887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25"/>
          <p:cNvGrpSpPr>
            <a:grpSpLocks/>
          </p:cNvGrpSpPr>
          <p:nvPr/>
        </p:nvGrpSpPr>
        <p:grpSpPr bwMode="auto">
          <a:xfrm>
            <a:off x="8077200" y="609600"/>
            <a:ext cx="519113" cy="657225"/>
            <a:chOff x="3648" y="1920"/>
            <a:chExt cx="720" cy="624"/>
          </a:xfrm>
        </p:grpSpPr>
        <p:sp>
          <p:nvSpPr>
            <p:cNvPr id="1035" name="Line 26"/>
            <p:cNvSpPr>
              <a:spLocks noChangeShapeType="1"/>
            </p:cNvSpPr>
            <p:nvPr/>
          </p:nvSpPr>
          <p:spPr bwMode="auto">
            <a:xfrm flipH="1" flipV="1">
              <a:off x="4080" y="1920"/>
              <a:ext cx="28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6" name="Line 27"/>
            <p:cNvSpPr>
              <a:spLocks noChangeShapeType="1"/>
            </p:cNvSpPr>
            <p:nvPr/>
          </p:nvSpPr>
          <p:spPr bwMode="auto">
            <a:xfrm flipV="1">
              <a:off x="3648" y="1920"/>
              <a:ext cx="28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34" name="Oval 28"/>
          <p:cNvSpPr>
            <a:spLocks noChangeArrowheads="1"/>
          </p:cNvSpPr>
          <p:nvPr/>
        </p:nvSpPr>
        <p:spPr bwMode="auto">
          <a:xfrm>
            <a:off x="7904163" y="1266825"/>
            <a:ext cx="242887" cy="242888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aseline="-2500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1287" y="2798949"/>
            <a:ext cx="4452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Wi     </a:t>
            </a:r>
            <a:r>
              <a:rPr lang="en-US" sz="2400" dirty="0" smtClean="0">
                <a:sym typeface="Wingdings" panose="05000000000000000000" pitchFamily="2" charset="2"/>
              </a:rPr>
              <a:t></a:t>
            </a:r>
            <a:r>
              <a:rPr lang="en-US" sz="2400" dirty="0" smtClean="0"/>
              <a:t>   Wi    +   </a:t>
            </a:r>
            <a:r>
              <a:rPr lang="en-US" sz="2400" i="1" dirty="0" err="1" smtClean="0"/>
              <a:t>d</a:t>
            </a:r>
            <a:r>
              <a:rPr lang="en-US" sz="2400" dirty="0" err="1" smtClean="0"/>
              <a:t>Wi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581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i="1" dirty="0" err="1" smtClean="0"/>
              <a:t>d</a:t>
            </a:r>
            <a:r>
              <a:rPr lang="en-US" sz="2400" dirty="0" err="1" smtClean="0"/>
              <a:t>Wi</a:t>
            </a:r>
            <a:r>
              <a:rPr lang="en-US" sz="2400" dirty="0" smtClean="0"/>
              <a:t>   =   n  * (t  –   o)  *  Xi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324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Converges, if…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… step size n  sufficiently small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… training data linearly separable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784388" name="Picture 4" descr="FIG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44958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343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467600" cy="1219200"/>
          </a:xfrm>
        </p:spPr>
        <p:txBody>
          <a:bodyPr/>
          <a:lstStyle/>
          <a:p>
            <a:r>
              <a:rPr lang="en-US" smtClean="0"/>
              <a:t>Boolean XOR</a:t>
            </a:r>
          </a:p>
        </p:txBody>
      </p:sp>
      <p:graphicFrame>
        <p:nvGraphicFramePr>
          <p:cNvPr id="770051" name="Group 3"/>
          <p:cNvGraphicFramePr>
            <a:graphicFrameLocks noGrp="1"/>
          </p:cNvGraphicFramePr>
          <p:nvPr/>
        </p:nvGraphicFramePr>
        <p:xfrm>
          <a:off x="1447800" y="2286000"/>
          <a:ext cx="2514600" cy="2713039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x1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x2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69" name="Oval 29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h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7239000" y="3657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6934200" y="5029200"/>
            <a:ext cx="609600" cy="6096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6172200" y="1524000"/>
            <a:ext cx="609600" cy="6096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o</a:t>
            </a:r>
            <a:endParaRPr lang="en-US" sz="2400" baseline="-25000">
              <a:latin typeface="Times New Roman" pitchFamily="18" charset="0"/>
            </a:endParaRP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V="1">
            <a:off x="5638800" y="3657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5334000" y="5029200"/>
            <a:ext cx="609600" cy="6096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 flipV="1">
            <a:off x="5867400" y="3657600"/>
            <a:ext cx="1219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V="1">
            <a:off x="5867400" y="3657600"/>
            <a:ext cx="1219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5334000" y="3048000"/>
            <a:ext cx="609600" cy="6096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h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H="1" flipV="1">
            <a:off x="6553200" y="2133600"/>
            <a:ext cx="533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5791200" y="2133600"/>
            <a:ext cx="533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705600" y="2667000"/>
            <a:ext cx="1403350" cy="1997075"/>
            <a:chOff x="4224" y="1680"/>
            <a:chExt cx="884" cy="1258"/>
          </a:xfrm>
        </p:grpSpPr>
        <p:sp>
          <p:nvSpPr>
            <p:cNvPr id="10291" name="Text Box 41"/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33CC33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292" name="Text Box 42"/>
            <p:cNvSpPr txBox="1">
              <a:spLocks noChangeArrowheads="1"/>
            </p:cNvSpPr>
            <p:nvPr/>
          </p:nvSpPr>
          <p:spPr bwMode="auto">
            <a:xfrm>
              <a:off x="4704" y="1968"/>
              <a:ext cx="4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33CC33"/>
                  </a:solidFill>
                  <a:latin typeface="Symbol" pitchFamily="18" charset="2"/>
                </a:rPr>
                <a:t>-</a:t>
              </a:r>
              <a:r>
                <a:rPr lang="en-US" sz="2000">
                  <a:solidFill>
                    <a:srgbClr val="33CC33"/>
                  </a:solidFill>
                  <a:latin typeface="Times New Roman" pitchFamily="18" charset="0"/>
                </a:rPr>
                <a:t>1.5</a:t>
              </a:r>
            </a:p>
          </p:txBody>
        </p:sp>
        <p:sp>
          <p:nvSpPr>
            <p:cNvPr id="10293" name="Text Box 43"/>
            <p:cNvSpPr txBox="1">
              <a:spLocks noChangeArrowheads="1"/>
            </p:cNvSpPr>
            <p:nvPr/>
          </p:nvSpPr>
          <p:spPr bwMode="auto">
            <a:xfrm>
              <a:off x="4464" y="1680"/>
              <a:ext cx="4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b="1" u="sng">
                  <a:solidFill>
                    <a:srgbClr val="33CC33"/>
                  </a:solidFill>
                  <a:latin typeface="Times New Roman" pitchFamily="18" charset="0"/>
                </a:rPr>
                <a:t>AND</a:t>
              </a:r>
            </a:p>
          </p:txBody>
        </p:sp>
        <p:sp>
          <p:nvSpPr>
            <p:cNvPr id="10294" name="Text Box 44"/>
            <p:cNvSpPr txBox="1">
              <a:spLocks noChangeArrowheads="1"/>
            </p:cNvSpPr>
            <p:nvPr/>
          </p:nvSpPr>
          <p:spPr bwMode="auto">
            <a:xfrm>
              <a:off x="4224" y="249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33CC33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724400" y="2667000"/>
            <a:ext cx="1758950" cy="1997075"/>
            <a:chOff x="2976" y="1680"/>
            <a:chExt cx="1108" cy="1258"/>
          </a:xfrm>
        </p:grpSpPr>
        <p:sp>
          <p:nvSpPr>
            <p:cNvPr id="10287" name="Text Box 46"/>
            <p:cNvSpPr txBox="1">
              <a:spLocks noChangeArrowheads="1"/>
            </p:cNvSpPr>
            <p:nvPr/>
          </p:nvSpPr>
          <p:spPr bwMode="auto">
            <a:xfrm>
              <a:off x="3888" y="23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288" name="Text Box 47"/>
            <p:cNvSpPr txBox="1">
              <a:spLocks noChangeArrowheads="1"/>
            </p:cNvSpPr>
            <p:nvPr/>
          </p:nvSpPr>
          <p:spPr bwMode="auto">
            <a:xfrm>
              <a:off x="2976" y="1968"/>
              <a:ext cx="4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Symbol" pitchFamily="18" charset="2"/>
                </a:rPr>
                <a:t>-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0.5</a:t>
              </a:r>
            </a:p>
          </p:txBody>
        </p:sp>
        <p:sp>
          <p:nvSpPr>
            <p:cNvPr id="10289" name="Text Box 48"/>
            <p:cNvSpPr txBox="1">
              <a:spLocks noChangeArrowheads="1"/>
            </p:cNvSpPr>
            <p:nvPr/>
          </p:nvSpPr>
          <p:spPr bwMode="auto">
            <a:xfrm>
              <a:off x="3312" y="1680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b="1" u="sng">
                  <a:solidFill>
                    <a:schemeClr val="accent2"/>
                  </a:solidFill>
                  <a:latin typeface="Times New Roman" pitchFamily="18" charset="0"/>
                </a:rPr>
                <a:t>OR</a:t>
              </a:r>
            </a:p>
          </p:txBody>
        </p:sp>
        <p:sp>
          <p:nvSpPr>
            <p:cNvPr id="10290" name="Text Box 49"/>
            <p:cNvSpPr txBox="1">
              <a:spLocks noChangeArrowheads="1"/>
            </p:cNvSpPr>
            <p:nvPr/>
          </p:nvSpPr>
          <p:spPr bwMode="auto">
            <a:xfrm>
              <a:off x="3312" y="268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715000" y="1066800"/>
            <a:ext cx="1631950" cy="1616075"/>
            <a:chOff x="3600" y="672"/>
            <a:chExt cx="1028" cy="1018"/>
          </a:xfrm>
        </p:grpSpPr>
        <p:sp>
          <p:nvSpPr>
            <p:cNvPr id="10283" name="Text Box 51"/>
            <p:cNvSpPr txBox="1">
              <a:spLocks noChangeArrowheads="1"/>
            </p:cNvSpPr>
            <p:nvPr/>
          </p:nvSpPr>
          <p:spPr bwMode="auto">
            <a:xfrm>
              <a:off x="3600" y="14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284" name="Text Box 52"/>
            <p:cNvSpPr txBox="1">
              <a:spLocks noChangeArrowheads="1"/>
            </p:cNvSpPr>
            <p:nvPr/>
          </p:nvSpPr>
          <p:spPr bwMode="auto">
            <a:xfrm>
              <a:off x="4224" y="1008"/>
              <a:ext cx="4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Symbol" pitchFamily="18" charset="2"/>
                </a:rPr>
                <a:t>-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0.5</a:t>
              </a:r>
            </a:p>
          </p:txBody>
        </p:sp>
        <p:sp>
          <p:nvSpPr>
            <p:cNvPr id="10285" name="Text Box 53"/>
            <p:cNvSpPr txBox="1">
              <a:spLocks noChangeArrowheads="1"/>
            </p:cNvSpPr>
            <p:nvPr/>
          </p:nvSpPr>
          <p:spPr bwMode="auto">
            <a:xfrm>
              <a:off x="3888" y="672"/>
              <a:ext cx="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b="1" u="sng">
                  <a:solidFill>
                    <a:srgbClr val="FF0000"/>
                  </a:solidFill>
                  <a:latin typeface="Times New Roman" pitchFamily="18" charset="0"/>
                </a:rPr>
                <a:t>XOR</a:t>
              </a:r>
            </a:p>
          </p:txBody>
        </p:sp>
        <p:sp>
          <p:nvSpPr>
            <p:cNvPr id="10286" name="Text Box 54"/>
            <p:cNvSpPr txBox="1">
              <a:spLocks noChangeArrowheads="1"/>
            </p:cNvSpPr>
            <p:nvPr/>
          </p:nvSpPr>
          <p:spPr bwMode="auto">
            <a:xfrm>
              <a:off x="4272" y="1440"/>
              <a:ext cx="2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Symbol" pitchFamily="18" charset="2"/>
                </a:rPr>
                <a:t>-</a:t>
              </a: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89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 NOT linear separable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1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y = </a:t>
            </a:r>
            <a:r>
              <a:rPr lang="en-US" sz="2400" i="1" dirty="0" smtClean="0">
                <a:latin typeface="Times New Roman" pitchFamily="18" charset="0"/>
              </a:rPr>
              <a:t>f </a:t>
            </a:r>
            <a:r>
              <a:rPr lang="en-US" sz="2400" dirty="0" smtClean="0">
                <a:latin typeface="Times New Roman" pitchFamily="18" charset="0"/>
              </a:rPr>
              <a:t>(w</a:t>
            </a:r>
            <a:r>
              <a:rPr lang="en-US" sz="2400" baseline="-25000" dirty="0" smtClean="0">
                <a:latin typeface="Times New Roman" pitchFamily="18" charset="0"/>
              </a:rPr>
              <a:t>01</a:t>
            </a:r>
            <a:r>
              <a:rPr lang="en-US" sz="2400" dirty="0" smtClean="0">
                <a:latin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+ w</a:t>
            </a:r>
            <a:r>
              <a:rPr lang="en-US" sz="2400" baseline="-25000" dirty="0" smtClean="0">
                <a:latin typeface="Times New Roman" pitchFamily="18" charset="0"/>
              </a:rPr>
              <a:t>02</a:t>
            </a:r>
            <a:r>
              <a:rPr lang="en-US" sz="2400" dirty="0" smtClean="0">
                <a:latin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 + w</a:t>
            </a:r>
            <a:r>
              <a:rPr lang="en-US" sz="2400" baseline="-25000" dirty="0" smtClean="0">
                <a:latin typeface="Times New Roman" pitchFamily="18" charset="0"/>
              </a:rPr>
              <a:t>0b</a:t>
            </a:r>
            <a:r>
              <a:rPr lang="en-US" sz="2400" dirty="0" smtClean="0">
                <a:latin typeface="Times New Roman" pitchFamily="18" charset="0"/>
              </a:rPr>
              <a:t>b)</a:t>
            </a:r>
            <a:br>
              <a:rPr lang="en-US" sz="2400" dirty="0" smtClean="0">
                <a:latin typeface="Times New Roman" pitchFamily="18" charset="0"/>
              </a:rPr>
            </a:br>
            <a:endParaRPr lang="en-US" sz="24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recall the threshold function</a:t>
            </a:r>
          </a:p>
          <a:p>
            <a:pPr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600"/>
            <a:ext cx="3429000" cy="3292475"/>
            <a:chOff x="288" y="1008"/>
            <a:chExt cx="2160" cy="2074"/>
          </a:xfrm>
        </p:grpSpPr>
        <p:sp>
          <p:nvSpPr>
            <p:cNvPr id="46092" name="Line 5"/>
            <p:cNvSpPr>
              <a:spLocks noChangeShapeType="1"/>
            </p:cNvSpPr>
            <p:nvPr/>
          </p:nvSpPr>
          <p:spPr bwMode="auto">
            <a:xfrm flipV="1">
              <a:off x="672" y="1056"/>
              <a:ext cx="0" cy="192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3" name="Line 6"/>
            <p:cNvSpPr>
              <a:spLocks noChangeShapeType="1"/>
            </p:cNvSpPr>
            <p:nvPr/>
          </p:nvSpPr>
          <p:spPr bwMode="auto">
            <a:xfrm flipV="1">
              <a:off x="384" y="2736"/>
              <a:ext cx="2064" cy="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4" name="Text Box 7"/>
            <p:cNvSpPr txBox="1">
              <a:spLocks noChangeArrowheads="1"/>
            </p:cNvSpPr>
            <p:nvPr/>
          </p:nvSpPr>
          <p:spPr bwMode="auto">
            <a:xfrm>
              <a:off x="288" y="100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2"/>
                  </a:solidFill>
                </a:rPr>
                <a:t>i</a:t>
              </a:r>
              <a:r>
                <a:rPr lang="en-US" sz="2000" b="1" baseline="-25000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0735" name="Text Box 8"/>
            <p:cNvSpPr txBox="1">
              <a:spLocks noChangeArrowheads="1"/>
            </p:cNvSpPr>
            <p:nvPr/>
          </p:nvSpPr>
          <p:spPr bwMode="auto">
            <a:xfrm>
              <a:off x="2208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2"/>
                  </a:solidFill>
                </a:rPr>
                <a:t>i</a:t>
              </a:r>
              <a:r>
                <a:rPr lang="en-US" sz="2000" b="1" baseline="-25000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0736" name="Oval 9"/>
            <p:cNvSpPr>
              <a:spLocks noChangeArrowheads="1"/>
            </p:cNvSpPr>
            <p:nvPr/>
          </p:nvSpPr>
          <p:spPr bwMode="auto">
            <a:xfrm>
              <a:off x="624" y="268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Oval 10"/>
            <p:cNvSpPr>
              <a:spLocks noChangeArrowheads="1"/>
            </p:cNvSpPr>
            <p:nvPr/>
          </p:nvSpPr>
          <p:spPr bwMode="auto">
            <a:xfrm>
              <a:off x="1824" y="26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Oval 11"/>
            <p:cNvSpPr>
              <a:spLocks noChangeArrowheads="1"/>
            </p:cNvSpPr>
            <p:nvPr/>
          </p:nvSpPr>
          <p:spPr bwMode="auto">
            <a:xfrm>
              <a:off x="1824" y="153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Oval 12"/>
            <p:cNvSpPr>
              <a:spLocks noChangeArrowheads="1"/>
            </p:cNvSpPr>
            <p:nvPr/>
          </p:nvSpPr>
          <p:spPr bwMode="auto">
            <a:xfrm>
              <a:off x="624" y="153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909" name="Line 13"/>
          <p:cNvSpPr>
            <a:spLocks noChangeShapeType="1"/>
          </p:cNvSpPr>
          <p:nvPr/>
        </p:nvSpPr>
        <p:spPr bwMode="auto">
          <a:xfrm>
            <a:off x="-616322" y="4297361"/>
            <a:ext cx="6722" cy="46039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10200" y="3048000"/>
            <a:ext cx="1828800" cy="685800"/>
            <a:chOff x="3264" y="1920"/>
            <a:chExt cx="1392" cy="624"/>
          </a:xfrm>
        </p:grpSpPr>
        <p:sp>
          <p:nvSpPr>
            <p:cNvPr id="30727" name="Line 15"/>
            <p:cNvSpPr>
              <a:spLocks noChangeShapeType="1"/>
            </p:cNvSpPr>
            <p:nvPr/>
          </p:nvSpPr>
          <p:spPr bwMode="auto">
            <a:xfrm>
              <a:off x="3264" y="2448"/>
              <a:ext cx="1392" cy="0"/>
            </a:xfrm>
            <a:prstGeom prst="line">
              <a:avLst/>
            </a:prstGeom>
            <a:noFill/>
            <a:ln w="28575">
              <a:solidFill>
                <a:srgbClr val="E9FFA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16"/>
            <p:cNvSpPr>
              <a:spLocks noChangeShapeType="1"/>
            </p:cNvSpPr>
            <p:nvPr/>
          </p:nvSpPr>
          <p:spPr bwMode="auto">
            <a:xfrm>
              <a:off x="3936" y="1920"/>
              <a:ext cx="0" cy="624"/>
            </a:xfrm>
            <a:prstGeom prst="line">
              <a:avLst/>
            </a:prstGeom>
            <a:noFill/>
            <a:ln w="28575">
              <a:solidFill>
                <a:srgbClr val="E9FFA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17"/>
            <p:cNvSpPr>
              <a:spLocks noChangeShapeType="1"/>
            </p:cNvSpPr>
            <p:nvPr/>
          </p:nvSpPr>
          <p:spPr bwMode="auto">
            <a:xfrm>
              <a:off x="3312" y="2448"/>
              <a:ext cx="62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Line 18"/>
            <p:cNvSpPr>
              <a:spLocks noChangeShapeType="1"/>
            </p:cNvSpPr>
            <p:nvPr/>
          </p:nvSpPr>
          <p:spPr bwMode="auto">
            <a:xfrm>
              <a:off x="3936" y="2112"/>
              <a:ext cx="62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9"/>
            <p:cNvSpPr>
              <a:spLocks noChangeShapeType="1"/>
            </p:cNvSpPr>
            <p:nvPr/>
          </p:nvSpPr>
          <p:spPr bwMode="auto">
            <a:xfrm>
              <a:off x="3936" y="2112"/>
              <a:ext cx="0" cy="33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794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111 L -0.05 0.044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4439 L 0.025 -0.0443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4439 L 3.33333E-6 -0.011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utoRev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6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autoRev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9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build="p"/>
      <p:bldP spid="720909" grpId="0" animBg="1"/>
      <p:bldP spid="720909" grpId="1" animBg="1"/>
      <p:bldP spid="720909" grpId="2" animBg="1"/>
      <p:bldP spid="720909" grpId="3" animBg="1"/>
      <p:bldP spid="720909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Multi-layer Feed-forward Network</a:t>
            </a:r>
          </a:p>
        </p:txBody>
      </p:sp>
      <p:pic>
        <p:nvPicPr>
          <p:cNvPr id="11267" name="Picture 3" descr="Multilay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4972050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1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Supervised Learning - Backprop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train the weights of the network</a:t>
            </a:r>
          </a:p>
          <a:p>
            <a:pPr lvl="1"/>
            <a:r>
              <a:rPr lang="en-US" smtClean="0"/>
              <a:t>Basic Concepts</a:t>
            </a:r>
          </a:p>
          <a:p>
            <a:pPr lvl="2"/>
            <a:r>
              <a:rPr lang="en-US" smtClean="0"/>
              <a:t>Use a continuous, differentiable activation function (Sigmoid)</a:t>
            </a:r>
          </a:p>
          <a:p>
            <a:pPr lvl="2"/>
            <a:r>
              <a:rPr lang="en-US" smtClean="0"/>
              <a:t>Use the idea of </a:t>
            </a:r>
            <a:r>
              <a:rPr lang="en-US" smtClean="0">
                <a:solidFill>
                  <a:srgbClr val="FF3300"/>
                </a:solidFill>
              </a:rPr>
              <a:t>gradient descent on the error surface</a:t>
            </a:r>
          </a:p>
          <a:p>
            <a:pPr lvl="2"/>
            <a:r>
              <a:rPr lang="en-US" smtClean="0"/>
              <a:t>Extend to multiple layers </a:t>
            </a:r>
          </a:p>
        </p:txBody>
      </p:sp>
    </p:spTree>
    <p:extLst>
      <p:ext uri="{BB962C8B-B14F-4D97-AF65-F5344CB8AC3E}">
        <p14:creationId xmlns:p14="http://schemas.microsoft.com/office/powerpoint/2010/main" val="30524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Sigmoid Function</a:t>
            </a:r>
          </a:p>
        </p:txBody>
      </p:sp>
      <p:pic>
        <p:nvPicPr>
          <p:cNvPr id="13315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6291263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41925" y="5675313"/>
            <a:ext cx="749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x=net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43000" y="3124200"/>
            <a:ext cx="55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y=a</a:t>
            </a:r>
          </a:p>
        </p:txBody>
      </p:sp>
    </p:spTree>
    <p:extLst>
      <p:ext uri="{BB962C8B-B14F-4D97-AF65-F5344CB8AC3E}">
        <p14:creationId xmlns:p14="http://schemas.microsoft.com/office/powerpoint/2010/main" val="30649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Learning Rule – Gradient Descent on an Root Mean Square (RMS)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Learn </a:t>
            </a:r>
            <a:r>
              <a:rPr lang="en-US" i="1" smtClean="0">
                <a:latin typeface="Times New Roman" pitchFamily="18" charset="0"/>
              </a:rPr>
              <a:t>w</a:t>
            </a:r>
            <a:r>
              <a:rPr lang="en-US" i="1" baseline="-25000" smtClean="0">
                <a:latin typeface="Times New Roman" pitchFamily="18" charset="0"/>
              </a:rPr>
              <a:t>i</a:t>
            </a:r>
            <a:r>
              <a:rPr lang="en-US" smtClean="0"/>
              <a:t>’s that minimize squared error</a:t>
            </a:r>
          </a:p>
          <a:p>
            <a:pPr lvl="2"/>
            <a:endParaRPr lang="en-US" smtClean="0"/>
          </a:p>
        </p:txBody>
      </p:sp>
      <p:sp>
        <p:nvSpPr>
          <p:cNvPr id="2053" name="Oval 4"/>
          <p:cNvSpPr>
            <a:spLocks noChangeArrowheads="1"/>
          </p:cNvSpPr>
          <p:nvPr/>
        </p:nvSpPr>
        <p:spPr bwMode="auto">
          <a:xfrm>
            <a:off x="2362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19050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6"/>
          <p:cNvSpPr>
            <a:spLocks noChangeArrowheads="1"/>
          </p:cNvSpPr>
          <p:nvPr/>
        </p:nvSpPr>
        <p:spPr bwMode="auto">
          <a:xfrm>
            <a:off x="2362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2819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8"/>
          <p:cNvSpPr>
            <a:spLocks noChangeArrowheads="1"/>
          </p:cNvSpPr>
          <p:nvPr/>
        </p:nvSpPr>
        <p:spPr bwMode="auto">
          <a:xfrm>
            <a:off x="32766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9"/>
          <p:cNvSpPr>
            <a:spLocks noChangeArrowheads="1"/>
          </p:cNvSpPr>
          <p:nvPr/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9" name="AutoShape 10"/>
          <p:cNvCxnSpPr>
            <a:cxnSpLocks noChangeShapeType="1"/>
            <a:stCxn id="2058" idx="0"/>
            <a:endCxn id="2053" idx="4"/>
          </p:cNvCxnSpPr>
          <p:nvPr/>
        </p:nvCxnSpPr>
        <p:spPr bwMode="auto">
          <a:xfrm flipV="1">
            <a:off x="1600200" y="4495800"/>
            <a:ext cx="914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0" name="AutoShape 11"/>
          <p:cNvCxnSpPr>
            <a:cxnSpLocks noChangeShapeType="1"/>
            <a:stCxn id="2054" idx="0"/>
            <a:endCxn id="2053" idx="4"/>
          </p:cNvCxnSpPr>
          <p:nvPr/>
        </p:nvCxnSpPr>
        <p:spPr bwMode="auto">
          <a:xfrm flipV="1">
            <a:off x="2057400" y="4495800"/>
            <a:ext cx="457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1" name="AutoShape 12"/>
          <p:cNvCxnSpPr>
            <a:cxnSpLocks noChangeShapeType="1"/>
            <a:stCxn id="2055" idx="0"/>
            <a:endCxn id="2053" idx="4"/>
          </p:cNvCxnSpPr>
          <p:nvPr/>
        </p:nvCxnSpPr>
        <p:spPr bwMode="auto">
          <a:xfrm flipV="1">
            <a:off x="2514600" y="44958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2" name="AutoShape 13"/>
          <p:cNvCxnSpPr>
            <a:cxnSpLocks noChangeShapeType="1"/>
            <a:stCxn id="2056" idx="0"/>
            <a:endCxn id="2053" idx="4"/>
          </p:cNvCxnSpPr>
          <p:nvPr/>
        </p:nvCxnSpPr>
        <p:spPr bwMode="auto">
          <a:xfrm flipH="1" flipV="1">
            <a:off x="2514600" y="4495800"/>
            <a:ext cx="457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3" name="AutoShape 14"/>
          <p:cNvCxnSpPr>
            <a:cxnSpLocks noChangeShapeType="1"/>
            <a:stCxn id="2057" idx="0"/>
            <a:endCxn id="2053" idx="4"/>
          </p:cNvCxnSpPr>
          <p:nvPr/>
        </p:nvCxnSpPr>
        <p:spPr bwMode="auto">
          <a:xfrm flipH="1" flipV="1">
            <a:off x="2514600" y="4495800"/>
            <a:ext cx="914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64" name="Group 15"/>
          <p:cNvGrpSpPr>
            <a:grpSpLocks/>
          </p:cNvGrpSpPr>
          <p:nvPr/>
        </p:nvGrpSpPr>
        <p:grpSpPr bwMode="auto">
          <a:xfrm>
            <a:off x="3848100" y="3527425"/>
            <a:ext cx="4652963" cy="1806575"/>
            <a:chOff x="1636" y="2256"/>
            <a:chExt cx="2931" cy="1138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1636" y="2256"/>
            <a:ext cx="2585" cy="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34" name="Equation" r:id="rId3" imgW="1396800" imgH="444240" progId="">
                    <p:embed/>
                  </p:oleObj>
                </mc:Choice>
                <mc:Fallback>
                  <p:oleObj name="Equation" r:id="rId3" imgW="1396800" imgH="4442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6" y="2256"/>
                          <a:ext cx="2585" cy="824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H="1" flipV="1">
              <a:off x="3120" y="2999"/>
              <a:ext cx="24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3312" y="3144"/>
              <a:ext cx="12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i="1">
                  <a:latin typeface="Times New Roman" pitchFamily="18" charset="0"/>
                </a:rPr>
                <a:t>O = </a:t>
              </a:r>
              <a:r>
                <a:rPr lang="en-US" sz="2000"/>
                <a:t>output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2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Descent on an error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2672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49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An informal account of BackProp</a:t>
            </a:r>
            <a:endParaRPr lang="en-GB" smtClean="0"/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6781800" y="2743200"/>
            <a:ext cx="1905000" cy="1371600"/>
            <a:chOff x="1632" y="1680"/>
            <a:chExt cx="1584" cy="1200"/>
          </a:xfrm>
        </p:grpSpPr>
        <p:sp>
          <p:nvSpPr>
            <p:cNvPr id="3090" name="Oval 4"/>
            <p:cNvSpPr>
              <a:spLocks noChangeArrowheads="1"/>
            </p:cNvSpPr>
            <p:nvPr/>
          </p:nvSpPr>
          <p:spPr bwMode="auto">
            <a:xfrm>
              <a:off x="1920" y="2112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5"/>
            <p:cNvSpPr>
              <a:spLocks noChangeArrowheads="1"/>
            </p:cNvSpPr>
            <p:nvPr/>
          </p:nvSpPr>
          <p:spPr bwMode="auto">
            <a:xfrm>
              <a:off x="2256" y="2112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6"/>
            <p:cNvSpPr>
              <a:spLocks noChangeArrowheads="1"/>
            </p:cNvSpPr>
            <p:nvPr/>
          </p:nvSpPr>
          <p:spPr bwMode="auto">
            <a:xfrm>
              <a:off x="2592" y="2112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7"/>
            <p:cNvSpPr>
              <a:spLocks noChangeArrowheads="1"/>
            </p:cNvSpPr>
            <p:nvPr/>
          </p:nvSpPr>
          <p:spPr bwMode="auto">
            <a:xfrm>
              <a:off x="1632" y="264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Oval 8"/>
            <p:cNvSpPr>
              <a:spLocks noChangeArrowheads="1"/>
            </p:cNvSpPr>
            <p:nvPr/>
          </p:nvSpPr>
          <p:spPr bwMode="auto">
            <a:xfrm>
              <a:off x="2064" y="264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Oval 9"/>
            <p:cNvSpPr>
              <a:spLocks noChangeArrowheads="1"/>
            </p:cNvSpPr>
            <p:nvPr/>
          </p:nvSpPr>
          <p:spPr bwMode="auto">
            <a:xfrm>
              <a:off x="2496" y="264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Oval 10"/>
            <p:cNvSpPr>
              <a:spLocks noChangeArrowheads="1"/>
            </p:cNvSpPr>
            <p:nvPr/>
          </p:nvSpPr>
          <p:spPr bwMode="auto">
            <a:xfrm>
              <a:off x="2928" y="264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Oval 11"/>
            <p:cNvSpPr>
              <a:spLocks noChangeArrowheads="1"/>
            </p:cNvSpPr>
            <p:nvPr/>
          </p:nvSpPr>
          <p:spPr bwMode="auto">
            <a:xfrm>
              <a:off x="1632" y="168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Oval 12"/>
            <p:cNvSpPr>
              <a:spLocks noChangeArrowheads="1"/>
            </p:cNvSpPr>
            <p:nvPr/>
          </p:nvSpPr>
          <p:spPr bwMode="auto">
            <a:xfrm>
              <a:off x="2112" y="168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13"/>
            <p:cNvSpPr>
              <a:spLocks noChangeArrowheads="1"/>
            </p:cNvSpPr>
            <p:nvPr/>
          </p:nvSpPr>
          <p:spPr bwMode="auto">
            <a:xfrm>
              <a:off x="2544" y="168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Oval 14"/>
            <p:cNvSpPr>
              <a:spLocks noChangeArrowheads="1"/>
            </p:cNvSpPr>
            <p:nvPr/>
          </p:nvSpPr>
          <p:spPr bwMode="auto">
            <a:xfrm>
              <a:off x="2976" y="1680"/>
              <a:ext cx="240" cy="240"/>
            </a:xfrm>
            <a:prstGeom prst="ellipse">
              <a:avLst/>
            </a:prstGeom>
            <a:solidFill>
              <a:srgbClr val="808080">
                <a:alpha val="50195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01" name="AutoShape 15"/>
            <p:cNvCxnSpPr>
              <a:cxnSpLocks noChangeShapeType="1"/>
            </p:cNvCxnSpPr>
            <p:nvPr/>
          </p:nvCxnSpPr>
          <p:spPr bwMode="auto">
            <a:xfrm flipV="1">
              <a:off x="1776" y="2352"/>
              <a:ext cx="203" cy="3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2" name="AutoShape 16"/>
            <p:cNvCxnSpPr>
              <a:cxnSpLocks noChangeShapeType="1"/>
              <a:stCxn id="3094" idx="0"/>
              <a:endCxn id="3091" idx="4"/>
            </p:cNvCxnSpPr>
            <p:nvPr/>
          </p:nvCxnSpPr>
          <p:spPr bwMode="auto">
            <a:xfrm flipV="1">
              <a:off x="2184" y="2360"/>
              <a:ext cx="192" cy="27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3" name="AutoShape 17"/>
            <p:cNvCxnSpPr>
              <a:cxnSpLocks noChangeShapeType="1"/>
              <a:stCxn id="3093" idx="7"/>
              <a:endCxn id="3092" idx="4"/>
            </p:cNvCxnSpPr>
            <p:nvPr/>
          </p:nvCxnSpPr>
          <p:spPr bwMode="auto">
            <a:xfrm flipV="1">
              <a:off x="1837" y="2360"/>
              <a:ext cx="875" cy="3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4" name="AutoShape 18"/>
            <p:cNvCxnSpPr>
              <a:cxnSpLocks noChangeShapeType="1"/>
              <a:stCxn id="3094" idx="7"/>
              <a:endCxn id="3092" idx="4"/>
            </p:cNvCxnSpPr>
            <p:nvPr/>
          </p:nvCxnSpPr>
          <p:spPr bwMode="auto">
            <a:xfrm flipV="1">
              <a:off x="2269" y="2360"/>
              <a:ext cx="443" cy="3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5" name="AutoShape 19"/>
            <p:cNvCxnSpPr>
              <a:cxnSpLocks noChangeShapeType="1"/>
              <a:stCxn id="3094" idx="1"/>
              <a:endCxn id="3090" idx="4"/>
            </p:cNvCxnSpPr>
            <p:nvPr/>
          </p:nvCxnSpPr>
          <p:spPr bwMode="auto">
            <a:xfrm flipH="1" flipV="1">
              <a:off x="2040" y="2360"/>
              <a:ext cx="59" cy="3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6" name="AutoShape 20"/>
            <p:cNvCxnSpPr>
              <a:cxnSpLocks noChangeShapeType="1"/>
              <a:stCxn id="3095" idx="1"/>
              <a:endCxn id="3090" idx="5"/>
            </p:cNvCxnSpPr>
            <p:nvPr/>
          </p:nvCxnSpPr>
          <p:spPr bwMode="auto">
            <a:xfrm flipH="1" flipV="1">
              <a:off x="2125" y="2325"/>
              <a:ext cx="406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7" name="AutoShape 21"/>
            <p:cNvCxnSpPr>
              <a:cxnSpLocks noChangeShapeType="1"/>
              <a:stCxn id="3095" idx="0"/>
              <a:endCxn id="3091" idx="4"/>
            </p:cNvCxnSpPr>
            <p:nvPr/>
          </p:nvCxnSpPr>
          <p:spPr bwMode="auto">
            <a:xfrm flipH="1" flipV="1">
              <a:off x="2376" y="2360"/>
              <a:ext cx="240" cy="27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8" name="AutoShape 22"/>
            <p:cNvCxnSpPr>
              <a:cxnSpLocks noChangeShapeType="1"/>
              <a:stCxn id="3095" idx="0"/>
            </p:cNvCxnSpPr>
            <p:nvPr/>
          </p:nvCxnSpPr>
          <p:spPr bwMode="auto">
            <a:xfrm flipV="1">
              <a:off x="2616" y="2304"/>
              <a:ext cx="168" cy="3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9" name="AutoShape 23"/>
            <p:cNvCxnSpPr>
              <a:cxnSpLocks noChangeShapeType="1"/>
              <a:stCxn id="3096" idx="1"/>
              <a:endCxn id="3090" idx="5"/>
            </p:cNvCxnSpPr>
            <p:nvPr/>
          </p:nvCxnSpPr>
          <p:spPr bwMode="auto">
            <a:xfrm flipH="1" flipV="1">
              <a:off x="2125" y="2325"/>
              <a:ext cx="838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0" name="AutoShape 24"/>
            <p:cNvCxnSpPr>
              <a:cxnSpLocks noChangeShapeType="1"/>
              <a:stCxn id="3096" idx="1"/>
              <a:endCxn id="3091" idx="4"/>
            </p:cNvCxnSpPr>
            <p:nvPr/>
          </p:nvCxnSpPr>
          <p:spPr bwMode="auto">
            <a:xfrm flipH="1" flipV="1">
              <a:off x="2376" y="2360"/>
              <a:ext cx="587" cy="3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1" name="AutoShape 25"/>
            <p:cNvCxnSpPr>
              <a:cxnSpLocks noChangeShapeType="1"/>
              <a:stCxn id="3096" idx="0"/>
              <a:endCxn id="3092" idx="5"/>
            </p:cNvCxnSpPr>
            <p:nvPr/>
          </p:nvCxnSpPr>
          <p:spPr bwMode="auto">
            <a:xfrm flipH="1" flipV="1">
              <a:off x="2797" y="2325"/>
              <a:ext cx="251" cy="3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2" name="AutoShape 26"/>
            <p:cNvCxnSpPr>
              <a:cxnSpLocks noChangeShapeType="1"/>
              <a:stCxn id="3090" idx="1"/>
              <a:endCxn id="3097" idx="5"/>
            </p:cNvCxnSpPr>
            <p:nvPr/>
          </p:nvCxnSpPr>
          <p:spPr bwMode="auto">
            <a:xfrm flipH="1" flipV="1">
              <a:off x="1837" y="1893"/>
              <a:ext cx="118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3" name="AutoShape 27"/>
            <p:cNvCxnSpPr>
              <a:cxnSpLocks noChangeShapeType="1"/>
              <a:stCxn id="3090" idx="0"/>
              <a:endCxn id="3098" idx="4"/>
            </p:cNvCxnSpPr>
            <p:nvPr/>
          </p:nvCxnSpPr>
          <p:spPr bwMode="auto">
            <a:xfrm flipV="1">
              <a:off x="2040" y="1928"/>
              <a:ext cx="192" cy="1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4" name="AutoShape 28"/>
            <p:cNvCxnSpPr>
              <a:cxnSpLocks noChangeShapeType="1"/>
              <a:stCxn id="3090" idx="7"/>
              <a:endCxn id="3099" idx="4"/>
            </p:cNvCxnSpPr>
            <p:nvPr/>
          </p:nvCxnSpPr>
          <p:spPr bwMode="auto">
            <a:xfrm flipV="1">
              <a:off x="2125" y="1928"/>
              <a:ext cx="539" cy="21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5" name="AutoShape 29"/>
            <p:cNvCxnSpPr>
              <a:cxnSpLocks noChangeShapeType="1"/>
              <a:stCxn id="3090" idx="7"/>
              <a:endCxn id="3100" idx="3"/>
            </p:cNvCxnSpPr>
            <p:nvPr/>
          </p:nvCxnSpPr>
          <p:spPr bwMode="auto">
            <a:xfrm flipV="1">
              <a:off x="2125" y="1893"/>
              <a:ext cx="886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6" name="AutoShape 30"/>
            <p:cNvCxnSpPr>
              <a:cxnSpLocks noChangeShapeType="1"/>
              <a:stCxn id="3091" idx="1"/>
              <a:endCxn id="3097" idx="5"/>
            </p:cNvCxnSpPr>
            <p:nvPr/>
          </p:nvCxnSpPr>
          <p:spPr bwMode="auto">
            <a:xfrm flipH="1" flipV="1">
              <a:off x="1837" y="1893"/>
              <a:ext cx="454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7" name="AutoShape 31"/>
            <p:cNvCxnSpPr>
              <a:cxnSpLocks noChangeShapeType="1"/>
              <a:stCxn id="3091" idx="0"/>
              <a:endCxn id="3098" idx="4"/>
            </p:cNvCxnSpPr>
            <p:nvPr/>
          </p:nvCxnSpPr>
          <p:spPr bwMode="auto">
            <a:xfrm flipH="1" flipV="1">
              <a:off x="2232" y="1928"/>
              <a:ext cx="144" cy="1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8" name="AutoShape 32"/>
            <p:cNvCxnSpPr>
              <a:cxnSpLocks noChangeShapeType="1"/>
              <a:stCxn id="3091" idx="7"/>
              <a:endCxn id="3099" idx="4"/>
            </p:cNvCxnSpPr>
            <p:nvPr/>
          </p:nvCxnSpPr>
          <p:spPr bwMode="auto">
            <a:xfrm flipV="1">
              <a:off x="2461" y="1928"/>
              <a:ext cx="203" cy="21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9" name="AutoShape 33"/>
            <p:cNvCxnSpPr>
              <a:cxnSpLocks noChangeShapeType="1"/>
              <a:stCxn id="3091" idx="7"/>
              <a:endCxn id="3100" idx="3"/>
            </p:cNvCxnSpPr>
            <p:nvPr/>
          </p:nvCxnSpPr>
          <p:spPr bwMode="auto">
            <a:xfrm flipV="1">
              <a:off x="2461" y="1893"/>
              <a:ext cx="550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20" name="AutoShape 34"/>
            <p:cNvCxnSpPr>
              <a:cxnSpLocks noChangeShapeType="1"/>
              <a:stCxn id="3092" idx="7"/>
              <a:endCxn id="3100" idx="4"/>
            </p:cNvCxnSpPr>
            <p:nvPr/>
          </p:nvCxnSpPr>
          <p:spPr bwMode="auto">
            <a:xfrm flipV="1">
              <a:off x="2797" y="1928"/>
              <a:ext cx="299" cy="21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21" name="AutoShape 35"/>
            <p:cNvCxnSpPr>
              <a:cxnSpLocks noChangeShapeType="1"/>
              <a:stCxn id="3092" idx="0"/>
              <a:endCxn id="3099" idx="4"/>
            </p:cNvCxnSpPr>
            <p:nvPr/>
          </p:nvCxnSpPr>
          <p:spPr bwMode="auto">
            <a:xfrm flipH="1" flipV="1">
              <a:off x="2664" y="1928"/>
              <a:ext cx="48" cy="1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22" name="AutoShape 36"/>
            <p:cNvCxnSpPr>
              <a:cxnSpLocks noChangeShapeType="1"/>
              <a:stCxn id="3092" idx="1"/>
              <a:endCxn id="3098" idx="5"/>
            </p:cNvCxnSpPr>
            <p:nvPr/>
          </p:nvCxnSpPr>
          <p:spPr bwMode="auto">
            <a:xfrm flipH="1" flipV="1">
              <a:off x="2317" y="1893"/>
              <a:ext cx="310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23" name="AutoShape 37"/>
            <p:cNvCxnSpPr>
              <a:cxnSpLocks noChangeShapeType="1"/>
              <a:stCxn id="3092" idx="1"/>
              <a:endCxn id="3097" idx="5"/>
            </p:cNvCxnSpPr>
            <p:nvPr/>
          </p:nvCxnSpPr>
          <p:spPr bwMode="auto">
            <a:xfrm flipH="1" flipV="1">
              <a:off x="1837" y="1893"/>
              <a:ext cx="790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52400" y="1828800"/>
            <a:ext cx="6477000" cy="990600"/>
            <a:chOff x="96" y="1152"/>
            <a:chExt cx="4080" cy="624"/>
          </a:xfrm>
        </p:grpSpPr>
        <p:sp>
          <p:nvSpPr>
            <p:cNvPr id="3088" name="Text Box 39"/>
            <p:cNvSpPr txBox="1">
              <a:spLocks noChangeArrowheads="1"/>
            </p:cNvSpPr>
            <p:nvPr/>
          </p:nvSpPr>
          <p:spPr bwMode="auto">
            <a:xfrm>
              <a:off x="96" y="1152"/>
              <a:ext cx="3840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IE">
                  <a:latin typeface="Lucida Sans Unicode" pitchFamily="34" charset="0"/>
                </a:rPr>
                <a:t>For each pattern in the training set: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IE">
                  <a:latin typeface="Lucida Sans Unicode" pitchFamily="34" charset="0"/>
                </a:rPr>
                <a:t>  Compute the error at the output nodes</a:t>
              </a:r>
              <a:endParaRPr lang="en-GB">
                <a:latin typeface="Lucida Sans Unicode" pitchFamily="34" charset="0"/>
              </a:endParaRPr>
            </a:p>
          </p:txBody>
        </p:sp>
        <p:sp>
          <p:nvSpPr>
            <p:cNvPr id="3089" name="Line 40"/>
            <p:cNvSpPr>
              <a:spLocks noChangeShapeType="1"/>
            </p:cNvSpPr>
            <p:nvPr/>
          </p:nvSpPr>
          <p:spPr bwMode="auto">
            <a:xfrm>
              <a:off x="3024" y="1536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04800" y="2743200"/>
            <a:ext cx="6705600" cy="381000"/>
            <a:chOff x="192" y="1728"/>
            <a:chExt cx="4224" cy="240"/>
          </a:xfrm>
        </p:grpSpPr>
        <p:sp>
          <p:nvSpPr>
            <p:cNvPr id="3086" name="Text Box 42"/>
            <p:cNvSpPr txBox="1">
              <a:spLocks noChangeArrowheads="1"/>
            </p:cNvSpPr>
            <p:nvPr/>
          </p:nvSpPr>
          <p:spPr bwMode="auto">
            <a:xfrm>
              <a:off x="192" y="1728"/>
              <a:ext cx="27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IE">
                  <a:latin typeface="Lucida Sans Unicode" pitchFamily="34" charset="0"/>
                </a:rPr>
                <a:t>Compute </a:t>
              </a:r>
              <a:r>
                <a:rPr lang="en-IE">
                  <a:latin typeface="Symbol" pitchFamily="18" charset="2"/>
                </a:rPr>
                <a:t>D</a:t>
              </a:r>
              <a:r>
                <a:rPr lang="en-IE" i="1">
                  <a:latin typeface="Lucida Sans Unicode" pitchFamily="34" charset="0"/>
                </a:rPr>
                <a:t>w</a:t>
              </a:r>
              <a:r>
                <a:rPr lang="en-IE">
                  <a:latin typeface="Lucida Sans Unicode" pitchFamily="34" charset="0"/>
                </a:rPr>
                <a:t> for each wt in 2</a:t>
              </a:r>
              <a:r>
                <a:rPr lang="en-IE" baseline="30000">
                  <a:latin typeface="Lucida Sans Unicode" pitchFamily="34" charset="0"/>
                </a:rPr>
                <a:t>nd</a:t>
              </a:r>
              <a:r>
                <a:rPr lang="en-IE">
                  <a:latin typeface="Lucida Sans Unicode" pitchFamily="34" charset="0"/>
                </a:rPr>
                <a:t> layer</a:t>
              </a:r>
              <a:endParaRPr lang="en-GB">
                <a:latin typeface="Lucida Sans Unicode" pitchFamily="34" charset="0"/>
              </a:endParaRPr>
            </a:p>
          </p:txBody>
        </p:sp>
        <p:sp>
          <p:nvSpPr>
            <p:cNvPr id="3087" name="Line 43"/>
            <p:cNvSpPr>
              <a:spLocks noChangeShapeType="1"/>
            </p:cNvSpPr>
            <p:nvPr/>
          </p:nvSpPr>
          <p:spPr bwMode="auto">
            <a:xfrm>
              <a:off x="2880" y="1824"/>
              <a:ext cx="15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381000" y="3352800"/>
            <a:ext cx="6553200" cy="641350"/>
            <a:chOff x="240" y="2112"/>
            <a:chExt cx="4128" cy="404"/>
          </a:xfrm>
        </p:grpSpPr>
        <p:sp>
          <p:nvSpPr>
            <p:cNvPr id="3084" name="Text Box 45"/>
            <p:cNvSpPr txBox="1">
              <a:spLocks noChangeArrowheads="1"/>
            </p:cNvSpPr>
            <p:nvPr/>
          </p:nvSpPr>
          <p:spPr bwMode="auto">
            <a:xfrm>
              <a:off x="240" y="2112"/>
              <a:ext cx="25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IE">
                  <a:latin typeface="Lucida Sans Unicode" pitchFamily="34" charset="0"/>
                </a:rPr>
                <a:t>Compute </a:t>
              </a:r>
              <a:r>
                <a:rPr lang="en-IE" i="1">
                  <a:latin typeface="Lucida Sans Unicode" pitchFamily="34" charset="0"/>
                </a:rPr>
                <a:t>delta</a:t>
              </a:r>
              <a:r>
                <a:rPr lang="en-IE">
                  <a:latin typeface="Lucida Sans Unicode" pitchFamily="34" charset="0"/>
                </a:rPr>
                <a:t> (generalized error expression) for hidden units</a:t>
              </a:r>
              <a:endParaRPr lang="en-GB">
                <a:latin typeface="Lucida Sans Unicode" pitchFamily="34" charset="0"/>
              </a:endParaRPr>
            </a:p>
          </p:txBody>
        </p:sp>
        <p:sp>
          <p:nvSpPr>
            <p:cNvPr id="3085" name="Line 46"/>
            <p:cNvSpPr>
              <a:spLocks noChangeShapeType="1"/>
            </p:cNvSpPr>
            <p:nvPr/>
          </p:nvSpPr>
          <p:spPr bwMode="auto">
            <a:xfrm flipV="1">
              <a:off x="2352" y="2112"/>
              <a:ext cx="20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457200" y="3657600"/>
            <a:ext cx="6477000" cy="1128713"/>
            <a:chOff x="288" y="2304"/>
            <a:chExt cx="4080" cy="711"/>
          </a:xfrm>
        </p:grpSpPr>
        <p:sp>
          <p:nvSpPr>
            <p:cNvPr id="3082" name="Text Box 48"/>
            <p:cNvSpPr txBox="1">
              <a:spLocks noChangeArrowheads="1"/>
            </p:cNvSpPr>
            <p:nvPr/>
          </p:nvSpPr>
          <p:spPr bwMode="auto">
            <a:xfrm>
              <a:off x="288" y="2784"/>
              <a:ext cx="27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IE">
                  <a:latin typeface="Lucida Sans Unicode" pitchFamily="34" charset="0"/>
                </a:rPr>
                <a:t>Compute </a:t>
              </a:r>
              <a:r>
                <a:rPr lang="en-IE">
                  <a:latin typeface="Symbol" pitchFamily="18" charset="2"/>
                </a:rPr>
                <a:t>D</a:t>
              </a:r>
              <a:r>
                <a:rPr lang="en-IE" i="1">
                  <a:latin typeface="Lucida Sans Unicode" pitchFamily="34" charset="0"/>
                </a:rPr>
                <a:t>w</a:t>
              </a:r>
              <a:r>
                <a:rPr lang="en-IE">
                  <a:latin typeface="Lucida Sans Unicode" pitchFamily="34" charset="0"/>
                </a:rPr>
                <a:t> for each wt in 1</a:t>
              </a:r>
              <a:r>
                <a:rPr lang="en-IE" baseline="30000">
                  <a:latin typeface="Lucida Sans Unicode" pitchFamily="34" charset="0"/>
                </a:rPr>
                <a:t>st</a:t>
              </a:r>
              <a:r>
                <a:rPr lang="en-IE">
                  <a:latin typeface="Lucida Sans Unicode" pitchFamily="34" charset="0"/>
                </a:rPr>
                <a:t> layer</a:t>
              </a:r>
              <a:endParaRPr lang="en-GB">
                <a:latin typeface="Lucida Sans Unicode" pitchFamily="34" charset="0"/>
              </a:endParaRPr>
            </a:p>
          </p:txBody>
        </p:sp>
        <p:sp>
          <p:nvSpPr>
            <p:cNvPr id="3083" name="Line 49"/>
            <p:cNvSpPr>
              <a:spLocks noChangeShapeType="1"/>
            </p:cNvSpPr>
            <p:nvPr/>
          </p:nvSpPr>
          <p:spPr bwMode="auto">
            <a:xfrm flipV="1">
              <a:off x="2880" y="2304"/>
              <a:ext cx="14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5026" name="Text Box 50"/>
          <p:cNvSpPr txBox="1">
            <a:spLocks noChangeArrowheads="1"/>
          </p:cNvSpPr>
          <p:nvPr/>
        </p:nvSpPr>
        <p:spPr bwMode="auto">
          <a:xfrm>
            <a:off x="152400" y="51816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>
                <a:latin typeface="Lucida Sans Unicode" pitchFamily="34" charset="0"/>
              </a:rPr>
              <a:t>After amassing </a:t>
            </a:r>
            <a:r>
              <a:rPr lang="en-IE">
                <a:latin typeface="Symbol" pitchFamily="18" charset="2"/>
              </a:rPr>
              <a:t>D</a:t>
            </a:r>
            <a:r>
              <a:rPr lang="en-IE" i="1">
                <a:latin typeface="Lucida Sans Unicode" pitchFamily="34" charset="0"/>
              </a:rPr>
              <a:t>w</a:t>
            </a:r>
            <a:r>
              <a:rPr lang="en-IE">
                <a:latin typeface="Lucida Sans Unicode" pitchFamily="34" charset="0"/>
              </a:rPr>
              <a:t> for all weights and, change each wt a little bit, as determined by the learning rate</a:t>
            </a:r>
            <a:endParaRPr lang="en-GB">
              <a:latin typeface="Lucida Sans Unicode" pitchFamily="34" charset="0"/>
            </a:endParaRPr>
          </a:p>
        </p:txBody>
      </p:sp>
      <p:graphicFrame>
        <p:nvGraphicFramePr>
          <p:cNvPr id="906240" name="Object 2"/>
          <p:cNvGraphicFramePr>
            <a:graphicFrameLocks noChangeAspect="1"/>
          </p:cNvGraphicFramePr>
          <p:nvPr/>
        </p:nvGraphicFramePr>
        <p:xfrm>
          <a:off x="6019800" y="5715000"/>
          <a:ext cx="26670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8" name="Equation" r:id="rId4" imgW="850680" imgH="241200" progId="Equation.3">
                  <p:embed/>
                </p:oleObj>
              </mc:Choice>
              <mc:Fallback>
                <p:oleObj name="Equation" r:id="rId4" imgW="85068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15000"/>
                        <a:ext cx="2667000" cy="7556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99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502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450850" y="1365250"/>
            <a:ext cx="8242300" cy="88900"/>
          </a:xfrm>
          <a:custGeom>
            <a:avLst/>
            <a:gdLst>
              <a:gd name="connsiteX0" fmla="*/ 6350 w 8242300"/>
              <a:gd name="connsiteY0" fmla="*/ 82550 h 88900"/>
              <a:gd name="connsiteX1" fmla="*/ 8235950 w 8242300"/>
              <a:gd name="connsiteY1" fmla="*/ 82550 h 88900"/>
              <a:gd name="connsiteX2" fmla="*/ 8235950 w 8242300"/>
              <a:gd name="connsiteY2" fmla="*/ 6350 h 88900"/>
              <a:gd name="connsiteX3" fmla="*/ 6350 w 8242300"/>
              <a:gd name="connsiteY3" fmla="*/ 6350 h 88900"/>
              <a:gd name="connsiteX4" fmla="*/ 6350 w 8242300"/>
              <a:gd name="connsiteY4" fmla="*/ 82550 h 88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42300" h="88900">
                <a:moveTo>
                  <a:pt x="6350" y="82550"/>
                </a:moveTo>
                <a:lnTo>
                  <a:pt x="8235950" y="82550"/>
                </a:lnTo>
                <a:lnTo>
                  <a:pt x="8235950" y="6350"/>
                </a:lnTo>
                <a:lnTo>
                  <a:pt x="6350" y="6350"/>
                </a:lnTo>
                <a:lnTo>
                  <a:pt x="6350" y="825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358900"/>
            <a:ext cx="8255000" cy="1016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2700" y="1587500"/>
            <a:ext cx="7569200" cy="4305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65200" y="203200"/>
            <a:ext cx="72009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0"/>
              </a:lnSpc>
              <a:tabLst/>
            </a:pPr>
            <a:r>
              <a:rPr lang="en-US" altLang="zh-CN" sz="44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altLang="zh-CN" sz="4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Threshold</a:t>
            </a:r>
            <a:r>
              <a:rPr lang="en-US" altLang="zh-CN" sz="4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en-US" altLang="zh-CN" sz="4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848100" y="876300"/>
            <a:ext cx="14224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0"/>
              </a:lnSpc>
              <a:tabLst/>
            </a:pPr>
            <a:r>
              <a:rPr lang="en-US" altLang="zh-CN" sz="44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(TLU)</a:t>
            </a:r>
          </a:p>
        </p:txBody>
      </p:sp>
    </p:spTree>
    <p:extLst>
      <p:ext uri="{BB962C8B-B14F-4D97-AF65-F5344CB8AC3E}">
        <p14:creationId xmlns:p14="http://schemas.microsoft.com/office/powerpoint/2010/main" val="31054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82955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Pattern Separation and NN architecture</a:t>
            </a:r>
          </a:p>
        </p:txBody>
      </p:sp>
    </p:spTree>
    <p:extLst>
      <p:ext uri="{BB962C8B-B14F-4D97-AF65-F5344CB8AC3E}">
        <p14:creationId xmlns:p14="http://schemas.microsoft.com/office/powerpoint/2010/main" val="29910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0"/>
            <a:ext cx="7832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3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1524000"/>
            <a:ext cx="7402286" cy="3238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257800"/>
            <a:ext cx="8392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CNNs </a:t>
            </a:r>
            <a:r>
              <a:rPr lang="en-US" dirty="0"/>
              <a:t>solved the signal-translation problem, because they would </a:t>
            </a:r>
            <a:r>
              <a:rPr lang="en-US" i="1" dirty="0"/>
              <a:t>convolve</a:t>
            </a:r>
            <a:r>
              <a:rPr lang="en-US" dirty="0"/>
              <a:t> each </a:t>
            </a:r>
            <a:endParaRPr lang="en-US" dirty="0" smtClean="0"/>
          </a:p>
          <a:p>
            <a:r>
              <a:rPr lang="en-US" dirty="0" smtClean="0"/>
              <a:t>input </a:t>
            </a:r>
            <a:r>
              <a:rPr lang="en-US" dirty="0"/>
              <a:t>signal with a detector, (kernel</a:t>
            </a:r>
            <a:r>
              <a:rPr lang="en-US" dirty="0" smtClean="0"/>
              <a:t>), and </a:t>
            </a:r>
            <a:r>
              <a:rPr lang="en-US" dirty="0"/>
              <a:t>thus be sensitive to the same feature, </a:t>
            </a:r>
            <a:endParaRPr lang="en-US" dirty="0" smtClean="0"/>
          </a:p>
          <a:p>
            <a:r>
              <a:rPr lang="en-US" dirty="0" smtClean="0"/>
              <a:t>but everywhere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7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0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Computing with Abstract Neurons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McCollough-Pitts Neurons were initially used to model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pattern classification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size = small AND shape = round AND color = green AND location = on_tree =&gt; unripe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linking classified patterns to behavior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size = large OR motion = approaching  =&gt; move_away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size = small AND direction = above =&gt; move_above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McCollough-Pitts Neurons can compute logical functions.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AND, NOT, OR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0706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Computing logical functions: the OR function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0"/>
            <a:ext cx="8001000" cy="1828800"/>
          </a:xfrm>
        </p:spPr>
        <p:txBody>
          <a:bodyPr/>
          <a:lstStyle/>
          <a:p>
            <a:r>
              <a:rPr lang="en-US" sz="2400" dirty="0" smtClean="0"/>
              <a:t>Assume a binary threshold activation (TLU) function.</a:t>
            </a:r>
          </a:p>
          <a:p>
            <a:r>
              <a:rPr lang="en-US" sz="2400" dirty="0" smtClean="0"/>
              <a:t>What should you set </a:t>
            </a:r>
            <a:r>
              <a:rPr lang="en-US" sz="2400" dirty="0" smtClean="0">
                <a:latin typeface="Times New Roman" pitchFamily="18" charset="0"/>
              </a:rPr>
              <a:t>w</a:t>
            </a:r>
            <a:r>
              <a:rPr lang="en-US" sz="2400" baseline="-25000" dirty="0" smtClean="0">
                <a:latin typeface="Times New Roman" pitchFamily="18" charset="0"/>
              </a:rPr>
              <a:t>01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Times New Roman" pitchFamily="18" charset="0"/>
              </a:rPr>
              <a:t>w</a:t>
            </a:r>
            <a:r>
              <a:rPr lang="en-US" sz="2400" baseline="-25000" dirty="0" smtClean="0">
                <a:latin typeface="Times New Roman" pitchFamily="18" charset="0"/>
              </a:rPr>
              <a:t>02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Times New Roman" pitchFamily="18" charset="0"/>
              </a:rPr>
              <a:t>w</a:t>
            </a:r>
            <a:r>
              <a:rPr lang="en-US" sz="2400" baseline="-25000" dirty="0" smtClean="0">
                <a:latin typeface="Times New Roman" pitchFamily="18" charset="0"/>
              </a:rPr>
              <a:t>0b</a:t>
            </a:r>
            <a:r>
              <a:rPr lang="en-US" sz="2400" dirty="0" smtClean="0"/>
              <a:t>  to be so that you can get the right answers for </a:t>
            </a:r>
            <a:r>
              <a:rPr lang="en-US" sz="2400" dirty="0" smtClean="0">
                <a:latin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</a:rPr>
              <a:t>0</a:t>
            </a:r>
            <a:r>
              <a:rPr lang="en-US" sz="2400" dirty="0" smtClean="0"/>
              <a:t>?</a:t>
            </a:r>
          </a:p>
        </p:txBody>
      </p:sp>
      <p:graphicFrame>
        <p:nvGraphicFramePr>
          <p:cNvPr id="718852" name="Group 4"/>
          <p:cNvGraphicFramePr>
            <a:graphicFrameLocks noGrp="1"/>
          </p:cNvGraphicFramePr>
          <p:nvPr/>
        </p:nvGraphicFramePr>
        <p:xfrm>
          <a:off x="7010400" y="1752600"/>
          <a:ext cx="1676400" cy="198501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9FFA3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90600" y="1524000"/>
            <a:ext cx="5410200" cy="2505075"/>
            <a:chOff x="624" y="960"/>
            <a:chExt cx="3408" cy="1578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897" y="1242"/>
              <a:ext cx="2726" cy="1126"/>
              <a:chOff x="1620" y="1620"/>
              <a:chExt cx="3600" cy="1440"/>
            </a:xfrm>
          </p:grpSpPr>
          <p:sp>
            <p:nvSpPr>
              <p:cNvPr id="45101" name="Line 32"/>
              <p:cNvSpPr>
                <a:spLocks noChangeShapeType="1"/>
              </p:cNvSpPr>
              <p:nvPr/>
            </p:nvSpPr>
            <p:spPr bwMode="auto">
              <a:xfrm>
                <a:off x="1620" y="1620"/>
                <a:ext cx="1260" cy="5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02" name="Line 33"/>
              <p:cNvSpPr>
                <a:spLocks noChangeShapeType="1"/>
              </p:cNvSpPr>
              <p:nvPr/>
            </p:nvSpPr>
            <p:spPr bwMode="auto">
              <a:xfrm>
                <a:off x="1620" y="2340"/>
                <a:ext cx="108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03" name="Line 34"/>
              <p:cNvSpPr>
                <a:spLocks noChangeShapeType="1"/>
              </p:cNvSpPr>
              <p:nvPr/>
            </p:nvSpPr>
            <p:spPr bwMode="auto">
              <a:xfrm flipV="1">
                <a:off x="1620" y="2520"/>
                <a:ext cx="1260" cy="5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04" name="Line 35"/>
              <p:cNvSpPr>
                <a:spLocks noChangeShapeType="1"/>
              </p:cNvSpPr>
              <p:nvPr/>
            </p:nvSpPr>
            <p:spPr bwMode="auto">
              <a:xfrm>
                <a:off x="4321" y="2340"/>
                <a:ext cx="899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1715" y="1523"/>
              <a:ext cx="1226" cy="563"/>
              <a:chOff x="5040" y="2160"/>
              <a:chExt cx="1800" cy="720"/>
            </a:xfrm>
          </p:grpSpPr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5040" y="2160"/>
                <a:ext cx="1800" cy="720"/>
                <a:chOff x="5040" y="2160"/>
                <a:chExt cx="1800" cy="720"/>
              </a:xfrm>
            </p:grpSpPr>
            <p:sp>
              <p:nvSpPr>
                <p:cNvPr id="29739" name="Oval 38"/>
                <p:cNvSpPr>
                  <a:spLocks noChangeArrowheads="1"/>
                </p:cNvSpPr>
                <p:nvPr/>
              </p:nvSpPr>
              <p:spPr bwMode="auto">
                <a:xfrm>
                  <a:off x="5040" y="2160"/>
                  <a:ext cx="1800" cy="72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0" name="Line 39"/>
                <p:cNvSpPr>
                  <a:spLocks noChangeShapeType="1"/>
                </p:cNvSpPr>
                <p:nvPr/>
              </p:nvSpPr>
              <p:spPr bwMode="auto">
                <a:xfrm>
                  <a:off x="5940" y="216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37" name="Text Box 40"/>
              <p:cNvSpPr txBox="1">
                <a:spLocks noChangeArrowheads="1"/>
              </p:cNvSpPr>
              <p:nvPr/>
            </p:nvSpPr>
            <p:spPr bwMode="auto">
              <a:xfrm>
                <a:off x="5400" y="2340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>
                    <a:latin typeface="Times New Roman" pitchFamily="18" charset="0"/>
                  </a:rPr>
                  <a:t>x</a:t>
                </a:r>
                <a:r>
                  <a:rPr lang="en-US" sz="2400" baseline="-25000">
                    <a:latin typeface="Times New Roman" pitchFamily="18" charset="0"/>
                  </a:rPr>
                  <a:t>0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38" name="Text Box 41"/>
              <p:cNvSpPr txBox="1">
                <a:spLocks noChangeArrowheads="1"/>
              </p:cNvSpPr>
              <p:nvPr/>
            </p:nvSpPr>
            <p:spPr bwMode="auto">
              <a:xfrm>
                <a:off x="6300" y="2340"/>
                <a:ext cx="1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i="1">
                    <a:latin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29729" name="Text Box 42"/>
            <p:cNvSpPr txBox="1">
              <a:spLocks noChangeArrowheads="1"/>
            </p:cNvSpPr>
            <p:nvPr/>
          </p:nvSpPr>
          <p:spPr bwMode="auto">
            <a:xfrm>
              <a:off x="720" y="960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i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30" name="Text Box 43"/>
            <p:cNvSpPr txBox="1">
              <a:spLocks noChangeArrowheads="1"/>
            </p:cNvSpPr>
            <p:nvPr/>
          </p:nvSpPr>
          <p:spPr bwMode="auto">
            <a:xfrm>
              <a:off x="1169" y="1101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w</a:t>
              </a:r>
              <a:r>
                <a:rPr lang="en-US" sz="2400" baseline="-25000">
                  <a:latin typeface="Times New Roman" pitchFamily="18" charset="0"/>
                </a:rPr>
                <a:t>01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31" name="Text Box 44"/>
            <p:cNvSpPr txBox="1">
              <a:spLocks noChangeArrowheads="1"/>
            </p:cNvSpPr>
            <p:nvPr/>
          </p:nvSpPr>
          <p:spPr bwMode="auto">
            <a:xfrm>
              <a:off x="3759" y="1664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y</a:t>
              </a:r>
              <a:r>
                <a:rPr lang="en-US" sz="24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9732" name="Text Box 45"/>
            <p:cNvSpPr txBox="1">
              <a:spLocks noChangeArrowheads="1"/>
            </p:cNvSpPr>
            <p:nvPr/>
          </p:nvSpPr>
          <p:spPr bwMode="auto">
            <a:xfrm>
              <a:off x="720" y="1632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i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33" name="Text Box 46"/>
            <p:cNvSpPr txBox="1">
              <a:spLocks noChangeArrowheads="1"/>
            </p:cNvSpPr>
            <p:nvPr/>
          </p:nvSpPr>
          <p:spPr bwMode="auto">
            <a:xfrm>
              <a:off x="624" y="2256"/>
              <a:ext cx="36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b=1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9734" name="Text Box 47"/>
            <p:cNvSpPr txBox="1">
              <a:spLocks noChangeArrowheads="1"/>
            </p:cNvSpPr>
            <p:nvPr/>
          </p:nvSpPr>
          <p:spPr bwMode="auto">
            <a:xfrm>
              <a:off x="1152" y="1536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w</a:t>
              </a:r>
              <a:r>
                <a:rPr lang="en-US" sz="2400" baseline="-25000">
                  <a:latin typeface="Times New Roman" pitchFamily="18" charset="0"/>
                </a:rPr>
                <a:t>02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35" name="Text Box 48"/>
            <p:cNvSpPr txBox="1">
              <a:spLocks noChangeArrowheads="1"/>
            </p:cNvSpPr>
            <p:nvPr/>
          </p:nvSpPr>
          <p:spPr bwMode="auto">
            <a:xfrm>
              <a:off x="1152" y="2256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>
                  <a:latin typeface="Times New Roman" pitchFamily="18" charset="0"/>
                </a:rPr>
                <a:t>w</a:t>
              </a:r>
              <a:r>
                <a:rPr lang="en-US" sz="2400" baseline="-25000">
                  <a:latin typeface="Times New Roman" pitchFamily="18" charset="0"/>
                </a:rPr>
                <a:t>0b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3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answers would work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1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y = </a:t>
            </a:r>
            <a:r>
              <a:rPr lang="en-US" sz="2400" i="1" smtClean="0">
                <a:latin typeface="Times New Roman" pitchFamily="18" charset="0"/>
              </a:rPr>
              <a:t>f </a:t>
            </a:r>
            <a:r>
              <a:rPr lang="en-US" sz="2400" smtClean="0">
                <a:latin typeface="Times New Roman" pitchFamily="18" charset="0"/>
              </a:rPr>
              <a:t>(w</a:t>
            </a:r>
            <a:r>
              <a:rPr lang="en-US" sz="2400" baseline="-25000" smtClean="0">
                <a:latin typeface="Times New Roman" pitchFamily="18" charset="0"/>
              </a:rPr>
              <a:t>01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0b</a:t>
            </a:r>
            <a:r>
              <a:rPr lang="en-US" sz="2400" smtClean="0">
                <a:latin typeface="Times New Roman" pitchFamily="18" charset="0"/>
              </a:rPr>
              <a:t>b)</a:t>
            </a:r>
            <a:br>
              <a:rPr lang="en-US" sz="2400" smtClean="0">
                <a:latin typeface="Times New Roman" pitchFamily="18" charset="0"/>
              </a:rPr>
            </a:b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recall the threshold function</a:t>
            </a:r>
          </a:p>
          <a:p>
            <a:pPr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the separation happens when 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w</a:t>
            </a:r>
            <a:r>
              <a:rPr lang="en-US" sz="2400" baseline="-25000" smtClean="0">
                <a:latin typeface="Times New Roman" pitchFamily="18" charset="0"/>
              </a:rPr>
              <a:t>01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i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+ w</a:t>
            </a:r>
            <a:r>
              <a:rPr lang="en-US" sz="2400" baseline="-25000" smtClean="0">
                <a:latin typeface="Times New Roman" pitchFamily="18" charset="0"/>
              </a:rPr>
              <a:t>0b</a:t>
            </a:r>
            <a:r>
              <a:rPr lang="en-US" sz="2400" smtClean="0">
                <a:latin typeface="Times New Roman" pitchFamily="18" charset="0"/>
              </a:rPr>
              <a:t>b = 0</a:t>
            </a:r>
          </a:p>
          <a:p>
            <a:pPr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move things around and you get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	i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- (w</a:t>
            </a:r>
            <a:r>
              <a:rPr lang="en-US" sz="2400" baseline="-25000" smtClean="0">
                <a:latin typeface="Times New Roman" pitchFamily="18" charset="0"/>
              </a:rPr>
              <a:t>01/</a:t>
            </a:r>
            <a:r>
              <a:rPr lang="en-US" sz="2400" smtClean="0">
                <a:latin typeface="Times New Roman" pitchFamily="18" charset="0"/>
              </a:rPr>
              <a:t>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)i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- (w</a:t>
            </a:r>
            <a:r>
              <a:rPr lang="en-US" sz="2400" baseline="-25000" smtClean="0">
                <a:latin typeface="Times New Roman" pitchFamily="18" charset="0"/>
              </a:rPr>
              <a:t>0b</a:t>
            </a:r>
            <a:r>
              <a:rPr lang="en-US" sz="2400" smtClean="0">
                <a:latin typeface="Times New Roman" pitchFamily="18" charset="0"/>
              </a:rPr>
              <a:t>b/w</a:t>
            </a:r>
            <a:r>
              <a:rPr lang="en-US" sz="2400" baseline="-25000" smtClean="0">
                <a:latin typeface="Times New Roman" pitchFamily="18" charset="0"/>
              </a:rPr>
              <a:t>02</a:t>
            </a:r>
            <a:r>
              <a:rPr lang="en-US" sz="2400" smtClean="0"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600"/>
            <a:ext cx="3429000" cy="3292475"/>
            <a:chOff x="288" y="1008"/>
            <a:chExt cx="2160" cy="2074"/>
          </a:xfrm>
        </p:grpSpPr>
        <p:sp>
          <p:nvSpPr>
            <p:cNvPr id="46092" name="Line 5"/>
            <p:cNvSpPr>
              <a:spLocks noChangeShapeType="1"/>
            </p:cNvSpPr>
            <p:nvPr/>
          </p:nvSpPr>
          <p:spPr bwMode="auto">
            <a:xfrm flipV="1">
              <a:off x="672" y="1056"/>
              <a:ext cx="0" cy="192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3" name="Line 6"/>
            <p:cNvSpPr>
              <a:spLocks noChangeShapeType="1"/>
            </p:cNvSpPr>
            <p:nvPr/>
          </p:nvSpPr>
          <p:spPr bwMode="auto">
            <a:xfrm flipV="1">
              <a:off x="384" y="2736"/>
              <a:ext cx="2064" cy="0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4" name="Text Box 7"/>
            <p:cNvSpPr txBox="1">
              <a:spLocks noChangeArrowheads="1"/>
            </p:cNvSpPr>
            <p:nvPr/>
          </p:nvSpPr>
          <p:spPr bwMode="auto">
            <a:xfrm>
              <a:off x="288" y="100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2"/>
                  </a:solidFill>
                </a:rPr>
                <a:t>i</a:t>
              </a:r>
              <a:r>
                <a:rPr lang="en-US" sz="2000" b="1" baseline="-25000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0735" name="Text Box 8"/>
            <p:cNvSpPr txBox="1">
              <a:spLocks noChangeArrowheads="1"/>
            </p:cNvSpPr>
            <p:nvPr/>
          </p:nvSpPr>
          <p:spPr bwMode="auto">
            <a:xfrm>
              <a:off x="2208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2"/>
                  </a:solidFill>
                </a:rPr>
                <a:t>i</a:t>
              </a:r>
              <a:r>
                <a:rPr lang="en-US" sz="2000" b="1" baseline="-25000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0736" name="Oval 9"/>
            <p:cNvSpPr>
              <a:spLocks noChangeArrowheads="1"/>
            </p:cNvSpPr>
            <p:nvPr/>
          </p:nvSpPr>
          <p:spPr bwMode="auto">
            <a:xfrm>
              <a:off x="624" y="268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Oval 10"/>
            <p:cNvSpPr>
              <a:spLocks noChangeArrowheads="1"/>
            </p:cNvSpPr>
            <p:nvPr/>
          </p:nvSpPr>
          <p:spPr bwMode="auto">
            <a:xfrm>
              <a:off x="1824" y="26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Oval 11"/>
            <p:cNvSpPr>
              <a:spLocks noChangeArrowheads="1"/>
            </p:cNvSpPr>
            <p:nvPr/>
          </p:nvSpPr>
          <p:spPr bwMode="auto">
            <a:xfrm>
              <a:off x="1824" y="153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Oval 12"/>
            <p:cNvSpPr>
              <a:spLocks noChangeArrowheads="1"/>
            </p:cNvSpPr>
            <p:nvPr/>
          </p:nvSpPr>
          <p:spPr bwMode="auto">
            <a:xfrm>
              <a:off x="624" y="153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909" name="Line 13"/>
          <p:cNvSpPr>
            <a:spLocks noChangeShapeType="1"/>
          </p:cNvSpPr>
          <p:nvPr/>
        </p:nvSpPr>
        <p:spPr bwMode="auto">
          <a:xfrm>
            <a:off x="381000" y="3200400"/>
            <a:ext cx="2667000" cy="2514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10200" y="3048000"/>
            <a:ext cx="1828800" cy="685800"/>
            <a:chOff x="3264" y="1920"/>
            <a:chExt cx="1392" cy="624"/>
          </a:xfrm>
        </p:grpSpPr>
        <p:sp>
          <p:nvSpPr>
            <p:cNvPr id="30727" name="Line 15"/>
            <p:cNvSpPr>
              <a:spLocks noChangeShapeType="1"/>
            </p:cNvSpPr>
            <p:nvPr/>
          </p:nvSpPr>
          <p:spPr bwMode="auto">
            <a:xfrm>
              <a:off x="3264" y="2448"/>
              <a:ext cx="1392" cy="0"/>
            </a:xfrm>
            <a:prstGeom prst="line">
              <a:avLst/>
            </a:prstGeom>
            <a:noFill/>
            <a:ln w="28575">
              <a:solidFill>
                <a:srgbClr val="E9FFA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16"/>
            <p:cNvSpPr>
              <a:spLocks noChangeShapeType="1"/>
            </p:cNvSpPr>
            <p:nvPr/>
          </p:nvSpPr>
          <p:spPr bwMode="auto">
            <a:xfrm>
              <a:off x="3936" y="1920"/>
              <a:ext cx="0" cy="624"/>
            </a:xfrm>
            <a:prstGeom prst="line">
              <a:avLst/>
            </a:prstGeom>
            <a:noFill/>
            <a:ln w="28575">
              <a:solidFill>
                <a:srgbClr val="E9FFA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17"/>
            <p:cNvSpPr>
              <a:spLocks noChangeShapeType="1"/>
            </p:cNvSpPr>
            <p:nvPr/>
          </p:nvSpPr>
          <p:spPr bwMode="auto">
            <a:xfrm>
              <a:off x="3312" y="2448"/>
              <a:ext cx="62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Line 18"/>
            <p:cNvSpPr>
              <a:spLocks noChangeShapeType="1"/>
            </p:cNvSpPr>
            <p:nvPr/>
          </p:nvSpPr>
          <p:spPr bwMode="auto">
            <a:xfrm>
              <a:off x="3936" y="2112"/>
              <a:ext cx="62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9"/>
            <p:cNvSpPr>
              <a:spLocks noChangeShapeType="1"/>
            </p:cNvSpPr>
            <p:nvPr/>
          </p:nvSpPr>
          <p:spPr bwMode="auto">
            <a:xfrm>
              <a:off x="3936" y="2112"/>
              <a:ext cx="0" cy="33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540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111 L -0.05 0.044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4439 L 0.025 -0.0443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4439 L 3.33333E-6 -0.011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utoRev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6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autoRev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9" dur="1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build="p"/>
      <p:bldP spid="720909" grpId="0" animBg="1"/>
      <p:bldP spid="720909" grpId="1" animBg="1"/>
      <p:bldP spid="720909" grpId="2" animBg="1"/>
      <p:bldP spid="720909" grpId="3" animBg="1"/>
      <p:bldP spid="720909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Linearly separable patterns</a:t>
            </a:r>
          </a:p>
        </p:txBody>
      </p:sp>
      <p:pic>
        <p:nvPicPr>
          <p:cNvPr id="32771" name="Picture 3" descr="Lin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133600"/>
            <a:ext cx="21780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Perceptr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14600"/>
            <a:ext cx="29718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57200" y="5257800"/>
            <a:ext cx="394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Linearly Separable Patterns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968875"/>
            <a:ext cx="6477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PERCEPTRON</a:t>
            </a:r>
            <a:r>
              <a:rPr lang="en-US"/>
              <a:t> is an architecture which can </a:t>
            </a:r>
          </a:p>
          <a:p>
            <a:r>
              <a:rPr lang="en-US"/>
              <a:t>solve this type of decision boundary problem. </a:t>
            </a:r>
          </a:p>
          <a:p>
            <a:r>
              <a:rPr lang="en-US"/>
              <a:t>An "on" response in the output node </a:t>
            </a:r>
          </a:p>
          <a:p>
            <a:r>
              <a:rPr lang="en-US"/>
              <a:t>represents one class, and an "off" response</a:t>
            </a:r>
          </a:p>
          <a:p>
            <a:r>
              <a:rPr lang="en-US"/>
              <a:t> represents the other.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 of Learning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Hebbian ~ coincidence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Supervised ~ correction (</a:t>
            </a:r>
            <a:r>
              <a:rPr lang="en-US" dirty="0" err="1" smtClean="0">
                <a:solidFill>
                  <a:schemeClr val="accent4"/>
                </a:solidFill>
              </a:rPr>
              <a:t>backprop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Recruitment ~ one trial</a:t>
            </a:r>
          </a:p>
          <a:p>
            <a:r>
              <a:rPr lang="en-US" dirty="0" smtClean="0"/>
              <a:t>Reinforcement ~ delayed reward</a:t>
            </a:r>
          </a:p>
          <a:p>
            <a:r>
              <a:rPr lang="en-US" dirty="0" smtClean="0"/>
              <a:t>Unsupervised ~ similarity</a:t>
            </a:r>
          </a:p>
        </p:txBody>
      </p:sp>
    </p:spTree>
    <p:extLst>
      <p:ext uri="{BB962C8B-B14F-4D97-AF65-F5344CB8AC3E}">
        <p14:creationId xmlns:p14="http://schemas.microsoft.com/office/powerpoint/2010/main" val="5668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Hebb’s rule is not sufficient</a:t>
            </a:r>
          </a:p>
        </p:txBody>
      </p:sp>
      <p:sp>
        <p:nvSpPr>
          <p:cNvPr id="375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What happens if the neural circuit fires perfectly, but the result is </a:t>
            </a:r>
            <a:r>
              <a:rPr lang="en-US" sz="2000" smtClean="0">
                <a:solidFill>
                  <a:srgbClr val="FF0000"/>
                </a:solidFill>
              </a:rPr>
              <a:t>very bad</a:t>
            </a:r>
            <a:r>
              <a:rPr lang="en-US" sz="2000" smtClean="0"/>
              <a:t> for the animal, like eating something sickening?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 pure invocation of Hebb’s rule would strengthen all participating connections, which can’t be good.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On the other hand, it isn’t right to weaken all the active connections involved; much of the activity was just recognizing the situation – we would like to change only those connections that led to the wrong decision. 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No one knows how to specify a learning rule that  will </a:t>
            </a:r>
            <a:r>
              <a:rPr lang="en-US" sz="2000" smtClean="0">
                <a:solidFill>
                  <a:srgbClr val="FF0000"/>
                </a:solidFill>
              </a:rPr>
              <a:t>change exactly the offending connections when an error occurs</a:t>
            </a:r>
            <a:r>
              <a:rPr lang="en-US" sz="20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Computer systems, and presumably nature as well, rely upon </a:t>
            </a:r>
            <a:r>
              <a:rPr lang="en-US" sz="1800" smtClean="0">
                <a:solidFill>
                  <a:srgbClr val="FF0000"/>
                </a:solidFill>
              </a:rPr>
              <a:t>statistical learning rules that tend to make the right changes over time</a:t>
            </a:r>
            <a:r>
              <a:rPr lang="en-US" sz="18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Early models included perceptrons and the Delta rule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XOR example requires multiple layers – backprop (advanced math)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15879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Linearly separable patterns</a:t>
            </a:r>
          </a:p>
        </p:txBody>
      </p:sp>
      <p:pic>
        <p:nvPicPr>
          <p:cNvPr id="8195" name="Picture 3" descr="Lin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21780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Perceptr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0"/>
            <a:ext cx="29718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5257800"/>
            <a:ext cx="394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/>
              <a:t>Linearly Separable Patterns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419600" y="4968875"/>
            <a:ext cx="6477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/>
              <a:t>An architecture for a Perceptron which can </a:t>
            </a:r>
          </a:p>
          <a:p>
            <a:r>
              <a:rPr lang="en-US"/>
              <a:t>solve this type of decision boundary problem. </a:t>
            </a:r>
          </a:p>
          <a:p>
            <a:r>
              <a:rPr lang="en-US"/>
              <a:t>An "on" response in the output node </a:t>
            </a:r>
          </a:p>
          <a:p>
            <a:r>
              <a:rPr lang="en-US"/>
              <a:t>represents one class, and an "off" response</a:t>
            </a:r>
          </a:p>
          <a:p>
            <a:r>
              <a:rPr lang="en-US"/>
              <a:t> represents the other.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25003</TotalTime>
  <Words>716</Words>
  <Application>Microsoft Office PowerPoint</Application>
  <PresentationFormat>On-screen Show (4:3)</PresentationFormat>
  <Paragraphs>187</Paragraphs>
  <Slides>23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Lucida Sans Unicode</vt:lpstr>
      <vt:lpstr>Symbol</vt:lpstr>
      <vt:lpstr>Tahoma</vt:lpstr>
      <vt:lpstr>Times New Roman</vt:lpstr>
      <vt:lpstr>Trebuchet MS</vt:lpstr>
      <vt:lpstr>Wingdings</vt:lpstr>
      <vt:lpstr>Default Design</vt:lpstr>
      <vt:lpstr>Equation</vt:lpstr>
      <vt:lpstr>PowerPoint Presentation</vt:lpstr>
      <vt:lpstr>PowerPoint Presentation</vt:lpstr>
      <vt:lpstr>Computing with Abstract Neurons</vt:lpstr>
      <vt:lpstr>Computing logical functions: the OR function</vt:lpstr>
      <vt:lpstr>Many answers would work</vt:lpstr>
      <vt:lpstr>Linearly separable patterns</vt:lpstr>
      <vt:lpstr>Models of Learning</vt:lpstr>
      <vt:lpstr>Hebb’s rule is not sufficient</vt:lpstr>
      <vt:lpstr>Linearly separable patterns</vt:lpstr>
      <vt:lpstr>Perceptron Training Rule</vt:lpstr>
      <vt:lpstr>Converges, if…</vt:lpstr>
      <vt:lpstr>Boolean XOR</vt:lpstr>
      <vt:lpstr>Diagonal NOT linear separable</vt:lpstr>
      <vt:lpstr>Multi-layer Feed-forward Network</vt:lpstr>
      <vt:lpstr>Supervised Learning - Backprop</vt:lpstr>
      <vt:lpstr>The Sigmoid Function</vt:lpstr>
      <vt:lpstr>Learning Rule – Gradient Descent on an Root Mean Square (RMS)</vt:lpstr>
      <vt:lpstr>Gradient Descent on an error</vt:lpstr>
      <vt:lpstr>An informal account of BackProp</vt:lpstr>
      <vt:lpstr>Pattern Separation and NN architecture</vt:lpstr>
      <vt:lpstr>PowerPoint Presentation</vt:lpstr>
      <vt:lpstr>PowerPoint Presentation</vt:lpstr>
      <vt:lpstr>PowerPoint Presentation</vt:lpstr>
    </vt:vector>
  </TitlesOfParts>
  <Company>SMU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FALCON: Boosting Knowledge for Answer Engines</dc:title>
  <dc:creator>Sanda Harabagiu</dc:creator>
  <cp:lastModifiedBy>Jerry Feldman</cp:lastModifiedBy>
  <cp:revision>788</cp:revision>
  <dcterms:created xsi:type="dcterms:W3CDTF">2013-02-18T23:24:31Z</dcterms:created>
  <dcterms:modified xsi:type="dcterms:W3CDTF">2019-03-26T16:39:29Z</dcterms:modified>
</cp:coreProperties>
</file>