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3" r:id="rId2"/>
    <p:sldId id="264" r:id="rId3"/>
    <p:sldId id="262" r:id="rId4"/>
    <p:sldId id="257" r:id="rId5"/>
    <p:sldId id="258" r:id="rId6"/>
    <p:sldId id="266" r:id="rId7"/>
    <p:sldId id="260" r:id="rId8"/>
    <p:sldId id="272" r:id="rId9"/>
    <p:sldId id="267" r:id="rId10"/>
    <p:sldId id="268" r:id="rId11"/>
    <p:sldId id="269" r:id="rId12"/>
    <p:sldId id="270" r:id="rId13"/>
    <p:sldId id="271" r:id="rId14"/>
    <p:sldId id="27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0" d="100"/>
          <a:sy n="100" d="100"/>
        </p:scale>
        <p:origin x="-12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E244BA-41FC-442E-B9C7-4A5C9753E560}" type="datetimeFigureOut">
              <a:rPr lang="en-US" smtClean="0"/>
              <a:t>8/26/2014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82A04C-0417-4914-92A9-0E0A3284CC73}" type="slidenum">
              <a:rPr lang="en-US" smtClean="0"/>
              <a:t>‹#›</a:t>
            </a:fld>
            <a:endParaRPr lang="en-US"/>
          </a:p>
        </p:txBody>
      </p:sp>
    </p:spTree>
    <p:extLst>
      <p:ext uri="{BB962C8B-B14F-4D97-AF65-F5344CB8AC3E}">
        <p14:creationId xmlns:p14="http://schemas.microsoft.com/office/powerpoint/2010/main" val="392425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49628" algn="l"/>
                <a:tab pos="1299256" algn="l"/>
                <a:tab pos="1948884" algn="l"/>
                <a:tab pos="2598511" algn="l"/>
              </a:tabLst>
              <a:defRPr sz="2200">
                <a:solidFill>
                  <a:schemeClr val="tx1"/>
                </a:solidFill>
                <a:latin typeface="Bitstream Vera Sans" pitchFamily="16" charset="0"/>
                <a:cs typeface="Arial Unicode MS" charset="0"/>
              </a:defRPr>
            </a:lvl1pPr>
            <a:lvl2pPr marL="34039930" indent="-33629639" eaLnBrk="0">
              <a:tabLst>
                <a:tab pos="649628" algn="l"/>
                <a:tab pos="1299256" algn="l"/>
                <a:tab pos="1948884" algn="l"/>
                <a:tab pos="2598511" algn="l"/>
              </a:tabLst>
              <a:defRPr sz="2200">
                <a:solidFill>
                  <a:schemeClr val="tx1"/>
                </a:solidFill>
                <a:latin typeface="Bitstream Vera Sans" pitchFamily="16" charset="0"/>
                <a:cs typeface="Arial Unicode MS" charset="0"/>
              </a:defRPr>
            </a:lvl2pPr>
            <a:lvl3pPr eaLnBrk="0">
              <a:tabLst>
                <a:tab pos="649628" algn="l"/>
                <a:tab pos="1299256" algn="l"/>
                <a:tab pos="1948884" algn="l"/>
                <a:tab pos="2598511" algn="l"/>
              </a:tabLst>
              <a:defRPr sz="2200">
                <a:solidFill>
                  <a:schemeClr val="tx1"/>
                </a:solidFill>
                <a:latin typeface="Bitstream Vera Sans" pitchFamily="16" charset="0"/>
                <a:cs typeface="Arial Unicode MS" charset="0"/>
              </a:defRPr>
            </a:lvl3pPr>
            <a:lvl4pPr eaLnBrk="0">
              <a:tabLst>
                <a:tab pos="649628" algn="l"/>
                <a:tab pos="1299256" algn="l"/>
                <a:tab pos="1948884" algn="l"/>
                <a:tab pos="2598511" algn="l"/>
              </a:tabLst>
              <a:defRPr sz="2200">
                <a:solidFill>
                  <a:schemeClr val="tx1"/>
                </a:solidFill>
                <a:latin typeface="Bitstream Vera Sans" pitchFamily="16" charset="0"/>
                <a:cs typeface="Arial Unicode MS" charset="0"/>
              </a:defRPr>
            </a:lvl4pPr>
            <a:lvl5pPr eaLnBrk="0">
              <a:tabLst>
                <a:tab pos="649628" algn="l"/>
                <a:tab pos="1299256" algn="l"/>
                <a:tab pos="1948884" algn="l"/>
                <a:tab pos="2598511" algn="l"/>
              </a:tabLst>
              <a:defRPr sz="2200">
                <a:solidFill>
                  <a:schemeClr val="tx1"/>
                </a:solidFill>
                <a:latin typeface="Bitstream Vera Sans" pitchFamily="16" charset="0"/>
                <a:cs typeface="Arial Unicode MS" charset="0"/>
              </a:defRPr>
            </a:lvl5pPr>
            <a:lvl6pPr marL="410291" eaLnBrk="0" fontAlgn="base" hangingPunct="0">
              <a:lnSpc>
                <a:spcPct val="97000"/>
              </a:lnSpc>
              <a:spcBef>
                <a:spcPct val="0"/>
              </a:spcBef>
              <a:spcAft>
                <a:spcPct val="0"/>
              </a:spcAft>
              <a:tabLst>
                <a:tab pos="649628" algn="l"/>
                <a:tab pos="1299256" algn="l"/>
                <a:tab pos="1948884" algn="l"/>
                <a:tab pos="2598511" algn="l"/>
              </a:tabLst>
              <a:defRPr sz="2200">
                <a:solidFill>
                  <a:schemeClr val="tx1"/>
                </a:solidFill>
                <a:latin typeface="Bitstream Vera Sans" pitchFamily="16" charset="0"/>
                <a:cs typeface="Arial Unicode MS" charset="0"/>
              </a:defRPr>
            </a:lvl6pPr>
            <a:lvl7pPr marL="820583" eaLnBrk="0" fontAlgn="base" hangingPunct="0">
              <a:lnSpc>
                <a:spcPct val="97000"/>
              </a:lnSpc>
              <a:spcBef>
                <a:spcPct val="0"/>
              </a:spcBef>
              <a:spcAft>
                <a:spcPct val="0"/>
              </a:spcAft>
              <a:tabLst>
                <a:tab pos="649628" algn="l"/>
                <a:tab pos="1299256" algn="l"/>
                <a:tab pos="1948884" algn="l"/>
                <a:tab pos="2598511" algn="l"/>
              </a:tabLst>
              <a:defRPr sz="2200">
                <a:solidFill>
                  <a:schemeClr val="tx1"/>
                </a:solidFill>
                <a:latin typeface="Bitstream Vera Sans" pitchFamily="16" charset="0"/>
                <a:cs typeface="Arial Unicode MS" charset="0"/>
              </a:defRPr>
            </a:lvl7pPr>
            <a:lvl8pPr marL="1230874" eaLnBrk="0" fontAlgn="base" hangingPunct="0">
              <a:lnSpc>
                <a:spcPct val="97000"/>
              </a:lnSpc>
              <a:spcBef>
                <a:spcPct val="0"/>
              </a:spcBef>
              <a:spcAft>
                <a:spcPct val="0"/>
              </a:spcAft>
              <a:tabLst>
                <a:tab pos="649628" algn="l"/>
                <a:tab pos="1299256" algn="l"/>
                <a:tab pos="1948884" algn="l"/>
                <a:tab pos="2598511" algn="l"/>
              </a:tabLst>
              <a:defRPr sz="2200">
                <a:solidFill>
                  <a:schemeClr val="tx1"/>
                </a:solidFill>
                <a:latin typeface="Bitstream Vera Sans" pitchFamily="16" charset="0"/>
                <a:cs typeface="Arial Unicode MS" charset="0"/>
              </a:defRPr>
            </a:lvl8pPr>
            <a:lvl9pPr marL="1641165" eaLnBrk="0" fontAlgn="base" hangingPunct="0">
              <a:lnSpc>
                <a:spcPct val="97000"/>
              </a:lnSpc>
              <a:spcBef>
                <a:spcPct val="0"/>
              </a:spcBef>
              <a:spcAft>
                <a:spcPct val="0"/>
              </a:spcAft>
              <a:tabLst>
                <a:tab pos="649628" algn="l"/>
                <a:tab pos="1299256" algn="l"/>
                <a:tab pos="1948884" algn="l"/>
                <a:tab pos="2598511" algn="l"/>
              </a:tabLst>
              <a:defRPr sz="2200">
                <a:solidFill>
                  <a:schemeClr val="tx1"/>
                </a:solidFill>
                <a:latin typeface="Bitstream Vera Sans" pitchFamily="16" charset="0"/>
                <a:cs typeface="Arial Unicode MS" charset="0"/>
              </a:defRPr>
            </a:lvl9pPr>
          </a:lstStyle>
          <a:p>
            <a:pPr eaLnBrk="1"/>
            <a:fld id="{83552FFA-E0BC-4B11-B785-45CE097D7913}" type="slidenum">
              <a:rPr lang="en-GB" altLang="en-US" sz="1300">
                <a:solidFill>
                  <a:srgbClr val="000000"/>
                </a:solidFill>
                <a:latin typeface="Bitstream Vera Serif" pitchFamily="16" charset="0"/>
              </a:rPr>
              <a:pPr eaLnBrk="1"/>
              <a:t>12</a:t>
            </a:fld>
            <a:endParaRPr lang="en-GB" altLang="en-US" sz="1300">
              <a:solidFill>
                <a:srgbClr val="000000"/>
              </a:solidFill>
              <a:latin typeface="Bitstream Vera Serif" pitchFamily="16" charset="0"/>
            </a:endParaRPr>
          </a:p>
        </p:txBody>
      </p:sp>
      <p:sp>
        <p:nvSpPr>
          <p:cNvPr id="27651"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p:spPr>
      </p:sp>
      <p:sp>
        <p:nvSpPr>
          <p:cNvPr id="27652" name="Rectangle 2"/>
          <p:cNvSpPr>
            <a:spLocks noGrp="1" noChangeArrowheads="1"/>
          </p:cNvSpPr>
          <p:nvPr>
            <p:ph type="body" idx="1"/>
          </p:nvPr>
        </p:nvSpPr>
        <p:spPr>
          <a:xfrm>
            <a:off x="686360" y="4342535"/>
            <a:ext cx="5486681" cy="41145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6"/>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649628" algn="l"/>
                <a:tab pos="1299256" algn="l"/>
                <a:tab pos="1948884" algn="l"/>
                <a:tab pos="2598511" algn="l"/>
              </a:tabLst>
              <a:defRPr sz="2200">
                <a:solidFill>
                  <a:schemeClr val="tx1"/>
                </a:solidFill>
                <a:latin typeface="Bitstream Vera Sans" pitchFamily="16" charset="0"/>
                <a:cs typeface="Arial Unicode MS" charset="0"/>
              </a:defRPr>
            </a:lvl1pPr>
            <a:lvl2pPr marL="34039930" indent="-33629639" eaLnBrk="0">
              <a:tabLst>
                <a:tab pos="649628" algn="l"/>
                <a:tab pos="1299256" algn="l"/>
                <a:tab pos="1948884" algn="l"/>
                <a:tab pos="2598511" algn="l"/>
              </a:tabLst>
              <a:defRPr sz="2200">
                <a:solidFill>
                  <a:schemeClr val="tx1"/>
                </a:solidFill>
                <a:latin typeface="Bitstream Vera Sans" pitchFamily="16" charset="0"/>
                <a:cs typeface="Arial Unicode MS" charset="0"/>
              </a:defRPr>
            </a:lvl2pPr>
            <a:lvl3pPr eaLnBrk="0">
              <a:tabLst>
                <a:tab pos="649628" algn="l"/>
                <a:tab pos="1299256" algn="l"/>
                <a:tab pos="1948884" algn="l"/>
                <a:tab pos="2598511" algn="l"/>
              </a:tabLst>
              <a:defRPr sz="2200">
                <a:solidFill>
                  <a:schemeClr val="tx1"/>
                </a:solidFill>
                <a:latin typeface="Bitstream Vera Sans" pitchFamily="16" charset="0"/>
                <a:cs typeface="Arial Unicode MS" charset="0"/>
              </a:defRPr>
            </a:lvl3pPr>
            <a:lvl4pPr eaLnBrk="0">
              <a:tabLst>
                <a:tab pos="649628" algn="l"/>
                <a:tab pos="1299256" algn="l"/>
                <a:tab pos="1948884" algn="l"/>
                <a:tab pos="2598511" algn="l"/>
              </a:tabLst>
              <a:defRPr sz="2200">
                <a:solidFill>
                  <a:schemeClr val="tx1"/>
                </a:solidFill>
                <a:latin typeface="Bitstream Vera Sans" pitchFamily="16" charset="0"/>
                <a:cs typeface="Arial Unicode MS" charset="0"/>
              </a:defRPr>
            </a:lvl4pPr>
            <a:lvl5pPr eaLnBrk="0">
              <a:tabLst>
                <a:tab pos="649628" algn="l"/>
                <a:tab pos="1299256" algn="l"/>
                <a:tab pos="1948884" algn="l"/>
                <a:tab pos="2598511" algn="l"/>
              </a:tabLst>
              <a:defRPr sz="2200">
                <a:solidFill>
                  <a:schemeClr val="tx1"/>
                </a:solidFill>
                <a:latin typeface="Bitstream Vera Sans" pitchFamily="16" charset="0"/>
                <a:cs typeface="Arial Unicode MS" charset="0"/>
              </a:defRPr>
            </a:lvl5pPr>
            <a:lvl6pPr marL="410291" eaLnBrk="0" fontAlgn="base" hangingPunct="0">
              <a:lnSpc>
                <a:spcPct val="97000"/>
              </a:lnSpc>
              <a:spcBef>
                <a:spcPct val="0"/>
              </a:spcBef>
              <a:spcAft>
                <a:spcPct val="0"/>
              </a:spcAft>
              <a:tabLst>
                <a:tab pos="649628" algn="l"/>
                <a:tab pos="1299256" algn="l"/>
                <a:tab pos="1948884" algn="l"/>
                <a:tab pos="2598511" algn="l"/>
              </a:tabLst>
              <a:defRPr sz="2200">
                <a:solidFill>
                  <a:schemeClr val="tx1"/>
                </a:solidFill>
                <a:latin typeface="Bitstream Vera Sans" pitchFamily="16" charset="0"/>
                <a:cs typeface="Arial Unicode MS" charset="0"/>
              </a:defRPr>
            </a:lvl6pPr>
            <a:lvl7pPr marL="820583" eaLnBrk="0" fontAlgn="base" hangingPunct="0">
              <a:lnSpc>
                <a:spcPct val="97000"/>
              </a:lnSpc>
              <a:spcBef>
                <a:spcPct val="0"/>
              </a:spcBef>
              <a:spcAft>
                <a:spcPct val="0"/>
              </a:spcAft>
              <a:tabLst>
                <a:tab pos="649628" algn="l"/>
                <a:tab pos="1299256" algn="l"/>
                <a:tab pos="1948884" algn="l"/>
                <a:tab pos="2598511" algn="l"/>
              </a:tabLst>
              <a:defRPr sz="2200">
                <a:solidFill>
                  <a:schemeClr val="tx1"/>
                </a:solidFill>
                <a:latin typeface="Bitstream Vera Sans" pitchFamily="16" charset="0"/>
                <a:cs typeface="Arial Unicode MS" charset="0"/>
              </a:defRPr>
            </a:lvl7pPr>
            <a:lvl8pPr marL="1230874" eaLnBrk="0" fontAlgn="base" hangingPunct="0">
              <a:lnSpc>
                <a:spcPct val="97000"/>
              </a:lnSpc>
              <a:spcBef>
                <a:spcPct val="0"/>
              </a:spcBef>
              <a:spcAft>
                <a:spcPct val="0"/>
              </a:spcAft>
              <a:tabLst>
                <a:tab pos="649628" algn="l"/>
                <a:tab pos="1299256" algn="l"/>
                <a:tab pos="1948884" algn="l"/>
                <a:tab pos="2598511" algn="l"/>
              </a:tabLst>
              <a:defRPr sz="2200">
                <a:solidFill>
                  <a:schemeClr val="tx1"/>
                </a:solidFill>
                <a:latin typeface="Bitstream Vera Sans" pitchFamily="16" charset="0"/>
                <a:cs typeface="Arial Unicode MS" charset="0"/>
              </a:defRPr>
            </a:lvl8pPr>
            <a:lvl9pPr marL="1641165" eaLnBrk="0" fontAlgn="base" hangingPunct="0">
              <a:lnSpc>
                <a:spcPct val="97000"/>
              </a:lnSpc>
              <a:spcBef>
                <a:spcPct val="0"/>
              </a:spcBef>
              <a:spcAft>
                <a:spcPct val="0"/>
              </a:spcAft>
              <a:tabLst>
                <a:tab pos="649628" algn="l"/>
                <a:tab pos="1299256" algn="l"/>
                <a:tab pos="1948884" algn="l"/>
                <a:tab pos="2598511" algn="l"/>
              </a:tabLst>
              <a:defRPr sz="2200">
                <a:solidFill>
                  <a:schemeClr val="tx1"/>
                </a:solidFill>
                <a:latin typeface="Bitstream Vera Sans" pitchFamily="16" charset="0"/>
                <a:cs typeface="Arial Unicode MS" charset="0"/>
              </a:defRPr>
            </a:lvl9pPr>
          </a:lstStyle>
          <a:p>
            <a:pPr eaLnBrk="1"/>
            <a:fld id="{9FD636D9-CB9B-439E-935E-001166D08756}" type="slidenum">
              <a:rPr lang="en-GB" altLang="en-US" sz="1300">
                <a:solidFill>
                  <a:srgbClr val="000000"/>
                </a:solidFill>
                <a:latin typeface="Bitstream Vera Serif" pitchFamily="16" charset="0"/>
              </a:rPr>
              <a:pPr eaLnBrk="1"/>
              <a:t>13</a:t>
            </a:fld>
            <a:endParaRPr lang="en-GB" altLang="en-US" sz="1300">
              <a:solidFill>
                <a:srgbClr val="000000"/>
              </a:solidFill>
              <a:latin typeface="Bitstream Vera Serif" pitchFamily="16" charset="0"/>
            </a:endParaRPr>
          </a:p>
        </p:txBody>
      </p:sp>
      <p:sp>
        <p:nvSpPr>
          <p:cNvPr id="3481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p:spPr>
      </p:sp>
      <p:sp>
        <p:nvSpPr>
          <p:cNvPr id="34820" name="Rectangle 2"/>
          <p:cNvSpPr>
            <a:spLocks noGrp="1" noChangeArrowheads="1"/>
          </p:cNvSpPr>
          <p:nvPr>
            <p:ph type="body" idx="1"/>
          </p:nvPr>
        </p:nvSpPr>
        <p:spPr>
          <a:xfrm>
            <a:off x="686360" y="4342535"/>
            <a:ext cx="5486681" cy="41145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smtClean="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5B907D-B07E-42A9-889F-0F1C485656D8}"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344515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5B907D-B07E-42A9-889F-0F1C485656D8}"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560172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5B907D-B07E-42A9-889F-0F1C485656D8}"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474894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5B907D-B07E-42A9-889F-0F1C485656D8}"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1109755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5B907D-B07E-42A9-889F-0F1C485656D8}" type="datetimeFigureOut">
              <a:rPr lang="en-US" smtClean="0"/>
              <a:t>8/26/2014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982034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5B907D-B07E-42A9-889F-0F1C485656D8}" type="datetimeFigureOut">
              <a:rPr lang="en-US" smtClean="0"/>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92086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B907D-B07E-42A9-889F-0F1C485656D8}" type="datetimeFigureOut">
              <a:rPr lang="en-US" smtClean="0"/>
              <a:t>8/26/2014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220620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5B907D-B07E-42A9-889F-0F1C485656D8}" type="datetimeFigureOut">
              <a:rPr lang="en-US" smtClean="0"/>
              <a:t>8/26/2014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82831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B907D-B07E-42A9-889F-0F1C485656D8}" type="datetimeFigureOut">
              <a:rPr lang="en-US" smtClean="0"/>
              <a:t>8/26/2014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705781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B907D-B07E-42A9-889F-0F1C485656D8}" type="datetimeFigureOut">
              <a:rPr lang="en-US" smtClean="0"/>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2292050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5B907D-B07E-42A9-889F-0F1C485656D8}" type="datetimeFigureOut">
              <a:rPr lang="en-US" smtClean="0"/>
              <a:t>8/26/2014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34A67E-8433-47FC-B8BD-E54972B3D5FF}" type="slidenum">
              <a:rPr lang="en-US" smtClean="0"/>
              <a:t>‹#›</a:t>
            </a:fld>
            <a:endParaRPr lang="en-US"/>
          </a:p>
        </p:txBody>
      </p:sp>
    </p:spTree>
    <p:extLst>
      <p:ext uri="{BB962C8B-B14F-4D97-AF65-F5344CB8AC3E}">
        <p14:creationId xmlns:p14="http://schemas.microsoft.com/office/powerpoint/2010/main" val="2983011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B907D-B07E-42A9-889F-0F1C485656D8}" type="datetimeFigureOut">
              <a:rPr lang="en-US" smtClean="0"/>
              <a:t>8/26/2014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4A67E-8433-47FC-B8BD-E54972B3D5FF}" type="slidenum">
              <a:rPr lang="en-US" smtClean="0"/>
              <a:t>‹#›</a:t>
            </a:fld>
            <a:endParaRPr lang="en-US"/>
          </a:p>
        </p:txBody>
      </p:sp>
    </p:spTree>
    <p:extLst>
      <p:ext uri="{BB962C8B-B14F-4D97-AF65-F5344CB8AC3E}">
        <p14:creationId xmlns:p14="http://schemas.microsoft.com/office/powerpoint/2010/main" val="250720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Cognitive Science and Neuroscience</a:t>
            </a:r>
            <a:br>
              <a:rPr lang="en-US" dirty="0">
                <a:solidFill>
                  <a:srgbClr val="FF0000"/>
                </a:solidFill>
              </a:rPr>
            </a:br>
            <a:endParaRPr lang="en-US" dirty="0"/>
          </a:p>
        </p:txBody>
      </p:sp>
      <p:sp>
        <p:nvSpPr>
          <p:cNvPr id="3" name="Content Placeholder 2"/>
          <p:cNvSpPr>
            <a:spLocks noGrp="1"/>
          </p:cNvSpPr>
          <p:nvPr>
            <p:ph idx="1"/>
          </p:nvPr>
        </p:nvSpPr>
        <p:spPr>
          <a:xfrm>
            <a:off x="457200" y="1600200"/>
            <a:ext cx="8458200" cy="4525963"/>
          </a:xfrm>
        </p:spPr>
        <p:txBody>
          <a:bodyPr/>
          <a:lstStyle/>
          <a:p>
            <a:r>
              <a:rPr lang="en-US" dirty="0" smtClean="0"/>
              <a:t>Cognitive Science ~ Behavior</a:t>
            </a:r>
          </a:p>
          <a:p>
            <a:r>
              <a:rPr lang="en-US" dirty="0" smtClean="0"/>
              <a:t>Neuroscience ~ Structure and Function</a:t>
            </a:r>
          </a:p>
          <a:p>
            <a:pPr marL="0" indent="0">
              <a:buNone/>
            </a:pPr>
            <a:r>
              <a:rPr lang="en-US" dirty="0" smtClean="0"/>
              <a:t>			</a:t>
            </a:r>
          </a:p>
          <a:p>
            <a:pPr marL="0" indent="0">
              <a:buNone/>
            </a:pPr>
            <a:r>
              <a:rPr lang="en-US" dirty="0"/>
              <a:t>	</a:t>
            </a:r>
            <a:r>
              <a:rPr lang="en-US" dirty="0" smtClean="0"/>
              <a:t>		</a:t>
            </a:r>
            <a:r>
              <a:rPr lang="en-US" dirty="0" smtClean="0">
                <a:solidFill>
                  <a:srgbClr val="FF0000"/>
                </a:solidFill>
              </a:rPr>
              <a:t>Unification</a:t>
            </a:r>
          </a:p>
          <a:p>
            <a:pPr marL="0" indent="0">
              <a:buNone/>
            </a:pPr>
            <a:r>
              <a:rPr lang="en-US" dirty="0" smtClean="0"/>
              <a:t> Requires good behavioral theories/models. </a:t>
            </a:r>
            <a:r>
              <a:rPr lang="en-US" smtClean="0"/>
              <a:t>Research on the </a:t>
            </a:r>
            <a:r>
              <a:rPr lang="en-US" dirty="0" smtClean="0"/>
              <a:t>physical basis of the ether or the life force did not work out well. </a:t>
            </a:r>
            <a:endParaRPr lang="en-US" dirty="0"/>
          </a:p>
        </p:txBody>
      </p:sp>
    </p:spTree>
    <p:extLst>
      <p:ext uri="{BB962C8B-B14F-4D97-AF65-F5344CB8AC3E}">
        <p14:creationId xmlns:p14="http://schemas.microsoft.com/office/powerpoint/2010/main" val="1928310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a:t>Actionability</a:t>
            </a:r>
            <a:r>
              <a:rPr lang="en-US" sz="2800" dirty="0"/>
              <a:t> in Integrated Cognitive Science</a:t>
            </a:r>
            <a:br>
              <a:rPr lang="en-US" sz="2800" dirty="0"/>
            </a:br>
            <a:endParaRPr lang="en-US" sz="2800" dirty="0"/>
          </a:p>
        </p:txBody>
      </p:sp>
      <p:sp>
        <p:nvSpPr>
          <p:cNvPr id="3" name="Content Placeholder 2"/>
          <p:cNvSpPr>
            <a:spLocks noGrp="1"/>
          </p:cNvSpPr>
          <p:nvPr>
            <p:ph idx="1"/>
          </p:nvPr>
        </p:nvSpPr>
        <p:spPr>
          <a:xfrm>
            <a:off x="228600" y="1350963"/>
            <a:ext cx="8763000" cy="4926012"/>
          </a:xfrm>
        </p:spPr>
        <p:txBody>
          <a:bodyPr>
            <a:normAutofit lnSpcReduction="10000"/>
          </a:bodyPr>
          <a:lstStyle/>
          <a:p>
            <a:pPr marL="0" indent="0">
              <a:buNone/>
            </a:pPr>
            <a:r>
              <a:rPr lang="en-US" sz="2000" dirty="0"/>
              <a:t> </a:t>
            </a:r>
          </a:p>
          <a:p>
            <a:pPr marL="0" indent="0">
              <a:buNone/>
            </a:pPr>
            <a:r>
              <a:rPr lang="en-US" sz="2000" dirty="0"/>
              <a:t>1. All living things </a:t>
            </a:r>
            <a:r>
              <a:rPr lang="en-US" sz="2000" i="1" dirty="0"/>
              <a:t>act</a:t>
            </a:r>
            <a:r>
              <a:rPr lang="en-US" sz="2000" dirty="0"/>
              <a:t>; acting is what living things do.</a:t>
            </a:r>
          </a:p>
          <a:p>
            <a:pPr marL="0" indent="0">
              <a:buNone/>
            </a:pPr>
            <a:r>
              <a:rPr lang="en-US" sz="2000" dirty="0"/>
              <a:t>2. Natural selection constrains the fitness (</a:t>
            </a:r>
            <a:r>
              <a:rPr lang="en-US" sz="2000" i="1" dirty="0"/>
              <a:t>utility</a:t>
            </a:r>
            <a:r>
              <a:rPr lang="en-US" sz="2000" dirty="0"/>
              <a:t>) of these actions.</a:t>
            </a:r>
          </a:p>
          <a:p>
            <a:pPr marL="0" indent="0">
              <a:buNone/>
            </a:pPr>
            <a:r>
              <a:rPr lang="en-US" sz="2000" dirty="0"/>
              <a:t>3. </a:t>
            </a:r>
            <a:r>
              <a:rPr lang="en-US" sz="2000" i="1" dirty="0"/>
              <a:t>Volition</a:t>
            </a:r>
            <a:r>
              <a:rPr lang="en-US" sz="2000" dirty="0"/>
              <a:t> is the key concept; </a:t>
            </a:r>
            <a:r>
              <a:rPr lang="en-US" sz="2000" i="1" dirty="0"/>
              <a:t>agents</a:t>
            </a:r>
            <a:r>
              <a:rPr lang="en-US" sz="2000" dirty="0"/>
              <a:t> perform volitional as well as automatic </a:t>
            </a:r>
            <a:r>
              <a:rPr lang="en-US" sz="2000" dirty="0" smtClean="0"/>
              <a:t>	actions</a:t>
            </a:r>
            <a:r>
              <a:rPr lang="en-US" sz="2000" dirty="0"/>
              <a:t>.</a:t>
            </a:r>
          </a:p>
          <a:p>
            <a:pPr marL="0" indent="0">
              <a:buNone/>
            </a:pPr>
            <a:r>
              <a:rPr lang="en-US" sz="2000" dirty="0"/>
              <a:t>4. </a:t>
            </a:r>
            <a:r>
              <a:rPr lang="en-US" sz="2000" i="1" dirty="0"/>
              <a:t>Actionability</a:t>
            </a:r>
            <a:r>
              <a:rPr lang="en-US" sz="2000" dirty="0"/>
              <a:t> is an agent's assessment of the </a:t>
            </a:r>
            <a:r>
              <a:rPr lang="en-US" sz="2000" i="1" dirty="0"/>
              <a:t>expected utility</a:t>
            </a:r>
            <a:r>
              <a:rPr lang="en-US" sz="2000" dirty="0"/>
              <a:t> of an </a:t>
            </a:r>
            <a:r>
              <a:rPr lang="en-US" sz="2000" dirty="0" smtClean="0"/>
              <a:t>external </a:t>
            </a:r>
            <a:r>
              <a:rPr lang="en-US" sz="2000" dirty="0"/>
              <a:t>or internal action.</a:t>
            </a:r>
          </a:p>
          <a:p>
            <a:pPr marL="0" indent="0">
              <a:buNone/>
            </a:pPr>
            <a:r>
              <a:rPr lang="en-US" sz="2000" dirty="0"/>
              <a:t>5. This defines, but does claim to solve, actionability as a </a:t>
            </a:r>
            <a:r>
              <a:rPr lang="en-US" sz="2000" i="1" dirty="0" smtClean="0"/>
              <a:t>integrating </a:t>
            </a:r>
            <a:r>
              <a:rPr lang="en-US" sz="2000" i="1" dirty="0"/>
              <a:t>issue</a:t>
            </a:r>
            <a:r>
              <a:rPr lang="en-US" sz="2000" dirty="0"/>
              <a:t> </a:t>
            </a:r>
            <a:r>
              <a:rPr lang="en-US" sz="2000" dirty="0" smtClean="0"/>
              <a:t>for 	Cognitive </a:t>
            </a:r>
            <a:r>
              <a:rPr lang="en-US" sz="2000" dirty="0"/>
              <a:t>Science.</a:t>
            </a:r>
          </a:p>
          <a:p>
            <a:pPr marL="0" indent="0">
              <a:buNone/>
            </a:pPr>
            <a:r>
              <a:rPr lang="en-US" sz="2000" dirty="0"/>
              <a:t>6. No answers are suggested for hard </a:t>
            </a:r>
            <a:r>
              <a:rPr lang="en-US" sz="2000" i="1" dirty="0"/>
              <a:t>mind-brain</a:t>
            </a:r>
            <a:r>
              <a:rPr lang="en-US" sz="2000" dirty="0"/>
              <a:t> problems like subjective </a:t>
            </a:r>
            <a:r>
              <a:rPr lang="en-US" sz="2000" dirty="0" smtClean="0"/>
              <a:t>	agency</a:t>
            </a:r>
            <a:r>
              <a:rPr lang="en-US" sz="2000" dirty="0"/>
              <a:t>. </a:t>
            </a:r>
          </a:p>
          <a:p>
            <a:pPr marL="0" indent="0">
              <a:buNone/>
            </a:pPr>
            <a:r>
              <a:rPr lang="en-US" sz="2000" i="1" dirty="0"/>
              <a:t>7. </a:t>
            </a:r>
            <a:r>
              <a:rPr lang="en-US" sz="2000" dirty="0"/>
              <a:t>Actionability calculation often involves </a:t>
            </a:r>
            <a:r>
              <a:rPr lang="en-US" sz="2000" i="1" dirty="0"/>
              <a:t>simulation</a:t>
            </a:r>
            <a:r>
              <a:rPr lang="en-US" sz="2000" dirty="0"/>
              <a:t> of action and </a:t>
            </a:r>
            <a:r>
              <a:rPr lang="en-US" sz="2000" dirty="0" smtClean="0"/>
              <a:t>its 	consequences</a:t>
            </a:r>
            <a:r>
              <a:rPr lang="en-US" sz="2000" dirty="0"/>
              <a:t>.</a:t>
            </a:r>
          </a:p>
          <a:p>
            <a:pPr marL="0" indent="0">
              <a:buNone/>
            </a:pPr>
            <a:r>
              <a:rPr lang="en-US" dirty="0"/>
              <a:t> </a:t>
            </a:r>
          </a:p>
          <a:p>
            <a:endParaRPr lang="en-US" dirty="0"/>
          </a:p>
        </p:txBody>
      </p:sp>
      <p:sp>
        <p:nvSpPr>
          <p:cNvPr id="4" name="Slide Number Placeholder 3"/>
          <p:cNvSpPr>
            <a:spLocks noGrp="1"/>
          </p:cNvSpPr>
          <p:nvPr>
            <p:ph type="sldNum" sz="quarter" idx="11"/>
          </p:nvPr>
        </p:nvSpPr>
        <p:spPr/>
        <p:txBody>
          <a:bodyPr/>
          <a:lstStyle/>
          <a:p>
            <a:pPr>
              <a:defRPr/>
            </a:pPr>
            <a:r>
              <a:rPr lang="en-US" smtClean="0">
                <a:solidFill>
                  <a:srgbClr val="000000"/>
                </a:solidFill>
              </a:rPr>
              <a:t>Slide </a:t>
            </a:r>
            <a:fld id="{468B5581-CF25-4B49-9A23-712A78E17A90}" type="slidenum">
              <a:rPr lang="en-US" smtClean="0">
                <a:solidFill>
                  <a:srgbClr val="000000"/>
                </a:solidFill>
              </a:rPr>
              <a:pPr>
                <a:defRPr/>
              </a:pPr>
              <a:t>10</a:t>
            </a:fld>
            <a:endParaRPr lang="en-US">
              <a:solidFill>
                <a:srgbClr val="000000"/>
              </a:solidFill>
            </a:endParaRPr>
          </a:p>
        </p:txBody>
      </p:sp>
    </p:spTree>
    <p:extLst>
      <p:ext uri="{BB962C8B-B14F-4D97-AF65-F5344CB8AC3E}">
        <p14:creationId xmlns:p14="http://schemas.microsoft.com/office/powerpoint/2010/main" val="41376812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Freeform 3"/>
          <p:cNvSpPr/>
          <p:nvPr/>
        </p:nvSpPr>
        <p:spPr>
          <a:xfrm>
            <a:off x="450850" y="1365250"/>
            <a:ext cx="8242300" cy="88900"/>
          </a:xfrm>
          <a:custGeom>
            <a:avLst/>
            <a:gdLst>
              <a:gd name="connsiteX0" fmla="*/ 6350 w 8242300"/>
              <a:gd name="connsiteY0" fmla="*/ 82550 h 88900"/>
              <a:gd name="connsiteX1" fmla="*/ 8235950 w 8242300"/>
              <a:gd name="connsiteY1" fmla="*/ 82550 h 88900"/>
              <a:gd name="connsiteX2" fmla="*/ 8235950 w 8242300"/>
              <a:gd name="connsiteY2" fmla="*/ 6350 h 88900"/>
              <a:gd name="connsiteX3" fmla="*/ 6350 w 8242300"/>
              <a:gd name="connsiteY3" fmla="*/ 6350 h 88900"/>
              <a:gd name="connsiteX4" fmla="*/ 6350 w 8242300"/>
              <a:gd name="connsiteY4" fmla="*/ 82550 h 889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8242300" h="88900">
                <a:moveTo>
                  <a:pt x="6350" y="82550"/>
                </a:moveTo>
                <a:lnTo>
                  <a:pt x="8235950" y="82550"/>
                </a:lnTo>
                <a:lnTo>
                  <a:pt x="8235950" y="6350"/>
                </a:lnTo>
                <a:lnTo>
                  <a:pt x="6350" y="6350"/>
                </a:lnTo>
                <a:lnTo>
                  <a:pt x="6350" y="82550"/>
                </a:lnTo>
              </a:path>
            </a:pathLst>
          </a:custGeom>
          <a:solidFill>
            <a:srgbClr val="000000">
              <a:alpha val="0"/>
            </a:srgbClr>
          </a:solidFill>
          <a:ln w="12700">
            <a:solidFill>
              <a:srgbClr val="000000">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5" name="Picture 3"/>
          <p:cNvPicPr>
            <a:picLocks noChangeAspect="1" noChangeArrowheads="1"/>
          </p:cNvPicPr>
          <p:nvPr/>
        </p:nvPicPr>
        <p:blipFill>
          <a:blip r:embed="rId3"/>
          <a:srcRect/>
          <a:stretch>
            <a:fillRect/>
          </a:stretch>
        </p:blipFill>
        <p:spPr bwMode="auto">
          <a:xfrm>
            <a:off x="444500" y="1358900"/>
            <a:ext cx="8255000" cy="101600"/>
          </a:xfrm>
          <a:prstGeom prst="rect">
            <a:avLst/>
          </a:prstGeom>
          <a:noFill/>
        </p:spPr>
      </p:pic>
      <p:sp>
        <p:nvSpPr>
          <p:cNvPr id="2" name="TextBox 1"/>
          <p:cNvSpPr txBox="1"/>
          <p:nvPr/>
        </p:nvSpPr>
        <p:spPr>
          <a:xfrm>
            <a:off x="2082800" y="660400"/>
            <a:ext cx="4953000" cy="508000"/>
          </a:xfrm>
          <a:prstGeom prst="rect">
            <a:avLst/>
          </a:prstGeom>
          <a:noFill/>
        </p:spPr>
        <p:txBody>
          <a:bodyPr wrap="none" lIns="0" tIns="0" rIns="0" rtlCol="0">
            <a:spAutoFit/>
          </a:bodyPr>
          <a:lstStyle/>
          <a:p>
            <a:pPr>
              <a:lnSpc>
                <a:spcPts val="4000"/>
              </a:lnSpc>
              <a:tabLst/>
            </a:pPr>
            <a:r>
              <a:rPr lang="en-US" altLang="zh-CN" sz="4406" dirty="0" smtClean="0">
                <a:solidFill>
                  <a:srgbClr val="000000"/>
                </a:solidFill>
                <a:latin typeface="Times New Roman" pitchFamily="18" charset="0"/>
                <a:cs typeface="Times New Roman" pitchFamily="18" charset="0"/>
              </a:rPr>
              <a:t>Brains</a:t>
            </a:r>
            <a:r>
              <a:rPr lang="en-US" altLang="zh-CN" sz="4406" dirty="0" smtClean="0">
                <a:latin typeface="Times New Roman" pitchFamily="18" charset="0"/>
                <a:cs typeface="Times New Roman" pitchFamily="18" charset="0"/>
              </a:rPr>
              <a:t> </a:t>
            </a:r>
            <a:r>
              <a:rPr lang="en-US" altLang="zh-CN" sz="4406" dirty="0" smtClean="0">
                <a:solidFill>
                  <a:srgbClr val="000000"/>
                </a:solidFill>
                <a:latin typeface="Times New Roman" pitchFamily="18" charset="0"/>
                <a:cs typeface="Times New Roman" pitchFamily="18" charset="0"/>
              </a:rPr>
              <a:t>~</a:t>
            </a:r>
            <a:r>
              <a:rPr lang="en-US" altLang="zh-CN" sz="4406" dirty="0" smtClean="0">
                <a:latin typeface="Times New Roman" pitchFamily="18" charset="0"/>
                <a:cs typeface="Times New Roman" pitchFamily="18" charset="0"/>
              </a:rPr>
              <a:t> </a:t>
            </a:r>
            <a:r>
              <a:rPr lang="en-US" altLang="zh-CN" sz="4406" dirty="0" smtClean="0">
                <a:solidFill>
                  <a:srgbClr val="000000"/>
                </a:solidFill>
                <a:latin typeface="Times New Roman" pitchFamily="18" charset="0"/>
                <a:cs typeface="Times New Roman" pitchFamily="18" charset="0"/>
              </a:rPr>
              <a:t>Computers</a:t>
            </a:r>
          </a:p>
        </p:txBody>
      </p:sp>
      <p:sp>
        <p:nvSpPr>
          <p:cNvPr id="6" name="TextBox 1"/>
          <p:cNvSpPr txBox="1"/>
          <p:nvPr/>
        </p:nvSpPr>
        <p:spPr>
          <a:xfrm>
            <a:off x="228600" y="1803400"/>
            <a:ext cx="3860800" cy="3508653"/>
          </a:xfrm>
          <a:prstGeom prst="rect">
            <a:avLst/>
          </a:prstGeom>
          <a:noFill/>
        </p:spPr>
        <p:txBody>
          <a:bodyPr wrap="square" lIns="0" tIns="0" rIns="0" rtlCol="0">
            <a:spAutoFit/>
          </a:bodyPr>
          <a:lstStyle/>
          <a:p>
            <a:pPr>
              <a:lnSpc>
                <a:spcPts val="3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1000</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operations/sec</a:t>
            </a:r>
          </a:p>
          <a:p>
            <a:pPr>
              <a:lnSpc>
                <a:spcPts val="4000"/>
              </a:lnSpc>
              <a:tabLst>
                <a:tab pos="342900" algn="l"/>
              </a:tabLst>
            </a:pPr>
            <a:r>
              <a:rPr lang="en-US" altLang="zh-CN" sz="2798" dirty="0" smtClean="0">
                <a:solidFill>
                  <a:srgbClr val="333399"/>
                </a:solidFill>
                <a:latin typeface="Wingdings" pitchFamily="18" charset="0"/>
                <a:cs typeface="Wingdings" pitchFamily="18" charset="0"/>
              </a:rPr>
              <a:t></a:t>
            </a:r>
            <a:r>
              <a:rPr lang="en-US" altLang="zh-CN" sz="2798" dirty="0" smtClean="0">
                <a:latin typeface="Times New Roman" pitchFamily="18" charset="0"/>
                <a:cs typeface="Times New Roman" pitchFamily="18" charset="0"/>
              </a:rPr>
              <a:t>  </a:t>
            </a:r>
            <a:r>
              <a:rPr lang="en-US" altLang="zh-CN" sz="2798" dirty="0" smtClean="0">
                <a:solidFill>
                  <a:srgbClr val="333399"/>
                </a:solidFill>
                <a:latin typeface="Times New Roman" pitchFamily="18" charset="0"/>
                <a:cs typeface="Times New Roman" pitchFamily="18" charset="0"/>
              </a:rPr>
              <a:t>100,000,000,000 </a:t>
            </a:r>
            <a:r>
              <a:rPr lang="en-US" altLang="zh-CN" sz="2795" dirty="0" smtClean="0">
                <a:solidFill>
                  <a:srgbClr val="333399"/>
                </a:solidFill>
                <a:latin typeface="Times New Roman" pitchFamily="18" charset="0"/>
                <a:cs typeface="Times New Roman" pitchFamily="18" charset="0"/>
              </a:rPr>
              <a:t>units</a:t>
            </a:r>
          </a:p>
          <a:p>
            <a:pPr>
              <a:lnSpc>
                <a:spcPts val="4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10,000</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connections/</a:t>
            </a:r>
          </a:p>
          <a:p>
            <a:pPr>
              <a:lnSpc>
                <a:spcPts val="4000"/>
              </a:lnSpc>
              <a:tabLst>
                <a:tab pos="342900" algn="l"/>
              </a:tabLst>
            </a:pPr>
            <a:r>
              <a:rPr lang="en-US" altLang="zh-CN" sz="2798" dirty="0" smtClean="0">
                <a:solidFill>
                  <a:srgbClr val="333399"/>
                </a:solidFill>
                <a:latin typeface="Wingdings" pitchFamily="18" charset="0"/>
                <a:cs typeface="Wingdings" pitchFamily="18" charset="0"/>
              </a:rPr>
              <a:t></a:t>
            </a:r>
            <a:r>
              <a:rPr lang="en-US" altLang="zh-CN" sz="2798" dirty="0" smtClean="0">
                <a:latin typeface="Times New Roman" pitchFamily="18" charset="0"/>
                <a:cs typeface="Times New Roman" pitchFamily="18" charset="0"/>
              </a:rPr>
              <a:t>  </a:t>
            </a:r>
            <a:r>
              <a:rPr lang="en-US" altLang="zh-CN" sz="2798" dirty="0" smtClean="0">
                <a:solidFill>
                  <a:srgbClr val="333399"/>
                </a:solidFill>
                <a:latin typeface="Times New Roman" pitchFamily="18" charset="0"/>
                <a:cs typeface="Times New Roman" pitchFamily="18" charset="0"/>
              </a:rPr>
              <a:t>graded,</a:t>
            </a:r>
            <a:r>
              <a:rPr lang="en-US" altLang="zh-CN" sz="2798" dirty="0" smtClean="0">
                <a:latin typeface="Times New Roman" pitchFamily="18" charset="0"/>
                <a:cs typeface="Times New Roman" pitchFamily="18" charset="0"/>
              </a:rPr>
              <a:t> </a:t>
            </a:r>
            <a:r>
              <a:rPr lang="en-US" altLang="zh-CN" sz="2798" dirty="0" smtClean="0">
                <a:solidFill>
                  <a:srgbClr val="333399"/>
                </a:solidFill>
                <a:latin typeface="Times New Roman" pitchFamily="18" charset="0"/>
                <a:cs typeface="Times New Roman" pitchFamily="18" charset="0"/>
              </a:rPr>
              <a:t>stochastic</a:t>
            </a:r>
          </a:p>
          <a:p>
            <a:pPr>
              <a:lnSpc>
                <a:spcPts val="4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embodied</a:t>
            </a:r>
          </a:p>
          <a:p>
            <a:pPr>
              <a:lnSpc>
                <a:spcPts val="4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fault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tolerant</a:t>
            </a:r>
          </a:p>
          <a:p>
            <a:pPr>
              <a:lnSpc>
                <a:spcPts val="4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evolves,</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learns</a:t>
            </a:r>
          </a:p>
        </p:txBody>
      </p:sp>
      <p:sp>
        <p:nvSpPr>
          <p:cNvPr id="7" name="TextBox 1"/>
          <p:cNvSpPr txBox="1"/>
          <p:nvPr/>
        </p:nvSpPr>
        <p:spPr>
          <a:xfrm>
            <a:off x="4737100" y="1816100"/>
            <a:ext cx="3962400" cy="3508653"/>
          </a:xfrm>
          <a:prstGeom prst="rect">
            <a:avLst/>
          </a:prstGeom>
          <a:noFill/>
        </p:spPr>
        <p:txBody>
          <a:bodyPr wrap="square" lIns="0" tIns="0" rIns="0" rtlCol="0">
            <a:spAutoFit/>
          </a:bodyPr>
          <a:lstStyle/>
          <a:p>
            <a:pPr>
              <a:lnSpc>
                <a:spcPts val="3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1,000,000,000 </a:t>
            </a:r>
            <a:r>
              <a:rPr lang="en-US" altLang="zh-CN" sz="2798" dirty="0" smtClean="0">
                <a:solidFill>
                  <a:srgbClr val="333399"/>
                </a:solidFill>
                <a:latin typeface="Times New Roman" pitchFamily="18" charset="0"/>
                <a:cs typeface="Times New Roman" pitchFamily="18" charset="0"/>
              </a:rPr>
              <a:t>ops/sec</a:t>
            </a:r>
          </a:p>
          <a:p>
            <a:pPr>
              <a:lnSpc>
                <a:spcPts val="4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1-100</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processors</a:t>
            </a:r>
          </a:p>
          <a:p>
            <a:pPr>
              <a:lnSpc>
                <a:spcPts val="4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4</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connections</a:t>
            </a:r>
          </a:p>
          <a:p>
            <a:pPr>
              <a:lnSpc>
                <a:spcPts val="4000"/>
              </a:lnSpc>
              <a:tabLst>
                <a:tab pos="342900" algn="l"/>
              </a:tabLst>
            </a:pPr>
            <a:r>
              <a:rPr lang="en-US" altLang="zh-CN" sz="2798" dirty="0" smtClean="0">
                <a:solidFill>
                  <a:srgbClr val="333399"/>
                </a:solidFill>
                <a:latin typeface="Wingdings" pitchFamily="18" charset="0"/>
                <a:cs typeface="Wingdings" pitchFamily="18" charset="0"/>
              </a:rPr>
              <a:t></a:t>
            </a:r>
            <a:r>
              <a:rPr lang="en-US" altLang="zh-CN" sz="2798" dirty="0" smtClean="0">
                <a:latin typeface="Times New Roman" pitchFamily="18" charset="0"/>
                <a:cs typeface="Times New Roman" pitchFamily="18" charset="0"/>
              </a:rPr>
              <a:t>  </a:t>
            </a:r>
            <a:r>
              <a:rPr lang="en-US" altLang="zh-CN" sz="2798" dirty="0" smtClean="0">
                <a:solidFill>
                  <a:srgbClr val="333399"/>
                </a:solidFill>
                <a:latin typeface="Times New Roman" pitchFamily="18" charset="0"/>
                <a:cs typeface="Times New Roman" pitchFamily="18" charset="0"/>
              </a:rPr>
              <a:t>binary,</a:t>
            </a:r>
            <a:r>
              <a:rPr lang="en-US" altLang="zh-CN" sz="2798" dirty="0" smtClean="0">
                <a:latin typeface="Times New Roman" pitchFamily="18" charset="0"/>
                <a:cs typeface="Times New Roman" pitchFamily="18" charset="0"/>
              </a:rPr>
              <a:t> </a:t>
            </a:r>
            <a:r>
              <a:rPr lang="en-US" altLang="zh-CN" sz="2798" dirty="0" smtClean="0">
                <a:solidFill>
                  <a:srgbClr val="333399"/>
                </a:solidFill>
                <a:latin typeface="Times New Roman" pitchFamily="18" charset="0"/>
                <a:cs typeface="Times New Roman" pitchFamily="18" charset="0"/>
              </a:rPr>
              <a:t>deterministic</a:t>
            </a:r>
          </a:p>
          <a:p>
            <a:pPr>
              <a:lnSpc>
                <a:spcPts val="4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abstract</a:t>
            </a:r>
          </a:p>
          <a:p>
            <a:pPr>
              <a:lnSpc>
                <a:spcPts val="4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crashes</a:t>
            </a:r>
          </a:p>
          <a:p>
            <a:pPr>
              <a:lnSpc>
                <a:spcPts val="4000"/>
              </a:lnSpc>
              <a:tabLst>
                <a:tab pos="342900" algn="l"/>
              </a:tabLst>
            </a:pPr>
            <a:r>
              <a:rPr lang="en-US" altLang="zh-CN" sz="2795" dirty="0" smtClean="0">
                <a:solidFill>
                  <a:srgbClr val="333399"/>
                </a:solidFill>
                <a:latin typeface="Wingdings" pitchFamily="18" charset="0"/>
                <a:cs typeface="Wingdings" pitchFamily="18" charset="0"/>
              </a:rPr>
              <a:t></a:t>
            </a:r>
            <a:r>
              <a:rPr lang="en-US" altLang="zh-CN" sz="2795" dirty="0" smtClean="0">
                <a:latin typeface="Times New Roman" pitchFamily="18" charset="0"/>
                <a:cs typeface="Times New Roman" pitchFamily="18" charset="0"/>
              </a:rPr>
              <a:t>  </a:t>
            </a:r>
            <a:r>
              <a:rPr lang="en-US" altLang="zh-CN" sz="2795" dirty="0" smtClean="0">
                <a:solidFill>
                  <a:srgbClr val="333399"/>
                </a:solidFill>
                <a:latin typeface="Times New Roman" pitchFamily="18" charset="0"/>
                <a:cs typeface="Times New Roman" pitchFamily="18" charset="0"/>
              </a:rPr>
              <a:t>designed, programmed</a:t>
            </a:r>
          </a:p>
        </p:txBody>
      </p:sp>
      <p:sp>
        <p:nvSpPr>
          <p:cNvPr id="8" name="TextBox 7"/>
          <p:cNvSpPr txBox="1"/>
          <p:nvPr/>
        </p:nvSpPr>
        <p:spPr>
          <a:xfrm>
            <a:off x="609600" y="5562600"/>
            <a:ext cx="7772400" cy="523220"/>
          </a:xfrm>
          <a:prstGeom prst="rect">
            <a:avLst/>
          </a:prstGeom>
          <a:noFill/>
        </p:spPr>
        <p:txBody>
          <a:bodyPr wrap="square" rtlCol="0">
            <a:spAutoFit/>
          </a:bodyPr>
          <a:lstStyle/>
          <a:p>
            <a:r>
              <a:rPr lang="en-US" sz="2800" dirty="0" smtClean="0">
                <a:solidFill>
                  <a:srgbClr val="FF0000"/>
                </a:solidFill>
              </a:rPr>
              <a:t>100 Step rule:  Reaction times ~ 100 milliseconds</a:t>
            </a:r>
            <a:endParaRPr lang="en-US" sz="2800" dirty="0">
              <a:solidFill>
                <a:srgbClr val="FF0000"/>
              </a:solidFill>
            </a:endParaRPr>
          </a:p>
        </p:txBody>
      </p:sp>
    </p:spTree>
    <p:extLst>
      <p:ext uri="{BB962C8B-B14F-4D97-AF65-F5344CB8AC3E}">
        <p14:creationId xmlns:p14="http://schemas.microsoft.com/office/powerpoint/2010/main" val="33442872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a:xfrm>
            <a:off x="424800" y="110892"/>
            <a:ext cx="8017920" cy="691273"/>
          </a:xfrm>
        </p:spPr>
        <p:txBody>
          <a:bodyPr>
            <a:normAutofit fontScale="90000"/>
          </a:bodyPr>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 Variable Binding</a:t>
            </a:r>
          </a:p>
        </p:txBody>
      </p:sp>
      <p:sp>
        <p:nvSpPr>
          <p:cNvPr id="26627" name="Rectangle 2"/>
          <p:cNvSpPr>
            <a:spLocks noGrp="1" noChangeArrowheads="1"/>
          </p:cNvSpPr>
          <p:nvPr>
            <p:ph type="body" idx="1"/>
          </p:nvPr>
        </p:nvSpPr>
        <p:spPr>
          <a:xfrm>
            <a:off x="456480" y="1009547"/>
            <a:ext cx="8229600" cy="5619470"/>
          </a:xfrm>
        </p:spPr>
        <p:txBody>
          <a:bodyPr/>
          <a:lstStyle/>
          <a:p>
            <a:pPr marL="97921" indent="0">
              <a:lnSpc>
                <a:spcPct val="98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Variable Binding ~ Neural Reasoning</a:t>
            </a:r>
          </a:p>
          <a:p>
            <a:pPr marL="97921" indent="0">
              <a:lnSpc>
                <a:spcPct val="98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   In </a:t>
            </a:r>
            <a:r>
              <a:rPr lang="en-GB" altLang="en-US" dirty="0" err="1" smtClean="0"/>
              <a:t>behavior</a:t>
            </a:r>
            <a:endParaRPr lang="en-GB" altLang="en-US" dirty="0" smtClean="0"/>
          </a:p>
          <a:p>
            <a:pPr lvl="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Grasping motion depends on object to grasp</a:t>
            </a:r>
          </a:p>
          <a:p>
            <a:pPr lvl="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Drive away in a rental car</a:t>
            </a:r>
          </a:p>
          <a:p>
            <a:pPr marL="521288" lvl="1" indent="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2900" dirty="0"/>
              <a:t>In inference, language</a:t>
            </a:r>
          </a:p>
          <a:p>
            <a:pPr lvl="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Human(x) -&gt; Mortal(x)</a:t>
            </a:r>
          </a:p>
          <a:p>
            <a:pPr lvl="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Must bind a variable to x</a:t>
            </a:r>
          </a:p>
          <a:p>
            <a:pPr lvl="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Unification : *One cows, one/two sheep</a:t>
            </a:r>
          </a:p>
          <a:p>
            <a:pPr lvl="2">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 Pronouns, Antecedents: He moved her hand</a:t>
            </a:r>
          </a:p>
          <a:p>
            <a:pPr lvl="2">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altLang="en-US" dirty="0" smtClean="0"/>
          </a:p>
          <a:p>
            <a:pPr marL="914400" lvl="2" indent="0">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altLang="en-US" dirty="0" smtClean="0"/>
          </a:p>
        </p:txBody>
      </p:sp>
    </p:spTree>
    <p:extLst>
      <p:ext uri="{BB962C8B-B14F-4D97-AF65-F5344CB8AC3E}">
        <p14:creationId xmlns:p14="http://schemas.microsoft.com/office/powerpoint/2010/main" val="3037499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Grp="1" noChangeArrowheads="1"/>
          </p:cNvSpPr>
          <p:nvPr>
            <p:ph type="title"/>
          </p:nvPr>
        </p:nvSpPr>
        <p:spPr>
          <a:xfrm>
            <a:off x="493920" y="110892"/>
            <a:ext cx="8229600" cy="898654"/>
          </a:xfrm>
        </p:spPr>
        <p:txBody>
          <a:bodyPr/>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sz="3600" dirty="0" smtClean="0"/>
              <a:t>Proposals </a:t>
            </a:r>
            <a:r>
              <a:rPr lang="en-GB" altLang="en-US" sz="3600" dirty="0"/>
              <a:t>for </a:t>
            </a:r>
            <a:r>
              <a:rPr lang="en-GB" altLang="en-US" sz="3600"/>
              <a:t>Neural </a:t>
            </a:r>
            <a:r>
              <a:rPr lang="en-GB" altLang="en-US" sz="3600" smtClean="0"/>
              <a:t>Binding</a:t>
            </a:r>
            <a:endParaRPr lang="en-GB" altLang="en-US" sz="3600" dirty="0"/>
          </a:p>
        </p:txBody>
      </p:sp>
      <p:sp>
        <p:nvSpPr>
          <p:cNvPr id="7170" name="Rectangle 2"/>
          <p:cNvSpPr>
            <a:spLocks noGrp="1" noChangeArrowheads="1"/>
          </p:cNvSpPr>
          <p:nvPr>
            <p:ph type="body" idx="1"/>
          </p:nvPr>
        </p:nvSpPr>
        <p:spPr>
          <a:xfrm>
            <a:off x="424800" y="1078674"/>
            <a:ext cx="8294400" cy="5668435"/>
          </a:xfrm>
        </p:spPr>
        <p:txBody>
          <a:bodyPr/>
          <a:lstStyle/>
          <a:p>
            <a:pPr>
              <a:lnSpc>
                <a:spcPct val="98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Brute-force enumeration ~ crossbars</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Does not scale to human knowledge, variability</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No learning model</a:t>
            </a:r>
          </a:p>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Signature propagation (direct reference)</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Implausible to pass enough information to directly reference each item (~ 20 bits)</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Unifying bindings (e.g. agreement) is difficult</a:t>
            </a:r>
          </a:p>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Temporal synchrony (</a:t>
            </a:r>
            <a:r>
              <a:rPr lang="en-GB" altLang="en-US" dirty="0" err="1" smtClean="0"/>
              <a:t>e.g.SHRUTI</a:t>
            </a:r>
            <a:r>
              <a:rPr lang="en-GB" altLang="en-US" dirty="0" smtClean="0"/>
              <a:t>)</a:t>
            </a:r>
          </a:p>
          <a:p>
            <a:pPr lvl="1">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tLang="en-US" dirty="0" smtClean="0"/>
              <a:t>Weak biological evidence, unification unsolved</a:t>
            </a:r>
          </a:p>
          <a:p>
            <a:pPr>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altLang="en-US" sz="2200" i="1" dirty="0"/>
              <a:t>Hummel JE (2011) Getting symbols out of a neural architecture. Connection Science 23:109-118</a:t>
            </a:r>
          </a:p>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altLang="en-US" dirty="0" smtClean="0"/>
          </a:p>
        </p:txBody>
      </p:sp>
    </p:spTree>
    <p:extLst>
      <p:ext uri="{BB962C8B-B14F-4D97-AF65-F5344CB8AC3E}">
        <p14:creationId xmlns:p14="http://schemas.microsoft.com/office/powerpoint/2010/main" val="8133187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p:cTn id="6" dur="1" fill="hold">
                                          <p:stCondLst>
                                            <p:cond delay="0"/>
                                          </p:stCondLst>
                                        </p:cTn>
                                        <p:tgtEl>
                                          <p:spTgt spid="7170">
                                            <p:txEl>
                                              <p:pRg st="3" end="3"/>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7170">
                                            <p:txEl>
                                              <p:pRg st="4" end="4"/>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7170">
                                            <p:txEl>
                                              <p:pRg st="5" end="5"/>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p:cTn id="14" dur="1" fill="hold">
                                          <p:stCondLst>
                                            <p:cond delay="0"/>
                                          </p:stCondLst>
                                        </p:cTn>
                                        <p:tgtEl>
                                          <p:spTgt spid="7170">
                                            <p:txEl>
                                              <p:pRg st="6" end="6"/>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7170">
                                            <p:txEl>
                                              <p:pRg st="7" end="7"/>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717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27103" y="1271874"/>
            <a:ext cx="8866378" cy="4860345"/>
          </a:xfrm>
          <a:prstGeom prst="rect">
            <a:avLst/>
          </a:prstGeom>
        </p:spPr>
      </p:pic>
    </p:spTree>
    <p:extLst>
      <p:ext uri="{BB962C8B-B14F-4D97-AF65-F5344CB8AC3E}">
        <p14:creationId xmlns:p14="http://schemas.microsoft.com/office/powerpoint/2010/main" val="3910918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228600"/>
            <a:ext cx="7010400" cy="609600"/>
          </a:xfrm>
        </p:spPr>
        <p:txBody>
          <a:bodyPr>
            <a:noAutofit/>
          </a:bodyPr>
          <a:lstStyle/>
          <a:p>
            <a:r>
              <a:rPr lang="en-US" sz="3600" dirty="0">
                <a:solidFill>
                  <a:srgbClr val="FF0000"/>
                </a:solidFill>
              </a:rPr>
              <a:t>Cognitive </a:t>
            </a:r>
            <a:r>
              <a:rPr lang="en-US" sz="3600" dirty="0" smtClean="0">
                <a:solidFill>
                  <a:srgbClr val="FF0000"/>
                </a:solidFill>
              </a:rPr>
              <a:t>Science </a:t>
            </a:r>
            <a:r>
              <a:rPr lang="en-US" sz="3600" dirty="0">
                <a:solidFill>
                  <a:srgbClr val="FF0000"/>
                </a:solidFill>
              </a:rPr>
              <a:t>and </a:t>
            </a:r>
            <a:r>
              <a:rPr lang="en-US" sz="3600" dirty="0" smtClean="0">
                <a:solidFill>
                  <a:srgbClr val="FF0000"/>
                </a:solidFill>
              </a:rPr>
              <a:t>Neuroscience</a:t>
            </a:r>
            <a:endParaRPr lang="en-US" sz="3600" dirty="0">
              <a:solidFill>
                <a:srgbClr val="FF0000"/>
              </a:solidFill>
            </a:endParaRPr>
          </a:p>
        </p:txBody>
      </p:sp>
      <p:sp>
        <p:nvSpPr>
          <p:cNvPr id="4" name="TextBox 3"/>
          <p:cNvSpPr txBox="1"/>
          <p:nvPr/>
        </p:nvSpPr>
        <p:spPr>
          <a:xfrm>
            <a:off x="685800" y="1219200"/>
            <a:ext cx="7848600" cy="4401205"/>
          </a:xfrm>
          <a:prstGeom prst="rect">
            <a:avLst/>
          </a:prstGeom>
          <a:noFill/>
        </p:spPr>
        <p:txBody>
          <a:bodyPr wrap="square" rtlCol="0">
            <a:spAutoFit/>
          </a:bodyPr>
          <a:lstStyle/>
          <a:p>
            <a:r>
              <a:rPr lang="en-US" sz="2800" dirty="0" smtClean="0"/>
              <a:t>Science </a:t>
            </a:r>
            <a:r>
              <a:rPr lang="en-US" sz="2800" dirty="0"/>
              <a:t>is a reductionist enterprise - we look for explanations of phenomena at more basic levels. This does not entail "eliminative reduction" where only the lowest level has explanatory power. Theory, modelling, and experiment at multiple levels is important and these should be consistent. For Cognitive Science, the ancient formulation of </a:t>
            </a:r>
            <a:r>
              <a:rPr lang="en-US" sz="2800" dirty="0">
                <a:solidFill>
                  <a:srgbClr val="FF0000"/>
                </a:solidFill>
              </a:rPr>
              <a:t>knowledge as truth </a:t>
            </a:r>
            <a:r>
              <a:rPr lang="en-US" sz="2800" dirty="0"/>
              <a:t>may be a </a:t>
            </a:r>
            <a:r>
              <a:rPr lang="en-US" sz="2800" dirty="0">
                <a:solidFill>
                  <a:srgbClr val="FF0000"/>
                </a:solidFill>
              </a:rPr>
              <a:t>serious barrier </a:t>
            </a:r>
            <a:r>
              <a:rPr lang="en-US" sz="2800" dirty="0"/>
              <a:t>to understanding the mapping of thought to neurobiology and beyond.</a:t>
            </a:r>
          </a:p>
        </p:txBody>
      </p:sp>
    </p:spTree>
    <p:extLst>
      <p:ext uri="{BB962C8B-B14F-4D97-AF65-F5344CB8AC3E}">
        <p14:creationId xmlns:p14="http://schemas.microsoft.com/office/powerpoint/2010/main" val="3609125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172200"/>
          </a:xfrm>
        </p:spPr>
        <p:txBody>
          <a:bodyPr>
            <a:normAutofit fontScale="92500"/>
          </a:bodyPr>
          <a:lstStyle/>
          <a:p>
            <a:pPr algn="ctr">
              <a:buNone/>
            </a:pPr>
            <a:r>
              <a:rPr lang="en-US" dirty="0" smtClean="0"/>
              <a:t>    </a:t>
            </a:r>
            <a:r>
              <a:rPr lang="en-US" sz="4300" dirty="0" smtClean="0">
                <a:solidFill>
                  <a:srgbClr val="FF0000"/>
                </a:solidFill>
              </a:rPr>
              <a:t>Language as Logic </a:t>
            </a:r>
          </a:p>
          <a:p>
            <a:pPr algn="ctr">
              <a:buNone/>
            </a:pPr>
            <a:endParaRPr lang="en-US" dirty="0" smtClean="0"/>
          </a:p>
          <a:p>
            <a:pPr>
              <a:buNone/>
            </a:pPr>
            <a:r>
              <a:rPr lang="en-US" dirty="0" smtClean="0"/>
              <a:t>    Yet every sentence is not a proposition; only such are propositions that have in them truth or falsity. Thus a prayer is a sentence, but it is neither true nor false. Let us therefore </a:t>
            </a:r>
            <a:r>
              <a:rPr lang="en-US" i="1" dirty="0" smtClean="0">
                <a:solidFill>
                  <a:srgbClr val="FF0000"/>
                </a:solidFill>
              </a:rPr>
              <a:t>dismiss</a:t>
            </a:r>
            <a:r>
              <a:rPr lang="en-US" dirty="0" smtClean="0"/>
              <a:t> all other types of sentences but the proposition, for this last concerns our present inquiry, whereas the investigation of others belongs rather to the study of rhetoric or poetry. </a:t>
            </a:r>
          </a:p>
          <a:p>
            <a:pPr>
              <a:buNone/>
            </a:pPr>
            <a:endParaRPr lang="en-US" dirty="0" smtClean="0"/>
          </a:p>
          <a:p>
            <a:pPr>
              <a:buNone/>
            </a:pPr>
            <a:r>
              <a:rPr lang="en-US" dirty="0" smtClean="0"/>
              <a:t>        Aristotle (De </a:t>
            </a:r>
            <a:r>
              <a:rPr lang="en-US" dirty="0" err="1" smtClean="0"/>
              <a:t>Interpretatione</a:t>
            </a:r>
            <a:r>
              <a:rPr lang="en-US" dirty="0" smtClean="0"/>
              <a:t> 17a1-8).</a:t>
            </a:r>
            <a:endParaRPr lang="en-US" dirty="0"/>
          </a:p>
        </p:txBody>
      </p:sp>
    </p:spTree>
    <p:extLst>
      <p:ext uri="{BB962C8B-B14F-4D97-AF65-F5344CB8AC3E}">
        <p14:creationId xmlns:p14="http://schemas.microsoft.com/office/powerpoint/2010/main" val="3837407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304800" y="457200"/>
            <a:ext cx="845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p>
        </p:txBody>
      </p:sp>
      <p:sp>
        <p:nvSpPr>
          <p:cNvPr id="54275" name="Text Box 3"/>
          <p:cNvSpPr txBox="1">
            <a:spLocks noChangeArrowheads="1"/>
          </p:cNvSpPr>
          <p:nvPr/>
        </p:nvSpPr>
        <p:spPr bwMode="auto">
          <a:xfrm>
            <a:off x="114300" y="381000"/>
            <a:ext cx="8915400" cy="7602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sz="2400" dirty="0"/>
              <a:t>  </a:t>
            </a:r>
            <a:r>
              <a:rPr lang="en-US" sz="3200" dirty="0" smtClean="0">
                <a:solidFill>
                  <a:srgbClr val="FF0000"/>
                </a:solidFill>
              </a:rPr>
              <a:t>Functionalism</a:t>
            </a:r>
          </a:p>
          <a:p>
            <a:pPr eaLnBrk="1" hangingPunct="1">
              <a:spcBef>
                <a:spcPct val="50000"/>
              </a:spcBef>
            </a:pPr>
            <a:endParaRPr lang="en-US" sz="2000" dirty="0">
              <a:solidFill>
                <a:schemeClr val="hlink"/>
              </a:solidFill>
            </a:endParaRPr>
          </a:p>
          <a:p>
            <a:pPr eaLnBrk="1" hangingPunct="1">
              <a:spcBef>
                <a:spcPct val="50000"/>
              </a:spcBef>
            </a:pPr>
            <a:r>
              <a:rPr lang="en-US" sz="2400" dirty="0" smtClean="0"/>
              <a:t> </a:t>
            </a:r>
            <a:r>
              <a:rPr lang="en-US" sz="2400" dirty="0"/>
              <a:t>In fact, the belief that neurophysiology is even relevant to the functioning of the mind is just a hypothesis. Who knows if we’re looking at the right aspects of the brain at all. Maybe there are other aspects of the brain that nobody has even dreamt of looking at yet. That’s often happened in the history of science. When people say that the mental is just the neurophysiological at a higher level, they’re being radically unscientific. We know a lot about the mental from a scientific point of view. We have explanatory theories that account for a lot of things. </a:t>
            </a:r>
            <a:r>
              <a:rPr lang="en-US" sz="2400" dirty="0">
                <a:solidFill>
                  <a:srgbClr val="FF0000"/>
                </a:solidFill>
              </a:rPr>
              <a:t>The belief that neurophysiology is implicated in these things could be true, but we have very little evidence for it. </a:t>
            </a:r>
            <a:r>
              <a:rPr lang="en-US" sz="2400" dirty="0"/>
              <a:t>So, it’s just a kind of hope; look around and you see neurons: maybe they’re implicated.</a:t>
            </a:r>
          </a:p>
          <a:p>
            <a:pPr eaLnBrk="1" hangingPunct="1">
              <a:spcBef>
                <a:spcPct val="50000"/>
              </a:spcBef>
            </a:pPr>
            <a:r>
              <a:rPr lang="en-US" sz="2400" dirty="0"/>
              <a:t>				</a:t>
            </a:r>
            <a:r>
              <a:rPr lang="en-US" sz="2400" dirty="0" smtClean="0"/>
              <a:t>Noam </a:t>
            </a:r>
            <a:r>
              <a:rPr lang="en-US" sz="2400" dirty="0"/>
              <a:t>Chomsky 1993, p.85</a:t>
            </a:r>
          </a:p>
          <a:p>
            <a:pPr eaLnBrk="1" hangingPunct="1">
              <a:spcBef>
                <a:spcPct val="50000"/>
              </a:spcBef>
            </a:pPr>
            <a:endParaRPr lang="en-US" sz="2400" dirty="0"/>
          </a:p>
          <a:p>
            <a:pPr eaLnBrk="1" hangingPunct="1">
              <a:spcBef>
                <a:spcPct val="50000"/>
              </a:spcBef>
            </a:pPr>
            <a:r>
              <a:rPr lang="en-US" sz="2400" dirty="0"/>
              <a:t>				</a:t>
            </a:r>
          </a:p>
        </p:txBody>
      </p:sp>
    </p:spTree>
    <p:extLst>
      <p:ext uri="{BB962C8B-B14F-4D97-AF65-F5344CB8AC3E}">
        <p14:creationId xmlns:p14="http://schemas.microsoft.com/office/powerpoint/2010/main" val="1893830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dirty="0" smtClean="0">
                <a:solidFill>
                  <a:srgbClr val="FF0000"/>
                </a:solidFill>
              </a:rPr>
              <a:t>Embodiment</a:t>
            </a:r>
          </a:p>
        </p:txBody>
      </p:sp>
      <p:sp>
        <p:nvSpPr>
          <p:cNvPr id="55299" name="Text Box 3"/>
          <p:cNvSpPr txBox="1">
            <a:spLocks noChangeArrowheads="1"/>
          </p:cNvSpPr>
          <p:nvPr/>
        </p:nvSpPr>
        <p:spPr bwMode="auto">
          <a:xfrm>
            <a:off x="533400" y="1447800"/>
            <a:ext cx="8382000" cy="49552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sz="2400" b="1" dirty="0">
                <a:latin typeface="Palatino" pitchFamily="18" charset="0"/>
              </a:rPr>
              <a:t>  </a:t>
            </a:r>
            <a:r>
              <a:rPr lang="en-US" sz="3200" b="1" dirty="0">
                <a:latin typeface="Palatino" pitchFamily="18" charset="0"/>
              </a:rPr>
              <a:t>Of all of these fields, the </a:t>
            </a:r>
            <a:r>
              <a:rPr lang="en-US" sz="3200" b="1" dirty="0">
                <a:solidFill>
                  <a:srgbClr val="DC1E1E"/>
                </a:solidFill>
                <a:latin typeface="Palatino" pitchFamily="18" charset="0"/>
              </a:rPr>
              <a:t>learning of languages</a:t>
            </a:r>
            <a:r>
              <a:rPr lang="en-US" sz="3200" b="1" dirty="0">
                <a:latin typeface="Palatino" pitchFamily="18" charset="0"/>
              </a:rPr>
              <a:t> would be the most impressive, since it is the most human of these activities. This field, however, seems to depend rather too much on the </a:t>
            </a:r>
            <a:r>
              <a:rPr lang="en-US" sz="3200" b="1" dirty="0">
                <a:solidFill>
                  <a:srgbClr val="DC1E1E"/>
                </a:solidFill>
                <a:latin typeface="Palatino" pitchFamily="18" charset="0"/>
              </a:rPr>
              <a:t>sense organs and locomotion</a:t>
            </a:r>
            <a:r>
              <a:rPr lang="en-US" sz="3200" b="1" dirty="0">
                <a:latin typeface="Palatino" pitchFamily="18" charset="0"/>
              </a:rPr>
              <a:t> to be feasible.</a:t>
            </a:r>
          </a:p>
          <a:p>
            <a:pPr>
              <a:spcBef>
                <a:spcPct val="50000"/>
              </a:spcBef>
            </a:pPr>
            <a:r>
              <a:rPr lang="en-US" sz="3200" b="1" dirty="0">
                <a:latin typeface="Palatino" pitchFamily="18" charset="0"/>
              </a:rPr>
              <a:t>Alan Turing  (</a:t>
            </a:r>
            <a:r>
              <a:rPr lang="en-US" sz="3200" b="1" i="1" dirty="0">
                <a:latin typeface="Palatino" pitchFamily="18" charset="0"/>
              </a:rPr>
              <a:t>Intelligent Machines</a:t>
            </a:r>
            <a:r>
              <a:rPr lang="en-US" sz="3200" b="1" dirty="0">
                <a:latin typeface="Palatino" pitchFamily="18" charset="0"/>
              </a:rPr>
              <a:t>,1948</a:t>
            </a:r>
            <a:r>
              <a:rPr lang="en-US" sz="3200" b="1" dirty="0" smtClean="0">
                <a:latin typeface="Palatino" pitchFamily="18" charset="0"/>
              </a:rPr>
              <a:t>)</a:t>
            </a:r>
          </a:p>
          <a:p>
            <a:pPr>
              <a:spcBef>
                <a:spcPct val="50000"/>
              </a:spcBef>
            </a:pPr>
            <a:endParaRPr lang="en-US" sz="2400" b="1" dirty="0" smtClean="0">
              <a:latin typeface="Palatino" pitchFamily="18" charset="0"/>
            </a:endParaRPr>
          </a:p>
          <a:p>
            <a:pPr>
              <a:spcBef>
                <a:spcPct val="50000"/>
              </a:spcBef>
            </a:pPr>
            <a:r>
              <a:rPr lang="en-US" sz="2400" b="1" dirty="0" smtClean="0">
                <a:latin typeface="Palatino" pitchFamily="18" charset="0"/>
              </a:rPr>
              <a:t>&lt; Continuity Principle of Darwin, American Pragmatists &gt;</a:t>
            </a:r>
          </a:p>
          <a:p>
            <a:pPr>
              <a:spcBef>
                <a:spcPct val="50000"/>
              </a:spcBef>
            </a:pPr>
            <a:endParaRPr lang="en-US" sz="2400" b="1" dirty="0">
              <a:latin typeface="Palatino" pitchFamily="18" charset="0"/>
            </a:endParaRPr>
          </a:p>
        </p:txBody>
      </p:sp>
    </p:spTree>
    <p:extLst>
      <p:ext uri="{BB962C8B-B14F-4D97-AF65-F5344CB8AC3E}">
        <p14:creationId xmlns:p14="http://schemas.microsoft.com/office/powerpoint/2010/main" val="1316019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Substitution</a:t>
            </a:r>
            <a:endParaRPr lang="en-US" dirty="0">
              <a:solidFill>
                <a:srgbClr val="FF0000"/>
              </a:solidFill>
            </a:endParaRPr>
          </a:p>
        </p:txBody>
      </p:sp>
      <p:sp>
        <p:nvSpPr>
          <p:cNvPr id="3" name="Content Placeholder 2"/>
          <p:cNvSpPr>
            <a:spLocks noGrp="1"/>
          </p:cNvSpPr>
          <p:nvPr>
            <p:ph idx="1"/>
          </p:nvPr>
        </p:nvSpPr>
        <p:spPr/>
        <p:txBody>
          <a:bodyPr/>
          <a:lstStyle/>
          <a:p>
            <a:r>
              <a:rPr lang="en-US" dirty="0"/>
              <a:t>“When faced with a difficult question, we often answer an easier one instead, usually without noticing the substitution,” writes psychologist and Nobel Prize winner Daniel </a:t>
            </a:r>
            <a:r>
              <a:rPr lang="en-US" dirty="0" err="1"/>
              <a:t>Kahneman</a:t>
            </a:r>
            <a:r>
              <a:rPr lang="en-US" dirty="0"/>
              <a:t>, in </a:t>
            </a:r>
            <a:r>
              <a:rPr lang="en-US" dirty="0" smtClean="0"/>
              <a:t>his </a:t>
            </a:r>
            <a:r>
              <a:rPr lang="en-US" dirty="0"/>
              <a:t>new book. </a:t>
            </a:r>
            <a:endParaRPr lang="en-US" dirty="0" smtClean="0"/>
          </a:p>
          <a:p>
            <a:r>
              <a:rPr lang="en-US" dirty="0"/>
              <a:t>If the question is “Should I invest in Ford Motor Company stock?” the easier question to answer is “Do I like Ford cars?” </a:t>
            </a:r>
          </a:p>
        </p:txBody>
      </p:sp>
    </p:spTree>
    <p:extLst>
      <p:ext uri="{BB962C8B-B14F-4D97-AF65-F5344CB8AC3E}">
        <p14:creationId xmlns:p14="http://schemas.microsoft.com/office/powerpoint/2010/main" val="1946576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0"/>
            <a:ext cx="7086599" cy="685800"/>
          </a:xfrm>
        </p:spPr>
        <p:txBody>
          <a:bodyPr>
            <a:normAutofit fontScale="90000"/>
          </a:bodyPr>
          <a:lstStyle/>
          <a:p>
            <a:r>
              <a:rPr lang="en-US" dirty="0" err="1" smtClean="0"/>
              <a:t>Actionability</a:t>
            </a:r>
            <a:endParaRPr lang="en-US" dirty="0"/>
          </a:p>
        </p:txBody>
      </p:sp>
      <p:sp>
        <p:nvSpPr>
          <p:cNvPr id="3" name="Content Placeholder 2"/>
          <p:cNvSpPr>
            <a:spLocks noGrp="1"/>
          </p:cNvSpPr>
          <p:nvPr>
            <p:ph idx="1"/>
          </p:nvPr>
        </p:nvSpPr>
        <p:spPr>
          <a:xfrm>
            <a:off x="18757" y="533400"/>
            <a:ext cx="8991600" cy="6096000"/>
          </a:xfrm>
        </p:spPr>
        <p:txBody>
          <a:bodyPr/>
          <a:lstStyle/>
          <a:p>
            <a:pPr marL="0" indent="0">
              <a:buNone/>
            </a:pPr>
            <a:endParaRPr lang="en-US" dirty="0"/>
          </a:p>
          <a:p>
            <a:pPr marL="0" indent="0" algn="ctr">
              <a:buNone/>
            </a:pPr>
            <a:r>
              <a:rPr lang="en-US" sz="2000" dirty="0"/>
              <a:t> </a:t>
            </a:r>
            <a:r>
              <a:rPr lang="en-US" sz="2000" b="1" dirty="0"/>
              <a:t>Observational learning without a model is influenced by the observer’s possibility to act: evidence from the Simon task </a:t>
            </a:r>
            <a:endParaRPr lang="en-US" sz="2000" dirty="0"/>
          </a:p>
          <a:p>
            <a:pPr marL="0" indent="0" algn="ctr">
              <a:buNone/>
            </a:pPr>
            <a:r>
              <a:rPr lang="it-IT" sz="2000" i="1" dirty="0"/>
              <a:t>Cristina </a:t>
            </a:r>
            <a:r>
              <a:rPr lang="it-IT" sz="2000" i="1" dirty="0" smtClean="0"/>
              <a:t>Iani, </a:t>
            </a:r>
            <a:r>
              <a:rPr lang="it-IT" sz="2000" i="1" dirty="0"/>
              <a:t>Sandro </a:t>
            </a:r>
            <a:r>
              <a:rPr lang="it-IT" sz="2000" i="1" dirty="0" smtClean="0"/>
              <a:t>Rubichi, </a:t>
            </a:r>
            <a:r>
              <a:rPr lang="it-IT" sz="2000" i="1" dirty="0"/>
              <a:t>Luca </a:t>
            </a:r>
            <a:r>
              <a:rPr lang="it-IT" sz="2000" i="1" dirty="0" smtClean="0"/>
              <a:t>Ferraro, </a:t>
            </a:r>
            <a:r>
              <a:rPr lang="it-IT" sz="2000" i="1" dirty="0"/>
              <a:t>Roberto </a:t>
            </a:r>
            <a:r>
              <a:rPr lang="it-IT" sz="2000" i="1" dirty="0" smtClean="0"/>
              <a:t>Nicoletti, </a:t>
            </a:r>
            <a:r>
              <a:rPr lang="it-IT" sz="2000" i="1" dirty="0"/>
              <a:t>Vittorio </a:t>
            </a:r>
            <a:r>
              <a:rPr lang="it-IT" sz="2000" i="1" dirty="0" smtClean="0"/>
              <a:t>Gallese </a:t>
            </a:r>
            <a:r>
              <a:rPr lang="en-US" sz="2000"/>
              <a:t>Cognition 01/2013; 128(1):26-34.</a:t>
            </a:r>
            <a:endParaRPr lang="it-IT" sz="2000" i="1" dirty="0" smtClean="0"/>
          </a:p>
          <a:p>
            <a:pPr marL="0" indent="0">
              <a:buNone/>
            </a:pPr>
            <a:endParaRPr lang="it-IT" sz="2000" i="1" dirty="0" smtClean="0"/>
          </a:p>
          <a:p>
            <a:pPr marL="0" indent="0">
              <a:buNone/>
            </a:pPr>
            <a:r>
              <a:rPr lang="en-US" sz="2400" dirty="0" smtClean="0"/>
              <a:t>“ the </a:t>
            </a:r>
            <a:r>
              <a:rPr lang="en-US" sz="2400" dirty="0"/>
              <a:t>Simon effect is reduced, eliminated, or even </a:t>
            </a:r>
            <a:r>
              <a:rPr lang="en-US" sz="2400" dirty="0" smtClean="0"/>
              <a:t>reversed when </a:t>
            </a:r>
            <a:r>
              <a:rPr lang="en-US" sz="2400" dirty="0"/>
              <a:t>participants perform </a:t>
            </a:r>
            <a:r>
              <a:rPr lang="en-US" sz="2400" dirty="0" smtClean="0"/>
              <a:t>a </a:t>
            </a:r>
            <a:r>
              <a:rPr lang="en-US" sz="2400" dirty="0"/>
              <a:t>spatial compatibility task in which they are required to respond to </a:t>
            </a:r>
            <a:r>
              <a:rPr lang="en-US" sz="2400" dirty="0" smtClean="0"/>
              <a:t>a stimulus </a:t>
            </a:r>
            <a:r>
              <a:rPr lang="en-US" sz="2400" dirty="0"/>
              <a:t>location by emitting a spatially incompatible response in </a:t>
            </a:r>
            <a:r>
              <a:rPr lang="en-US" sz="2400" dirty="0" smtClean="0"/>
              <a:t>advance”</a:t>
            </a:r>
            <a:endParaRPr lang="en-US" dirty="0" smtClean="0"/>
          </a:p>
          <a:p>
            <a:pPr marL="0" indent="0">
              <a:buNone/>
            </a:pPr>
            <a:r>
              <a:rPr lang="en-US" dirty="0" smtClean="0"/>
              <a:t> </a:t>
            </a:r>
            <a:r>
              <a:rPr lang="en-US" sz="2400" dirty="0" smtClean="0"/>
              <a:t>“ Indeed </a:t>
            </a:r>
            <a:r>
              <a:rPr lang="en-US" sz="2400" dirty="0"/>
              <a:t>no evidence of transfer of learning was found when, </a:t>
            </a:r>
            <a:r>
              <a:rPr lang="en-US" sz="2400" dirty="0" smtClean="0"/>
              <a:t> during </a:t>
            </a:r>
            <a:r>
              <a:rPr lang="en-US" sz="2400" dirty="0"/>
              <a:t>passive observation, the participants’ hands were tied, or a transparent barrier prevented them from potentially interacting with the response device, or no response device was present. </a:t>
            </a:r>
            <a:r>
              <a:rPr lang="en-US" sz="2400" dirty="0" smtClean="0"/>
              <a:t>“</a:t>
            </a:r>
            <a:endParaRPr lang="en-US" sz="2400" dirty="0"/>
          </a:p>
        </p:txBody>
      </p:sp>
      <p:sp>
        <p:nvSpPr>
          <p:cNvPr id="4" name="Slide Number Placeholder 3"/>
          <p:cNvSpPr>
            <a:spLocks noGrp="1"/>
          </p:cNvSpPr>
          <p:nvPr>
            <p:ph type="sldNum" sz="quarter" idx="11"/>
          </p:nvPr>
        </p:nvSpPr>
        <p:spPr/>
        <p:txBody>
          <a:bodyPr/>
          <a:lstStyle/>
          <a:p>
            <a:pPr>
              <a:defRPr/>
            </a:pPr>
            <a:r>
              <a:rPr lang="en-US" smtClean="0">
                <a:solidFill>
                  <a:srgbClr val="000000"/>
                </a:solidFill>
              </a:rPr>
              <a:t>Slide </a:t>
            </a:r>
            <a:fld id="{468B5581-CF25-4B49-9A23-712A78E17A90}" type="slidenum">
              <a:rPr lang="en-US" smtClean="0">
                <a:solidFill>
                  <a:srgbClr val="000000"/>
                </a:solidFill>
              </a:rPr>
              <a:pPr>
                <a:defRPr/>
              </a:pPr>
              <a:t>7</a:t>
            </a:fld>
            <a:endParaRPr lang="en-US">
              <a:solidFill>
                <a:srgbClr val="000000"/>
              </a:solidFill>
            </a:endParaRPr>
          </a:p>
        </p:txBody>
      </p:sp>
    </p:spTree>
    <p:extLst>
      <p:ext uri="{BB962C8B-B14F-4D97-AF65-F5344CB8AC3E}">
        <p14:creationId xmlns:p14="http://schemas.microsoft.com/office/powerpoint/2010/main" val="765735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4663372"/>
          </a:xfrm>
          <a:prstGeom prst="rect">
            <a:avLst/>
          </a:prstGeom>
        </p:spPr>
      </p:pic>
      <p:sp>
        <p:nvSpPr>
          <p:cNvPr id="5" name="TextBox 4"/>
          <p:cNvSpPr txBox="1"/>
          <p:nvPr/>
        </p:nvSpPr>
        <p:spPr>
          <a:xfrm>
            <a:off x="685800" y="4643497"/>
            <a:ext cx="7848600" cy="2062103"/>
          </a:xfrm>
          <a:prstGeom prst="rect">
            <a:avLst/>
          </a:prstGeom>
          <a:noFill/>
        </p:spPr>
        <p:txBody>
          <a:bodyPr wrap="square" rtlCol="0">
            <a:spAutoFit/>
          </a:bodyPr>
          <a:lstStyle/>
          <a:p>
            <a:r>
              <a:rPr lang="en-US" sz="1600" b="1" dirty="0"/>
              <a:t>Figure 1</a:t>
            </a:r>
            <a:r>
              <a:rPr lang="en-US" sz="1600" dirty="0"/>
              <a:t>. Illustration of the experimental setting used in the passive observational practice sessions of the three Experiments. In Experiment 1, the response box was positioned in front of the</a:t>
            </a:r>
          </a:p>
          <a:p>
            <a:r>
              <a:rPr lang="en-US" sz="1600" dirty="0"/>
              <a:t>participant (a.). In Experiment 2, in the “unreachable response device” condition, the response box was positioned </a:t>
            </a:r>
            <a:r>
              <a:rPr lang="en-US" sz="1600" dirty="0" err="1"/>
              <a:t>behing</a:t>
            </a:r>
            <a:r>
              <a:rPr lang="en-US" sz="1600" dirty="0"/>
              <a:t> a </a:t>
            </a:r>
            <a:r>
              <a:rPr lang="en-US" sz="1600" dirty="0" err="1"/>
              <a:t>plexiglass</a:t>
            </a:r>
            <a:r>
              <a:rPr lang="en-US" sz="1600" dirty="0"/>
              <a:t> barrier (b.), in the “constrained hands” condition, participant’s hands were tied to the table (c.), and in the “response device absent” condition, the response box was absent (d.). In Experiment 3, the </a:t>
            </a:r>
            <a:r>
              <a:rPr lang="en-US" sz="1600" dirty="0" err="1"/>
              <a:t>plexiglass</a:t>
            </a:r>
            <a:r>
              <a:rPr lang="en-US" sz="1600" dirty="0"/>
              <a:t> barrier presented an horizontal opening (e</a:t>
            </a:r>
            <a:r>
              <a:rPr lang="en-US" sz="1600" dirty="0" smtClean="0"/>
              <a:t>.).</a:t>
            </a:r>
            <a:endParaRPr lang="en-US" sz="1600" dirty="0"/>
          </a:p>
        </p:txBody>
      </p:sp>
    </p:spTree>
    <p:extLst>
      <p:ext uri="{BB962C8B-B14F-4D97-AF65-F5344CB8AC3E}">
        <p14:creationId xmlns:p14="http://schemas.microsoft.com/office/powerpoint/2010/main" val="787313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91600" cy="7017306"/>
          </a:xfrm>
          <a:prstGeom prst="rect">
            <a:avLst/>
          </a:prstGeom>
          <a:noFill/>
        </p:spPr>
        <p:txBody>
          <a:bodyPr wrap="square" rtlCol="0">
            <a:spAutoFit/>
          </a:bodyPr>
          <a:lstStyle/>
          <a:p>
            <a:pPr algn="ctr"/>
            <a:r>
              <a:rPr lang="en-US" dirty="0" smtClean="0"/>
              <a:t> Actionability,  Simulation and Unified Cognitive Science</a:t>
            </a:r>
          </a:p>
          <a:p>
            <a:r>
              <a:rPr lang="en-US" sz="1400" dirty="0" smtClean="0"/>
              <a:t> 1</a:t>
            </a:r>
            <a:r>
              <a:rPr lang="en-US" sz="1400" dirty="0"/>
              <a:t>) Action is evolutionarily much older than symbolic thought, belief, etc.; also developmentally earlier</a:t>
            </a:r>
            <a:endParaRPr lang="en-US" sz="1400" dirty="0" smtClean="0"/>
          </a:p>
          <a:p>
            <a:r>
              <a:rPr lang="en-US" sz="1600" dirty="0" smtClean="0"/>
              <a:t> </a:t>
            </a:r>
            <a:r>
              <a:rPr lang="en-US" sz="1400" dirty="0"/>
              <a:t>2) Only living things act (in our sense); natural forces, mechanisms act</a:t>
            </a:r>
            <a:r>
              <a:rPr lang="en-US" sz="1400" i="1" dirty="0"/>
              <a:t> </a:t>
            </a:r>
            <a:r>
              <a:rPr lang="en-US" sz="1400" dirty="0"/>
              <a:t>by metaphorical extension.</a:t>
            </a:r>
          </a:p>
          <a:p>
            <a:r>
              <a:rPr lang="en-US" sz="1400" dirty="0" smtClean="0"/>
              <a:t> 3</a:t>
            </a:r>
            <a:r>
              <a:rPr lang="en-US" sz="1400" dirty="0"/>
              <a:t>) Fitness is nature</a:t>
            </a:r>
            <a:r>
              <a:rPr lang="fr-FR" sz="1400" dirty="0"/>
              <a:t>’</a:t>
            </a:r>
            <a:r>
              <a:rPr lang="en-US" sz="1400" dirty="0"/>
              <a:t>s assessment of actions; we define </a:t>
            </a:r>
            <a:r>
              <a:rPr lang="en-US" sz="1400" b="1" i="1" dirty="0"/>
              <a:t>actionability</a:t>
            </a:r>
            <a:r>
              <a:rPr lang="en-US" sz="1400" b="1" dirty="0"/>
              <a:t> </a:t>
            </a:r>
            <a:r>
              <a:rPr lang="en-US" sz="1400" dirty="0"/>
              <a:t>as an organism</a:t>
            </a:r>
            <a:r>
              <a:rPr lang="fr-FR" sz="1400" dirty="0"/>
              <a:t>’</a:t>
            </a:r>
            <a:r>
              <a:rPr lang="en-US" sz="1400" dirty="0"/>
              <a:t>s internal </a:t>
            </a:r>
          </a:p>
          <a:p>
            <a:r>
              <a:rPr lang="en-US" sz="1400" dirty="0"/>
              <a:t>        </a:t>
            </a:r>
            <a:r>
              <a:rPr lang="en-US" sz="1400" dirty="0" smtClean="0"/>
              <a:t>	assessment </a:t>
            </a:r>
            <a:r>
              <a:rPr lang="en-US" sz="1400" dirty="0"/>
              <a:t>of its available actions in context. </a:t>
            </a:r>
          </a:p>
          <a:p>
            <a:r>
              <a:rPr lang="en-US" sz="1400" dirty="0" smtClean="0"/>
              <a:t> 4</a:t>
            </a:r>
            <a:r>
              <a:rPr lang="en-US" sz="1400" dirty="0"/>
              <a:t>) Actionability, not non-tautological truth, is what an agent/animal can actually compute</a:t>
            </a:r>
            <a:r>
              <a:rPr lang="en-US" sz="1400" dirty="0" smtClean="0"/>
              <a:t>.</a:t>
            </a:r>
            <a:r>
              <a:rPr lang="en-US" sz="1400" i="1" dirty="0"/>
              <a:t> </a:t>
            </a:r>
            <a:endParaRPr lang="en-US" sz="1400" dirty="0"/>
          </a:p>
          <a:p>
            <a:r>
              <a:rPr lang="en-US" sz="1400" dirty="0"/>
              <a:t> 5) Communication is action and is needed for cooperation – from pheromones to language</a:t>
            </a:r>
          </a:p>
          <a:p>
            <a:r>
              <a:rPr lang="en-US" sz="1400" dirty="0"/>
              <a:t> 6)</a:t>
            </a:r>
            <a:r>
              <a:rPr lang="en-US" sz="1400" i="1" dirty="0"/>
              <a:t> </a:t>
            </a:r>
            <a:r>
              <a:rPr lang="en-US" sz="1400" dirty="0"/>
              <a:t>Actions include</a:t>
            </a:r>
            <a:r>
              <a:rPr lang="en-US" sz="1400" i="1" dirty="0"/>
              <a:t> </a:t>
            </a:r>
            <a:r>
              <a:rPr lang="en-US" sz="1400" dirty="0"/>
              <a:t>persistent change of internal state: self-concept, memory, world models, learning, etc.</a:t>
            </a:r>
          </a:p>
          <a:p>
            <a:r>
              <a:rPr lang="en-US" sz="1400" dirty="0"/>
              <a:t>       </a:t>
            </a:r>
            <a:r>
              <a:rPr lang="en-US" sz="1400" dirty="0" smtClean="0"/>
              <a:t>	The </a:t>
            </a:r>
            <a:r>
              <a:rPr lang="en-US" sz="1400" dirty="0"/>
              <a:t>external world (e.g., other agents) is not static - internal models need </a:t>
            </a:r>
            <a:r>
              <a:rPr lang="en-US" sz="1400" b="1" i="1" dirty="0" smtClean="0"/>
              <a:t>simulation</a:t>
            </a:r>
            <a:endParaRPr lang="en-US" sz="1400" dirty="0"/>
          </a:p>
          <a:p>
            <a:r>
              <a:rPr lang="en-US" sz="1400" dirty="0" smtClean="0"/>
              <a:t>  7</a:t>
            </a:r>
            <a:r>
              <a:rPr lang="en-US" sz="1400" dirty="0"/>
              <a:t>) The brain is not a set of areas that represent things, rather a network of circuits that do things.</a:t>
            </a:r>
          </a:p>
          <a:p>
            <a:r>
              <a:rPr lang="en-US" sz="1400" dirty="0" smtClean="0"/>
              <a:t>  8</a:t>
            </a:r>
            <a:r>
              <a:rPr lang="en-US" sz="1400" dirty="0"/>
              <a:t>) In animals, perception is best-fit, active, and utility/affordance based.</a:t>
            </a:r>
          </a:p>
          <a:p>
            <a:r>
              <a:rPr lang="en-US" sz="1400" dirty="0"/>
              <a:t>  </a:t>
            </a:r>
            <a:r>
              <a:rPr lang="en-US" sz="1400" dirty="0" smtClean="0"/>
              <a:t>9</a:t>
            </a:r>
            <a:r>
              <a:rPr lang="en-US" sz="1400" dirty="0"/>
              <a:t>) Mysteries remain; subjective experience, binding, self, free will, robots, etc.  </a:t>
            </a:r>
          </a:p>
          <a:p>
            <a:r>
              <a:rPr lang="en-US" sz="1400" dirty="0"/>
              <a:t>10) One crucial divide/cline is </a:t>
            </a:r>
            <a:r>
              <a:rPr lang="en-US" sz="1400" i="1" dirty="0"/>
              <a:t>volitional </a:t>
            </a:r>
            <a:r>
              <a:rPr lang="en-US" sz="1400" dirty="0"/>
              <a:t>action and communication – boundary not clear, but birds are</a:t>
            </a:r>
          </a:p>
          <a:p>
            <a:r>
              <a:rPr lang="en-US" sz="1400" dirty="0"/>
              <a:t>             </a:t>
            </a:r>
            <a:r>
              <a:rPr lang="en-US" sz="1400" dirty="0" smtClean="0"/>
              <a:t>	above </a:t>
            </a:r>
            <a:r>
              <a:rPr lang="en-US" sz="1400" dirty="0"/>
              <a:t>the line; protozoans, plants below. Assume, in nature, neurons are necessary for volition</a:t>
            </a:r>
            <a:r>
              <a:rPr lang="en-US" sz="1400" dirty="0" smtClean="0"/>
              <a:t>.</a:t>
            </a:r>
            <a:r>
              <a:rPr lang="en-US" sz="1400" b="1" dirty="0"/>
              <a:t/>
            </a:r>
            <a:br>
              <a:rPr lang="en-US" sz="1400" b="1" dirty="0"/>
            </a:br>
            <a:r>
              <a:rPr lang="en-US" sz="1400" dirty="0"/>
              <a:t> </a:t>
            </a:r>
            <a:r>
              <a:rPr lang="en-US" sz="1400" dirty="0" smtClean="0"/>
              <a:t>11</a:t>
            </a:r>
            <a:r>
              <a:rPr lang="en-US" sz="1400" dirty="0"/>
              <a:t>)  Volitional actions have automatic components and influence, e.g., speech</a:t>
            </a:r>
          </a:p>
          <a:p>
            <a:r>
              <a:rPr lang="en-US" sz="1400" dirty="0" smtClean="0"/>
              <a:t> 12</a:t>
            </a:r>
            <a:r>
              <a:rPr lang="en-US" sz="1400" dirty="0"/>
              <a:t>)  Cognitive Science is bounded by [neurons, individuals]; unify with related sciences.</a:t>
            </a:r>
          </a:p>
          <a:p>
            <a:r>
              <a:rPr lang="en-US" sz="1400" dirty="0" smtClean="0"/>
              <a:t> 13</a:t>
            </a:r>
            <a:r>
              <a:rPr lang="en-US" sz="1400" dirty="0"/>
              <a:t>) Overall goal of the effort is consistency with all experimental findings.</a:t>
            </a:r>
          </a:p>
          <a:p>
            <a:r>
              <a:rPr lang="en-US" sz="1400" dirty="0" smtClean="0"/>
              <a:t> 14</a:t>
            </a:r>
            <a:r>
              <a:rPr lang="en-US" sz="1400" dirty="0"/>
              <a:t>) Theory remains central; multiple formalisms are needed – theories should cohere</a:t>
            </a:r>
          </a:p>
          <a:p>
            <a:r>
              <a:rPr lang="en-US" sz="1400" dirty="0"/>
              <a:t>     	Control, probability, computation, logic, dynamics, utility, process, system, learning</a:t>
            </a:r>
            <a:r>
              <a:rPr lang="en-US" sz="1400" dirty="0" smtClean="0"/>
              <a:t>,</a:t>
            </a:r>
            <a:endParaRPr lang="en-US" sz="1400" dirty="0"/>
          </a:p>
          <a:p>
            <a:r>
              <a:rPr lang="en-US" sz="1400" dirty="0"/>
              <a:t>  </a:t>
            </a:r>
            <a:r>
              <a:rPr lang="en-US" sz="1400" dirty="0" smtClean="0"/>
              <a:t>15</a:t>
            </a:r>
            <a:r>
              <a:rPr lang="en-US" sz="1400" dirty="0"/>
              <a:t>)  Formulation is multi-level in three ways:</a:t>
            </a:r>
          </a:p>
          <a:p>
            <a:r>
              <a:rPr lang="en-US" sz="1400" dirty="0"/>
              <a:t>              </a:t>
            </a:r>
            <a:r>
              <a:rPr lang="en-US" sz="1400" dirty="0" smtClean="0"/>
              <a:t>	Standard </a:t>
            </a:r>
            <a:r>
              <a:rPr lang="en-US" sz="1400" dirty="0"/>
              <a:t>divisions by scale, complexity - synapse, neuron, circuit, etc.</a:t>
            </a:r>
          </a:p>
          <a:p>
            <a:r>
              <a:rPr lang="en-US" sz="1400" dirty="0"/>
              <a:t>              </a:t>
            </a:r>
            <a:r>
              <a:rPr lang="en-US" sz="1400" dirty="0" smtClean="0"/>
              <a:t>	System </a:t>
            </a:r>
            <a:r>
              <a:rPr lang="en-US" sz="1400" dirty="0"/>
              <a:t>formulation – whole and parts inseparable, body-environment coupling essential </a:t>
            </a:r>
          </a:p>
          <a:p>
            <a:r>
              <a:rPr lang="en-US" sz="1400" dirty="0"/>
              <a:t>              </a:t>
            </a:r>
            <a:r>
              <a:rPr lang="en-US" sz="1400" dirty="0" smtClean="0"/>
              <a:t>	Higher </a:t>
            </a:r>
            <a:r>
              <a:rPr lang="en-US" sz="1400" dirty="0"/>
              <a:t>level sciences describe the phenomena, e.g., linguistics, psychology.</a:t>
            </a:r>
          </a:p>
          <a:p>
            <a:r>
              <a:rPr lang="en-US" sz="1400" dirty="0" smtClean="0"/>
              <a:t>  16</a:t>
            </a:r>
            <a:r>
              <a:rPr lang="en-US" sz="1400" dirty="0"/>
              <a:t>) Action models are multi-modal: describe execution, recognition, planning, language. </a:t>
            </a:r>
            <a:endParaRPr lang="en-US" sz="1400" dirty="0" smtClean="0"/>
          </a:p>
          <a:p>
            <a:r>
              <a:rPr lang="en-US" sz="1400" dirty="0"/>
              <a:t> </a:t>
            </a:r>
            <a:r>
              <a:rPr lang="en-US" sz="1400" dirty="0" smtClean="0"/>
              <a:t> 17</a:t>
            </a:r>
            <a:r>
              <a:rPr lang="en-US" sz="1400" dirty="0"/>
              <a:t>) Volitional simulation proposed as the mechanism of planning, mind-reading, etc. With an </a:t>
            </a:r>
          </a:p>
          <a:p>
            <a:r>
              <a:rPr lang="en-US" sz="1400" dirty="0"/>
              <a:t>            </a:t>
            </a:r>
            <a:r>
              <a:rPr lang="en-US" sz="1400" dirty="0" smtClean="0"/>
              <a:t>	appropriate </a:t>
            </a:r>
            <a:r>
              <a:rPr lang="en-US" sz="1400" dirty="0"/>
              <a:t>formalism, simulation can yield both causal and predictive inferences.</a:t>
            </a:r>
          </a:p>
          <a:p>
            <a:r>
              <a:rPr lang="en-US" sz="1400" dirty="0" smtClean="0"/>
              <a:t>   18</a:t>
            </a:r>
            <a:r>
              <a:rPr lang="en-US" sz="1400" dirty="0"/>
              <a:t>)  Biological, social, and cultural co-evolution, including language</a:t>
            </a:r>
            <a:r>
              <a:rPr lang="en-US" sz="1400" dirty="0" smtClean="0"/>
              <a:t>.</a:t>
            </a:r>
            <a:endParaRPr lang="en-US" sz="1400" dirty="0"/>
          </a:p>
          <a:p>
            <a:r>
              <a:rPr lang="en-US" sz="1400" dirty="0"/>
              <a:t>   19)  Linguistics based on embodied simulation semantics as the foundation of language and thought. </a:t>
            </a:r>
            <a:r>
              <a:rPr lang="en-US" sz="1400" i="1" dirty="0"/>
              <a:t> </a:t>
            </a:r>
            <a:endParaRPr lang="en-US" sz="1400" dirty="0"/>
          </a:p>
          <a:p>
            <a:r>
              <a:rPr lang="en-US" sz="1400" dirty="0"/>
              <a:t>   </a:t>
            </a:r>
            <a:r>
              <a:rPr lang="en-US" sz="1400" dirty="0" smtClean="0"/>
              <a:t>20</a:t>
            </a:r>
            <a:r>
              <a:rPr lang="en-US" sz="1400" dirty="0"/>
              <a:t>)  Additional mechanisms include construction grammar, mental spaces, mappings, etc</a:t>
            </a:r>
            <a:r>
              <a:rPr lang="en-US" sz="1400" dirty="0" smtClean="0"/>
              <a:t>.</a:t>
            </a:r>
            <a:r>
              <a:rPr lang="en-US" sz="1400" i="1" dirty="0"/>
              <a:t> </a:t>
            </a:r>
            <a:endParaRPr lang="en-US" sz="1400" dirty="0"/>
          </a:p>
          <a:p>
            <a:r>
              <a:rPr lang="en-US" sz="1400" dirty="0"/>
              <a:t>   21) Rationalization and other mental illusions 	</a:t>
            </a:r>
            <a:endParaRPr lang="en-US" sz="1400" dirty="0" smtClean="0"/>
          </a:p>
          <a:p>
            <a:endParaRPr lang="en-US" sz="1400" dirty="0">
              <a:effectLst/>
            </a:endParaRPr>
          </a:p>
        </p:txBody>
      </p:sp>
    </p:spTree>
    <p:extLst>
      <p:ext uri="{BB962C8B-B14F-4D97-AF65-F5344CB8AC3E}">
        <p14:creationId xmlns:p14="http://schemas.microsoft.com/office/powerpoint/2010/main" val="628765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TotalTime>
  <Words>968</Words>
  <Application>Microsoft Office PowerPoint</Application>
  <PresentationFormat>On-screen Show (4:3)</PresentationFormat>
  <Paragraphs>115</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Cognitive Science and Neuroscience </vt:lpstr>
      <vt:lpstr>PowerPoint Presentation</vt:lpstr>
      <vt:lpstr>PowerPoint Presentation</vt:lpstr>
      <vt:lpstr>PowerPoint Presentation</vt:lpstr>
      <vt:lpstr>Embodiment</vt:lpstr>
      <vt:lpstr>Substitution</vt:lpstr>
      <vt:lpstr>Actionability</vt:lpstr>
      <vt:lpstr>PowerPoint Presentation</vt:lpstr>
      <vt:lpstr>PowerPoint Presentation</vt:lpstr>
      <vt:lpstr>Actionability in Integrated Cognitive Science </vt:lpstr>
      <vt:lpstr>PowerPoint Presentation</vt:lpstr>
      <vt:lpstr> Variable Binding</vt:lpstr>
      <vt:lpstr>Proposals for Neural Binding</vt:lpstr>
      <vt:lpstr>PowerPoint Presentation</vt:lpstr>
    </vt:vector>
  </TitlesOfParts>
  <Company>ICSI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Jerry Feldman</dc:creator>
  <cp:lastModifiedBy>Jerry Feldman</cp:lastModifiedBy>
  <cp:revision>30</cp:revision>
  <dcterms:created xsi:type="dcterms:W3CDTF">2014-01-27T18:44:26Z</dcterms:created>
  <dcterms:modified xsi:type="dcterms:W3CDTF">2014-08-26T16:27:00Z</dcterms:modified>
</cp:coreProperties>
</file>